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ffordshire Divers Presentation on Compass Navigation: Techniques, Applications, and Safety" id="{EC99172D-9A5B-4AA1-9C81-8E1583EC881C}">
          <p14:sldIdLst>
            <p14:sldId id="2561"/>
            <p14:sldId id="2562"/>
          </p14:sldIdLst>
        </p14:section>
        <p14:section name="Introduction to Compass Navigation in Diving" id="{BAEA55F0-9C66-4AAC-95E9-F88AA55004B8}">
          <p14:sldIdLst>
            <p14:sldId id="2563"/>
            <p14:sldId id="2564"/>
            <p14:sldId id="2565"/>
            <p14:sldId id="2566"/>
          </p14:sldIdLst>
        </p14:section>
        <p14:section name="Types of Compasses Used by Divers" id="{1BE884AC-E281-47E9-83E2-9402F83145F7}">
          <p14:sldIdLst>
            <p14:sldId id="2567"/>
            <p14:sldId id="2568"/>
            <p14:sldId id="2569"/>
            <p14:sldId id="2570"/>
          </p14:sldIdLst>
        </p14:section>
        <p14:section name="Compass Navigation Techniques and Skills" id="{BEEB06D8-63BD-4817-941A-4E9CB8A11828}">
          <p14:sldIdLst>
            <p14:sldId id="2571"/>
            <p14:sldId id="2572"/>
            <p14:sldId id="2573"/>
            <p14:sldId id="2574"/>
          </p14:sldIdLst>
        </p14:section>
        <p14:section name="Practical Applications and Safety Considerations" id="{6E782D61-90BA-4A54-AF14-95DEC03CD83A}">
          <p14:sldIdLst>
            <p14:sldId id="2575"/>
            <p14:sldId id="2576"/>
            <p14:sldId id="2577"/>
            <p14:sldId id="2578"/>
          </p14:sldIdLst>
        </p14:section>
        <p14:section name="Conclusion: Mastering Compass Navigation Enhances Diver Safety and Confidence" id="{BA0C6B79-D9A1-411E-94CC-578062E7F0D9}">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9" autoAdjust="0"/>
    <p:restoredTop sz="94660"/>
  </p:normalViewPr>
  <p:slideViewPr>
    <p:cSldViewPr snapToGrid="0">
      <p:cViewPr varScale="1">
        <p:scale>
          <a:sx n="144" d="100"/>
          <a:sy n="144" d="100"/>
        </p:scale>
        <p:origin x="872" y="31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36509-8BB5-4908-9038-A43106739E49}" type="datetimeFigureOut">
              <a:rPr lang="en-GB" smtClean="0"/>
              <a:t>08/04/2026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9A079B-47FF-43AE-9279-FBCDFB48AFD7}" type="slidenum">
              <a:rPr lang="en-GB" smtClean="0"/>
              <a:t>‹#›</a:t>
            </a:fld>
            <a:endParaRPr lang="en-GB"/>
          </a:p>
        </p:txBody>
      </p:sp>
    </p:spTree>
    <p:extLst>
      <p:ext uri="{BB962C8B-B14F-4D97-AF65-F5344CB8AC3E}">
        <p14:creationId xmlns:p14="http://schemas.microsoft.com/office/powerpoint/2010/main" val="44226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a:t>
            </a:fld>
            <a:endParaRPr lang="en-GB"/>
          </a:p>
        </p:txBody>
      </p:sp>
    </p:spTree>
    <p:extLst>
      <p:ext uri="{BB962C8B-B14F-4D97-AF65-F5344CB8AC3E}">
        <p14:creationId xmlns:p14="http://schemas.microsoft.com/office/powerpoint/2010/main" val="48469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Introduction to Compass Navigation in Diving
 Types of Compasses Used by Divers
 Compass Navigation Techniques and Skills
 Practical Applications and Safety Considerations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2</a:t>
            </a:fld>
            <a:endParaRPr lang="en-GB"/>
          </a:p>
        </p:txBody>
      </p:sp>
    </p:spTree>
    <p:extLst>
      <p:ext uri="{BB962C8B-B14F-4D97-AF65-F5344CB8AC3E}">
        <p14:creationId xmlns:p14="http://schemas.microsoft.com/office/powerpoint/2010/main" val="172351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Overview of Compass Navigation Principles, Importance for Underwater Navigation, Staffordshire Divers' Approach to Training</a:t>
            </a:r>
          </a:p>
        </p:txBody>
      </p:sp>
      <p:sp>
        <p:nvSpPr>
          <p:cNvPr id="4" name="Slide Number Placeholder 3"/>
          <p:cNvSpPr>
            <a:spLocks noGrp="1"/>
          </p:cNvSpPr>
          <p:nvPr>
            <p:ph type="sldNum" sz="quarter" idx="5"/>
          </p:nvPr>
        </p:nvSpPr>
        <p:spPr/>
        <p:txBody>
          <a:bodyPr/>
          <a:lstStyle/>
          <a:p>
            <a:fld id="{4A1B19A0-E662-4894-B21C-51182E569A58}" type="slidenum">
              <a:rPr lang="en-GB" smtClean="0"/>
              <a:t>3</a:t>
            </a:fld>
            <a:endParaRPr lang="en-GB"/>
          </a:p>
        </p:txBody>
      </p:sp>
    </p:spTree>
    <p:extLst>
      <p:ext uri="{BB962C8B-B14F-4D97-AF65-F5344CB8AC3E}">
        <p14:creationId xmlns:p14="http://schemas.microsoft.com/office/powerpoint/2010/main" val="3254621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Compass navigation relies on the Earth's magnetic field to provide direction underwater, where visual cues are often limited. The primary principle is using a magnetic compass to maintain a desired heading, allowing divers to navigate back to their starting point or advance along planned routes. Accurate bearing determination is critical in underwater environments to mitigate disorientation and ensure dive safety. Modern diving compasses use liquid-filled housings to stabilize the compass needle, enhancing readability in underwater conditions.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4</a:t>
            </a:fld>
            <a:endParaRPr lang="en-GB"/>
          </a:p>
        </p:txBody>
      </p:sp>
    </p:spTree>
    <p:extLst>
      <p:ext uri="{BB962C8B-B14F-4D97-AF65-F5344CB8AC3E}">
        <p14:creationId xmlns:p14="http://schemas.microsoft.com/office/powerpoint/2010/main" val="1226689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Underwater navigation without visual landmarks is challenging; hence, compass navigation is vital for diver safety and effective route management. Studies indicate that poor navigation contributes to up to 20% of diving incidents related to diver separation or running out of air. Accurate compass use significantly reduces navigational errors, enhancing dive confidence and enabling safe exploration of unfamiliar sites. It also promotes efficient gas management by preventing unplanned detours and excessive bottom times.</a:t>
            </a:r>
          </a:p>
        </p:txBody>
      </p:sp>
      <p:sp>
        <p:nvSpPr>
          <p:cNvPr id="4" name="Slide Number Placeholder 3"/>
          <p:cNvSpPr>
            <a:spLocks noGrp="1"/>
          </p:cNvSpPr>
          <p:nvPr>
            <p:ph type="sldNum" sz="quarter" idx="5"/>
          </p:nvPr>
        </p:nvSpPr>
        <p:spPr/>
        <p:txBody>
          <a:bodyPr/>
          <a:lstStyle/>
          <a:p>
            <a:fld id="{4A1B19A0-E662-4894-B21C-51182E569A58}" type="slidenum">
              <a:rPr lang="en-GB" smtClean="0"/>
              <a:t>5</a:t>
            </a:fld>
            <a:endParaRPr lang="en-GB"/>
          </a:p>
        </p:txBody>
      </p:sp>
    </p:spTree>
    <p:extLst>
      <p:ext uri="{BB962C8B-B14F-4D97-AF65-F5344CB8AC3E}">
        <p14:creationId xmlns:p14="http://schemas.microsoft.com/office/powerpoint/2010/main" val="797194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Staffordshire Divers use a structured, hands-on training approach combining classroom theory with pool and open water practice. Their curriculum emphasizes progressive skill acquisition: reading and setting bearings, traversing underwater using compass reliance, and integrating natural navigation aids. The training includes scenario-based simulations to prepare divers for real-world challenges, supporting over 150 certified divers annually. Emphasis on safety protocols and group navigation coordination fosters community learning and reduces risk.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6</a:t>
            </a:fld>
            <a:endParaRPr lang="en-GB"/>
          </a:p>
        </p:txBody>
      </p:sp>
    </p:spTree>
    <p:extLst>
      <p:ext uri="{BB962C8B-B14F-4D97-AF65-F5344CB8AC3E}">
        <p14:creationId xmlns:p14="http://schemas.microsoft.com/office/powerpoint/2010/main" val="1012354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Wrist-Mounted versus Console Compasses, Features and Selection Criteria, Care and Maintenance of Diving Compasses</a:t>
            </a:r>
          </a:p>
        </p:txBody>
      </p:sp>
      <p:sp>
        <p:nvSpPr>
          <p:cNvPr id="4" name="Slide Number Placeholder 3"/>
          <p:cNvSpPr>
            <a:spLocks noGrp="1"/>
          </p:cNvSpPr>
          <p:nvPr>
            <p:ph type="sldNum" sz="quarter" idx="5"/>
          </p:nvPr>
        </p:nvSpPr>
        <p:spPr/>
        <p:txBody>
          <a:bodyPr/>
          <a:lstStyle/>
          <a:p>
            <a:fld id="{4A1B19A0-E662-4894-B21C-51182E569A58}" type="slidenum">
              <a:rPr lang="en-GB" smtClean="0"/>
              <a:t>7</a:t>
            </a:fld>
            <a:endParaRPr lang="en-GB"/>
          </a:p>
        </p:txBody>
      </p:sp>
    </p:spTree>
    <p:extLst>
      <p:ext uri="{BB962C8B-B14F-4D97-AF65-F5344CB8AC3E}">
        <p14:creationId xmlns:p14="http://schemas.microsoft.com/office/powerpoint/2010/main" val="2891043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Wrist-mounted compasses offer convenience and constant access, favored for recreational and technical dives where minimal gear is preferred. Console compasses, integrated into a housing with depth gauges or dive computers, provide versatility and often higher precision but may be bulkier. Market analysis shows wrist compasses constitute over 60% of divers’ choice for casual diving, while console compasses are preferred in complex navigation scenarios such as cave diving. The decision depends on dive type, comfort, and navigation complexity.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8</a:t>
            </a:fld>
            <a:endParaRPr lang="en-GB"/>
          </a:p>
        </p:txBody>
      </p:sp>
    </p:spTree>
    <p:extLst>
      <p:ext uri="{BB962C8B-B14F-4D97-AF65-F5344CB8AC3E}">
        <p14:creationId xmlns:p14="http://schemas.microsoft.com/office/powerpoint/2010/main" val="2090091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Key features include luminescence for low light visibility, shock resistance, fluid-filled damping for needle stability, and degree markings for accurate bearing setting. Selection depends on dive conditions, user experience, and integration capability with other dive equipment. Research indicates divers prioritize readability and durability, with over 75% rating compass visibility under dim conditions as essential. Advanced compasses may include global needles that work accurately across different magnetic declinations.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9</a:t>
            </a:fld>
            <a:endParaRPr lang="en-GB"/>
          </a:p>
        </p:txBody>
      </p:sp>
    </p:spTree>
    <p:extLst>
      <p:ext uri="{BB962C8B-B14F-4D97-AF65-F5344CB8AC3E}">
        <p14:creationId xmlns:p14="http://schemas.microsoft.com/office/powerpoint/2010/main" val="2713958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Proper care extends compass lifespan and reliability. Recommendations include rinsing with fresh water after dives to remove salt and contaminants, periodic functionality checks for needle free movement, and storage away from magnetic fields. Data from industry service centers report that about 15% of compass failures in dives are due to neglect of maintenance practices. Regular maintenance prevents fogging and liquid leakage, which can impair compass function underwater.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10</a:t>
            </a:fld>
            <a:endParaRPr lang="en-GB"/>
          </a:p>
        </p:txBody>
      </p:sp>
    </p:spTree>
    <p:extLst>
      <p:ext uri="{BB962C8B-B14F-4D97-AF65-F5344CB8AC3E}">
        <p14:creationId xmlns:p14="http://schemas.microsoft.com/office/powerpoint/2010/main" val="3632859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Setting Bearings and Underwater Navigation, Maintaining Headings and Dealing with Currents, Using Natural References Alongside Compass Navigation</a:t>
            </a:r>
          </a:p>
        </p:txBody>
      </p:sp>
      <p:sp>
        <p:nvSpPr>
          <p:cNvPr id="4" name="Slide Number Placeholder 3"/>
          <p:cNvSpPr>
            <a:spLocks noGrp="1"/>
          </p:cNvSpPr>
          <p:nvPr>
            <p:ph type="sldNum" sz="quarter" idx="5"/>
          </p:nvPr>
        </p:nvSpPr>
        <p:spPr/>
        <p:txBody>
          <a:bodyPr/>
          <a:lstStyle/>
          <a:p>
            <a:fld id="{4A1B19A0-E662-4894-B21C-51182E569A58}" type="slidenum">
              <a:rPr lang="en-GB" smtClean="0"/>
              <a:t>11</a:t>
            </a:fld>
            <a:endParaRPr lang="en-GB"/>
          </a:p>
        </p:txBody>
      </p:sp>
    </p:spTree>
    <p:extLst>
      <p:ext uri="{BB962C8B-B14F-4D97-AF65-F5344CB8AC3E}">
        <p14:creationId xmlns:p14="http://schemas.microsoft.com/office/powerpoint/2010/main" val="479609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Setting bearings involves aligning the compass to a desired heading and following the needle’s orientation to maintain course underwater. Techniques include taking reciprocal bearings to confirm routes and using kick cycles or time estimates to measure distance. Studies indicate that divers trained in bearing setting reduce navigation errors by 40%. Practicing these skills in controlled environments helps develop muscle memory for compass use during real dives.</a:t>
            </a:r>
          </a:p>
        </p:txBody>
      </p:sp>
      <p:sp>
        <p:nvSpPr>
          <p:cNvPr id="4" name="Slide Number Placeholder 3"/>
          <p:cNvSpPr>
            <a:spLocks noGrp="1"/>
          </p:cNvSpPr>
          <p:nvPr>
            <p:ph type="sldNum" sz="quarter" idx="5"/>
          </p:nvPr>
        </p:nvSpPr>
        <p:spPr/>
        <p:txBody>
          <a:bodyPr/>
          <a:lstStyle/>
          <a:p>
            <a:fld id="{4A1B19A0-E662-4894-B21C-51182E569A58}" type="slidenum">
              <a:rPr lang="en-GB" smtClean="0"/>
              <a:t>12</a:t>
            </a:fld>
            <a:endParaRPr lang="en-GB"/>
          </a:p>
        </p:txBody>
      </p:sp>
    </p:spTree>
    <p:extLst>
      <p:ext uri="{BB962C8B-B14F-4D97-AF65-F5344CB8AC3E}">
        <p14:creationId xmlns:p14="http://schemas.microsoft.com/office/powerpoint/2010/main" val="383239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Strong currents present challenges in maintaining compass headings due to drift. Techniques include compensating for lateral drift by adjusting bearings, swimming at angles offset to current, and using visual references when available. Research shows divers correcting for current-related drift improve navigational accuracy by approx. 35%. Training includes exercises simulating cross-currents, fostering adaptation skills critical for safe travel and orientation underwater.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13</a:t>
            </a:fld>
            <a:endParaRPr lang="en-GB"/>
          </a:p>
        </p:txBody>
      </p:sp>
    </p:spTree>
    <p:extLst>
      <p:ext uri="{BB962C8B-B14F-4D97-AF65-F5344CB8AC3E}">
        <p14:creationId xmlns:p14="http://schemas.microsoft.com/office/powerpoint/2010/main" val="211570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Natural cues such as sunlight direction, seabed contours, and biological markers complement compass navigation, enhancing situational awareness. Divers who integrate natural references reduce reliance solely on compasses, which can fail or be misread, thereby increasing overall safety. Case studies highlight successful navigation during compass failures by using such references, emphasizing the importance of combined techniques for robust underwater navigation.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14</a:t>
            </a:fld>
            <a:endParaRPr lang="en-GB"/>
          </a:p>
        </p:txBody>
      </p:sp>
    </p:spTree>
    <p:extLst>
      <p:ext uri="{BB962C8B-B14F-4D97-AF65-F5344CB8AC3E}">
        <p14:creationId xmlns:p14="http://schemas.microsoft.com/office/powerpoint/2010/main" val="4095057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Common Scenarios for Compass Use, Group Coordination and Buddy Systems, Emergency Navigation and Safety Protocols</a:t>
            </a:r>
          </a:p>
        </p:txBody>
      </p:sp>
      <p:sp>
        <p:nvSpPr>
          <p:cNvPr id="4" name="Slide Number Placeholder 3"/>
          <p:cNvSpPr>
            <a:spLocks noGrp="1"/>
          </p:cNvSpPr>
          <p:nvPr>
            <p:ph type="sldNum" sz="quarter" idx="5"/>
          </p:nvPr>
        </p:nvSpPr>
        <p:spPr/>
        <p:txBody>
          <a:bodyPr/>
          <a:lstStyle/>
          <a:p>
            <a:fld id="{4A1B19A0-E662-4894-B21C-51182E569A58}" type="slidenum">
              <a:rPr lang="en-GB" smtClean="0"/>
              <a:t>15</a:t>
            </a:fld>
            <a:endParaRPr lang="en-GB"/>
          </a:p>
        </p:txBody>
      </p:sp>
    </p:spTree>
    <p:extLst>
      <p:ext uri="{BB962C8B-B14F-4D97-AF65-F5344CB8AC3E}">
        <p14:creationId xmlns:p14="http://schemas.microsoft.com/office/powerpoint/2010/main" val="3336970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Common scenarios include navigating back to the entry point in low visibility, mapping unexplored dive sites, and conducting search patterns. According to dive incident reports, compass use is critical in environments with poor visibility or strong currents. Effective compass use has been linked to 50% fewer lost diver incidents in such conditions. Scenario-based training prepares divers to adapt compass use to various underwater contexts efficiently.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16</a:t>
            </a:fld>
            <a:endParaRPr lang="en-GB"/>
          </a:p>
        </p:txBody>
      </p:sp>
    </p:spTree>
    <p:extLst>
      <p:ext uri="{BB962C8B-B14F-4D97-AF65-F5344CB8AC3E}">
        <p14:creationId xmlns:p14="http://schemas.microsoft.com/office/powerpoint/2010/main" val="3914196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Compass navigation supports effective group coordination by providing shared heading references, reducing separation risk. Buddy systems include mutual compass checks and agreed navigation plans. Studies show that groups using planned compass navigation have 30% higher cohesion and lower incident rates. Group drills often include compass alignment confirmations and synchronized route following to enhance safety and communication underwater. 
 Image source: AI-generated</a:t>
            </a:r>
          </a:p>
        </p:txBody>
      </p:sp>
      <p:sp>
        <p:nvSpPr>
          <p:cNvPr id="4" name="Slide Number Placeholder 3"/>
          <p:cNvSpPr>
            <a:spLocks noGrp="1"/>
          </p:cNvSpPr>
          <p:nvPr>
            <p:ph type="sldNum" sz="quarter" idx="5"/>
          </p:nvPr>
        </p:nvSpPr>
        <p:spPr/>
        <p:txBody>
          <a:bodyPr/>
          <a:lstStyle/>
          <a:p>
            <a:fld id="{4A1B19A0-E662-4894-B21C-51182E569A58}" type="slidenum">
              <a:rPr lang="en-GB" smtClean="0"/>
              <a:t>17</a:t>
            </a:fld>
            <a:endParaRPr lang="en-GB"/>
          </a:p>
        </p:txBody>
      </p:sp>
    </p:spTree>
    <p:extLst>
      <p:ext uri="{BB962C8B-B14F-4D97-AF65-F5344CB8AC3E}">
        <p14:creationId xmlns:p14="http://schemas.microsoft.com/office/powerpoint/2010/main" val="2864497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emergencies such as lost orientation or equipment failure, compass navigation aids in safe ascent and return. Protocols recommend maintaining calm, using established bearings, and signaling for assistance if disoriented. Data from safety audits indicate adherence to emergency navigation protocols reduces dive accidents by over 25%. Regular drills reinforce emergency compass skills, ensuring divers respond effectively under stress.</a:t>
            </a:r>
          </a:p>
        </p:txBody>
      </p:sp>
      <p:sp>
        <p:nvSpPr>
          <p:cNvPr id="4" name="Slide Number Placeholder 3"/>
          <p:cNvSpPr>
            <a:spLocks noGrp="1"/>
          </p:cNvSpPr>
          <p:nvPr>
            <p:ph type="sldNum" sz="quarter" idx="5"/>
          </p:nvPr>
        </p:nvSpPr>
        <p:spPr/>
        <p:txBody>
          <a:bodyPr/>
          <a:lstStyle/>
          <a:p>
            <a:fld id="{4A1B19A0-E662-4894-B21C-51182E569A58}" type="slidenum">
              <a:rPr lang="en-GB" smtClean="0"/>
              <a:t>18</a:t>
            </a:fld>
            <a:endParaRPr lang="en-GB"/>
          </a:p>
        </p:txBody>
      </p:sp>
    </p:spTree>
    <p:extLst>
      <p:ext uri="{BB962C8B-B14F-4D97-AF65-F5344CB8AC3E}">
        <p14:creationId xmlns:p14="http://schemas.microsoft.com/office/powerpoint/2010/main" val="4101382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presentation highlighted the essential techniques, tools, and safety measures involved in compass navigation for diving. By understanding compass types, navigation skills, and practical applications, Staffordshire Divers can navigate underwater environments more effectively and safely. Remember, combining compass use with natural references and teamwork ensures a successful dive experience every time.</a:t>
            </a:r>
          </a:p>
        </p:txBody>
      </p:sp>
      <p:sp>
        <p:nvSpPr>
          <p:cNvPr id="4" name="Slide Number Placeholder 3"/>
          <p:cNvSpPr>
            <a:spLocks noGrp="1"/>
          </p:cNvSpPr>
          <p:nvPr>
            <p:ph type="sldNum" sz="quarter" idx="5"/>
          </p:nvPr>
        </p:nvSpPr>
        <p:spPr/>
        <p:txBody>
          <a:bodyPr/>
          <a:lstStyle/>
          <a:p>
            <a:fld id="{4A1B19A0-E662-4894-B21C-51182E569A58}" type="slidenum">
              <a:rPr lang="en-GB" smtClean="0"/>
              <a:t>19</a:t>
            </a:fld>
            <a:endParaRPr lang="en-GB"/>
          </a:p>
        </p:txBody>
      </p:sp>
    </p:spTree>
    <p:extLst>
      <p:ext uri="{BB962C8B-B14F-4D97-AF65-F5344CB8AC3E}">
        <p14:creationId xmlns:p14="http://schemas.microsoft.com/office/powerpoint/2010/main" val="1998222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2999" y="5172773"/>
            <a:ext cx="9906001" cy="770827"/>
          </a:xfrm>
        </p:spPr>
        <p:txBody>
          <a:bodyPr vert="horz" lIns="91440" tIns="45720" rIns="91440" bIns="45720" rtlCol="0" anchor="t">
            <a:normAutofit/>
          </a:bodyPr>
          <a:lstStyle>
            <a:lvl1pPr>
              <a:defRPr lang="en-US" sz="5400" dirty="0">
                <a:latin typeface="+mj-lt"/>
                <a:cs typeface="Mongolian Baiti" panose="03000500000000000000" pitchFamily="66" charset="0"/>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2999" y="4600446"/>
            <a:ext cx="9906001" cy="398304"/>
          </a:xfrm>
        </p:spPr>
        <p:txBody>
          <a:bodyPr vert="horz" lIns="91440" tIns="45720" rIns="91440" bIns="45720" rtlCol="0" anchor="b">
            <a:normAutofit/>
          </a:bodyPr>
          <a:lstStyle>
            <a:lvl1pPr marL="0" indent="0">
              <a:buNone/>
              <a:defRPr lang="en-US" sz="2000" b="1" i="0" dirty="0">
                <a:solidFill>
                  <a:schemeClr val="accent1"/>
                </a:solidFill>
                <a:latin typeface="+mn-lt"/>
              </a:defRPr>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143001" y="685800"/>
            <a:ext cx="9906000" cy="3716559"/>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lvl1pPr>
              <a:defRPr sz="1000"/>
            </a:lvl1pPr>
          </a:lstStyle>
          <a:p>
            <a:endParaRPr lang="en-US" sz="1000"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lvl1pPr>
              <a:defRPr sz="1000"/>
            </a:lvl1pPr>
          </a:lstStyle>
          <a:p>
            <a:fld id="{2953A48D-8978-4B7F-8BA5-7DDC44F9988C}" type="datetime1">
              <a:rPr lang="en-US" smtClean="0"/>
              <a:t>4/8/2026</a:t>
            </a:fld>
            <a:endParaRPr lang="en-US" sz="1000" dirty="0"/>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lvl1pPr>
              <a:defRPr sz="1000"/>
            </a:lvl1pPr>
          </a:lstStyle>
          <a:p>
            <a:fld id="{AEAA3239-9EA4-4A65-A281-97F994456D9F}" type="slidenum">
              <a:rPr lang="en-US" smtClean="0"/>
              <a:pPr/>
              <a:t>‹#›</a:t>
            </a:fld>
            <a:endParaRPr lang="en-US" sz="1000" dirty="0"/>
          </a:p>
        </p:txBody>
      </p:sp>
      <p:cxnSp>
        <p:nvCxnSpPr>
          <p:cNvPr id="4" name="Straight Connector 3">
            <a:extLst>
              <a:ext uri="{FF2B5EF4-FFF2-40B4-BE49-F238E27FC236}">
                <a16:creationId xmlns:a16="http://schemas.microsoft.com/office/drawing/2014/main" id="{B2008A96-F52F-AB95-8185-940BB21AA15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1398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142999" y="1905008"/>
            <a:ext cx="9906001" cy="4038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676A767-B18A-4D25-AB71-95C362FFA6CA}"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1E99ED41-DFA2-8D2F-7F31-B856DB6B81A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04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1" y="2327554"/>
            <a:ext cx="3914086" cy="3656368"/>
          </a:xfrm>
        </p:spPr>
        <p:txBody>
          <a:bodyPr vert="horz" lIns="91440" tIns="45720" rIns="91440" bIns="45720" rtlCol="0" anchor="t">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64817" y="685799"/>
            <a:ext cx="3174160" cy="1458873"/>
          </a:xfrm>
        </p:spPr>
        <p:txBody>
          <a:bodyPr vert="horz" lIns="91440" tIns="45720" rIns="91440" bIns="45720" rtlCol="0" anchor="b">
            <a:normAutofit/>
          </a:bodyPr>
          <a:lstStyle>
            <a:lvl1pPr marL="0" indent="0">
              <a:spcBef>
                <a:spcPts val="0"/>
              </a:spcBef>
              <a:buNone/>
              <a:defRPr lang="en-US" sz="2000" b="1" i="0" dirty="0">
                <a:solidFill>
                  <a:schemeClr val="accent1"/>
                </a:solidFill>
                <a:latin typeface="+mn-lt"/>
              </a:defRPr>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769104" y="685800"/>
            <a:ext cx="525808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52400" y="6400800"/>
            <a:ext cx="5943600" cy="453602"/>
          </a:xfrm>
        </p:spPr>
        <p:txBody>
          <a:bodyPr/>
          <a:lstStyle/>
          <a:p>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0058400" y="6400800"/>
            <a:ext cx="990600" cy="453602"/>
          </a:xfrm>
        </p:spPr>
        <p:txBody>
          <a:bodyPr/>
          <a:lstStyle/>
          <a:p>
            <a:fld id="{8529DE94-2476-477B-981E-08C53D89AC9B}" type="datetime1">
              <a:rPr lang="en-US" smtClean="0"/>
              <a:t>4/8/2026</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1049000" y="6400800"/>
            <a:ext cx="990600" cy="457200"/>
          </a:xfrm>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5014B7BE-0A4F-0031-AC74-6519ACD526D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85024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808017" y="2015442"/>
            <a:ext cx="4240984" cy="3960242"/>
          </a:xfrm>
        </p:spPr>
        <p:txBody>
          <a:bodyPr vert="horz" lIns="91440" tIns="45720" rIns="91440" bIns="45720" rtlCol="0" anchor="t">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08016" y="685800"/>
            <a:ext cx="3755116" cy="1114678"/>
          </a:xfrm>
        </p:spPr>
        <p:txBody>
          <a:bodyPr vert="horz" lIns="91440" tIns="45720" rIns="91440" bIns="45720" rtlCol="0" anchor="b">
            <a:normAutofit/>
          </a:bodyPr>
          <a:lstStyle>
            <a:lvl1pPr marL="0" indent="0">
              <a:spcBef>
                <a:spcPts val="0"/>
              </a:spcBef>
              <a:buNone/>
              <a:defRPr lang="en-US" sz="2000" b="1" i="0" dirty="0">
                <a:solidFill>
                  <a:schemeClr val="accent1"/>
                </a:solidFill>
                <a:latin typeface="+mn-lt"/>
              </a:defRPr>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143001" y="685800"/>
            <a:ext cx="4952999"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tx1"/>
                </a:solidFill>
                <a:effectLst/>
              </a:defRPr>
            </a:lvl1pPr>
          </a:lstStyle>
          <a:p>
            <a:fld id="{EC51F7A3-E7CB-4889-B172-A123C630DC51}"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12" name="Straight Connector 11">
            <a:extLst>
              <a:ext uri="{FF2B5EF4-FFF2-40B4-BE49-F238E27FC236}">
                <a16:creationId xmlns:a16="http://schemas.microsoft.com/office/drawing/2014/main" id="{0E8BDBFD-5D03-F89B-C880-B0D233D5D48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81668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2990" y="2827402"/>
            <a:ext cx="3736010" cy="2845567"/>
          </a:xfrm>
        </p:spPr>
        <p:txBody>
          <a:bodyPr vert="horz" lIns="91440" tIns="45720" rIns="91440" bIns="45720" rtlCol="0" anchor="t">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2988" y="1521399"/>
            <a:ext cx="3729915" cy="1123122"/>
          </a:xfrm>
        </p:spPr>
        <p:txBody>
          <a:bodyPr vert="horz" lIns="91440" tIns="45720" rIns="91440" bIns="45720" rtlCol="0" anchor="b">
            <a:normAutofit/>
          </a:bodyPr>
          <a:lstStyle>
            <a:lvl1pPr marL="0" indent="0">
              <a:spcBef>
                <a:spcPts val="0"/>
              </a:spcBef>
              <a:buNone/>
              <a:defRPr lang="en-US" sz="2000" b="1" dirty="0">
                <a:solidFill>
                  <a:schemeClr val="accent1"/>
                </a:solidFill>
                <a:latin typeface="+mn-lt"/>
              </a:defRPr>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143000" y="685800"/>
            <a:ext cx="5457968"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lvl1pPr>
              <a:defRPr>
                <a:solidFill>
                  <a:schemeClr val="tx1"/>
                </a:solidFill>
                <a:effectLst/>
              </a:defRPr>
            </a:lvl1pPr>
          </a:lstStyle>
          <a:p>
            <a:fld id="{7D8177C5-BD9A-4D23-83AF-F5B841ADF3F2}"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9" name="Straight Connector 8">
            <a:extLst>
              <a:ext uri="{FF2B5EF4-FFF2-40B4-BE49-F238E27FC236}">
                <a16:creationId xmlns:a16="http://schemas.microsoft.com/office/drawing/2014/main" id="{546E54C3-5CBC-D17E-9D7C-4FF681AFB45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56165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0" y="2097452"/>
            <a:ext cx="9906000" cy="3874222"/>
          </a:xfrm>
        </p:spPr>
        <p:txBody>
          <a:bodyPr vert="horz" lIns="91440" tIns="45720" rIns="91440" bIns="45720" rtlCol="0" anchor="t">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693821"/>
            <a:ext cx="7794754" cy="1200698"/>
          </a:xfrm>
        </p:spPr>
        <p:txBody>
          <a:bodyPr vert="horz" lIns="91440" tIns="45720" rIns="91440" bIns="45720" rtlCol="0" anchor="b">
            <a:normAutofit/>
          </a:bodyPr>
          <a:lstStyle>
            <a:lvl1pPr marL="0" indent="0">
              <a:buNone/>
              <a:defRPr lang="en-US" sz="2000" b="1" dirty="0">
                <a:solidFill>
                  <a:schemeClr val="accent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5F493D0-2A08-42DB-964D-2E1108D4CB76}"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2E0F3FF5-645F-9896-EB7A-64D903F7754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0376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0" y="1903564"/>
            <a:ext cx="9140954" cy="2836729"/>
          </a:xfrm>
        </p:spPr>
        <p:txBody>
          <a:bodyPr vert="horz" lIns="91440" tIns="45720" rIns="91440" bIns="45720" rtlCol="0" anchor="b">
            <a:normAutofit/>
          </a:bodyPr>
          <a:lstStyle>
            <a:lvl1pPr>
              <a:defRPr lang="en-US" sz="6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4923173"/>
            <a:ext cx="7388353" cy="1014984"/>
          </a:xfrm>
        </p:spPr>
        <p:txBody>
          <a:bodyPr vert="horz" lIns="91440" tIns="45720" rIns="91440" bIns="45720" rtlCol="0">
            <a:normAutofit/>
          </a:bodyPr>
          <a:lstStyle>
            <a:lvl1pPr marL="0" indent="0">
              <a:buNone/>
              <a:defRPr lang="en-US" sz="2000" b="1" i="0" dirty="0">
                <a:solidFill>
                  <a:schemeClr val="accent1"/>
                </a:solidFill>
                <a:latin typeface="+mn-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p>
            <a:fld id="{57C23FB3-0824-43FF-8EA1-707169FC13FA}"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599" cy="457200"/>
          </a:xfrm>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8D985B18-7603-5E0E-67B4-DFB03DB2AA5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5282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94490"/>
            <a:ext cx="8229600" cy="2379013"/>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2" y="3962400"/>
            <a:ext cx="7588155" cy="1029310"/>
          </a:xfrm>
        </p:spPr>
        <p:txBody>
          <a:bodyPr>
            <a:normAutofit/>
          </a:bodyPr>
          <a:lstStyle>
            <a:lvl1pPr marL="0" indent="0" algn="ctr">
              <a:buNone/>
              <a:defRPr sz="2000" b="1" i="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p>
            <a:fld id="{D26C4EF4-1425-499B-9B0A-3303E07CFD10}"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0D01BC5C-C61F-D922-112D-C75F3114252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7500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t">
            <a:normAutofit/>
          </a:bodyPr>
          <a:lstStyle>
            <a:lvl1pPr>
              <a:defRPr lang="en-US" sz="74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A9FD4B53-E1EA-4DC9-BEB9-493B5BDE9305}"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2287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b">
            <a:normAutofit/>
          </a:bodyPr>
          <a:lstStyle>
            <a:lvl1pPr>
              <a:defRPr lang="en-US" sz="7400" dirty="0">
                <a:solidFill>
                  <a:schemeClr val="accent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F4D7CA4D-0419-44B1-A572-E2F0F89C5403}"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accent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02233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ctr">
            <a:normAutofit/>
          </a:bodyPr>
          <a:lstStyle>
            <a:lvl1pPr>
              <a:defRPr lang="en-US" sz="74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3E86A8F3-65F3-4EB9-869C-76CEE4BDD77C}" type="datetime1">
              <a:rPr lang="en-US" smtClean="0"/>
              <a:t>4/8/2026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accent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77558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143000" y="685800"/>
            <a:ext cx="4343400" cy="5257800"/>
          </a:xfrm>
        </p:spPr>
        <p:txBody>
          <a:bodyPr anchor="ctr">
            <a:normAutofit/>
          </a:bodyPr>
          <a:lstStyle>
            <a:lvl1pPr>
              <a:defRPr sz="36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685801"/>
            <a:ext cx="4953000" cy="5257800"/>
          </a:xfrm>
        </p:spPr>
        <p:txBody>
          <a:bodyPr anchor="ctr">
            <a:normAutofit/>
          </a:bodyPr>
          <a:lstStyle>
            <a:lvl1pPr marL="457200" indent="-457200">
              <a:buClr>
                <a:schemeClr val="accent1"/>
              </a:buClr>
              <a:buFont typeface="+mj-lt"/>
              <a:buAutoNum type="arabicPeriod"/>
              <a:defRPr sz="1800"/>
            </a:lvl1pPr>
            <a:lvl2pPr marL="685800" indent="-457200">
              <a:buClr>
                <a:schemeClr val="accent1"/>
              </a:buClr>
              <a:buFont typeface="+mj-lt"/>
              <a:buAutoNum type="arabicPeriod"/>
              <a:defRPr sz="1800"/>
            </a:lvl2pPr>
            <a:lvl3pPr marL="800100" indent="-342900">
              <a:buClr>
                <a:schemeClr val="accent1"/>
              </a:buClr>
              <a:buFont typeface="+mj-lt"/>
              <a:buAutoNum type="arabicPeriod"/>
              <a:defRPr sz="1800"/>
            </a:lvl3pPr>
            <a:lvl4pPr marL="1028700" indent="-342900">
              <a:buClr>
                <a:schemeClr val="accent1"/>
              </a:buClr>
              <a:buFont typeface="+mj-lt"/>
              <a:buAutoNum type="arabicPeriod"/>
              <a:defRPr sz="1800"/>
            </a:lvl4pPr>
            <a:lvl5pPr marL="1257300" indent="-342900">
              <a:buClr>
                <a:schemeClr val="accent1"/>
              </a:buClr>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10058401" y="6400800"/>
            <a:ext cx="990599" cy="457200"/>
          </a:xfrm>
        </p:spPr>
        <p:txBody>
          <a:bodyPr/>
          <a:lstStyle/>
          <a:p>
            <a:fld id="{8B41A39F-C131-47B8-AEC1-526A80C18BBA}" type="datetime1">
              <a:rPr lang="en-US" smtClean="0"/>
              <a:t>4/8/2026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CEEAC3E4-34A4-BAF1-4CEC-F3578B7F260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631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132492" y="685800"/>
            <a:ext cx="5916508" cy="1705362"/>
          </a:xfrm>
        </p:spPr>
        <p:txBody>
          <a:bodyPr anchor="b">
            <a:normAutofit/>
          </a:bodyPr>
          <a:lstStyle>
            <a:lvl1pPr>
              <a:defRPr sz="3600"/>
            </a:lvl1pPr>
          </a:lstStyle>
          <a:p>
            <a:r>
              <a:rPr lang="en-US" dirty="0"/>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143000" y="685800"/>
            <a:ext cx="327747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132493" y="2574043"/>
            <a:ext cx="5916507" cy="3369557"/>
          </a:xfrm>
        </p:spPr>
        <p:txBody>
          <a:bodyPr>
            <a:normAutofit/>
          </a:bodyPr>
          <a:lstStyle>
            <a:lvl1pPr marL="457200" indent="-457200">
              <a:buClr>
                <a:schemeClr val="accent1"/>
              </a:buClr>
              <a:buFont typeface="+mj-lt"/>
              <a:buAutoNum type="arabicPeriod"/>
              <a:defRPr sz="1800"/>
            </a:lvl1pPr>
            <a:lvl2pPr marL="571500" indent="-342900">
              <a:buClr>
                <a:schemeClr val="accent1"/>
              </a:buClr>
              <a:buFont typeface="+mj-lt"/>
              <a:buAutoNum type="arabicPeriod"/>
              <a:defRPr sz="1800"/>
            </a:lvl2pPr>
            <a:lvl3pPr marL="800100" indent="-342900">
              <a:buClr>
                <a:schemeClr val="accent1"/>
              </a:buClr>
              <a:buFont typeface="+mj-lt"/>
              <a:buAutoNum type="arabicPeriod"/>
              <a:defRPr sz="1800"/>
            </a:lvl3pPr>
            <a:lvl4pPr marL="1028700" indent="-342900">
              <a:buClr>
                <a:schemeClr val="accent1"/>
              </a:buClr>
              <a:buFont typeface="+mj-lt"/>
              <a:buAutoNum type="arabicPeriod"/>
              <a:defRPr sz="1800"/>
            </a:lvl4pPr>
            <a:lvl5pPr>
              <a:buClr>
                <a:schemeClr val="accent1"/>
              </a:buClr>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52400" y="6400800"/>
            <a:ext cx="5943600" cy="457200"/>
          </a:xfrm>
        </p:spPr>
        <p:txBody>
          <a:body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10058400" y="6400800"/>
            <a:ext cx="990600" cy="457200"/>
          </a:xfrm>
        </p:spPr>
        <p:txBody>
          <a:bodyPr/>
          <a:lstStyle/>
          <a:p>
            <a:fld id="{A877CDC7-E2DA-405F-BDB4-4ED43CAA16E6}" type="datetime1">
              <a:rPr lang="en-US" smtClean="0"/>
              <a:t>4/8/2026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88522FD4-D873-5880-85CA-81907402906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796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95FE81-352A-04EE-D805-C0A4E238235A}"/>
              </a:ext>
            </a:extLst>
          </p:cNvPr>
          <p:cNvSpPr>
            <a:spLocks noGrp="1"/>
          </p:cNvSpPr>
          <p:nvPr>
            <p:ph type="title"/>
          </p:nvPr>
        </p:nvSpPr>
        <p:spPr>
          <a:xfrm>
            <a:off x="1143001" y="2438397"/>
            <a:ext cx="6623435" cy="1156423"/>
          </a:xfrm>
        </p:spPr>
        <p:txBody>
          <a:bodyPr anchor="b"/>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25ECE14C-6B0B-4298-B34D-766A34529CDF}"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D8EE849E-3DB2-6D09-829E-63D97DAF47A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7">
            <a:extLst>
              <a:ext uri="{FF2B5EF4-FFF2-40B4-BE49-F238E27FC236}">
                <a16:creationId xmlns:a16="http://schemas.microsoft.com/office/drawing/2014/main" id="{53380E56-1E9F-BBE4-3737-14FD20DDE33F}"/>
              </a:ext>
            </a:extLst>
          </p:cNvPr>
          <p:cNvSpPr>
            <a:spLocks noGrp="1"/>
          </p:cNvSpPr>
          <p:nvPr>
            <p:ph sz="quarter" idx="14"/>
          </p:nvPr>
        </p:nvSpPr>
        <p:spPr>
          <a:xfrm>
            <a:off x="1143000" y="3777702"/>
            <a:ext cx="4659735" cy="1632498"/>
          </a:xfrm>
        </p:spPr>
        <p:txBody>
          <a:bodyPr/>
          <a:lstStyle>
            <a:lvl1pPr>
              <a:spcBef>
                <a:spcPts val="0"/>
              </a:spcBef>
              <a:buNone/>
              <a:defRPr/>
            </a:lvl1pPr>
            <a:lvl2pPr>
              <a:spcBef>
                <a:spcPts val="0"/>
              </a:spcBef>
              <a:buNone/>
              <a:defRPr/>
            </a:lvl2pPr>
            <a:lvl3pPr>
              <a:spcBef>
                <a:spcPts val="0"/>
              </a:spcBef>
              <a:buNone/>
              <a:defRPr/>
            </a:lvl3pPr>
            <a:lvl4pPr>
              <a:spcBef>
                <a:spcPts val="0"/>
              </a:spcBef>
              <a:buNone/>
              <a:defRPr/>
            </a:lvl4pPr>
            <a:lvl5pPr>
              <a:spcBef>
                <a:spcPts val="0"/>
              </a:spcBef>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3315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685800"/>
            <a:ext cx="3506558" cy="345689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02777" y="685800"/>
            <a:ext cx="4956175" cy="3461212"/>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D76CF820-C7DB-421D-8FD6-C430A9B1C2AC}"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6F077C1-74FA-7247-9C7C-6A14D1FE584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057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62471" y="2102780"/>
            <a:ext cx="3923455" cy="384081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797941" y="685800"/>
            <a:ext cx="5251059"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F0E63EA5-332D-4604-BD2D-34B00B234EDE}"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60DACAA-0808-2D60-12F2-52C968353E1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599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1" y="702859"/>
            <a:ext cx="3048000" cy="5219330"/>
          </a:xfrm>
        </p:spPr>
        <p:txBody>
          <a:bodyPr anchor="b">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28417" y="724270"/>
            <a:ext cx="6120583" cy="521933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05145CA3-1D95-48B1-8239-73BFDAEAE6AF}"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103579D9-BC9D-2B0D-42FA-B8F3791ECB8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5861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707549"/>
            <a:ext cx="2590800" cy="5236051"/>
          </a:xfrm>
        </p:spPr>
        <p:txBody>
          <a:bodyPr anchor="b">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45817" y="708184"/>
            <a:ext cx="6603184" cy="5235416"/>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1B80F9BF-B0F8-4A9E-9210-E35AD48EB15E}"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92C2954-C801-2F12-6B41-2D0F2CDE902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213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31931" y="719137"/>
            <a:ext cx="2717068" cy="1858941"/>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1143000" y="685800"/>
            <a:ext cx="647691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6957" y="2793033"/>
            <a:ext cx="2717068" cy="2833042"/>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48450" y="6400800"/>
            <a:ext cx="995575" cy="457200"/>
          </a:xfrm>
        </p:spPr>
        <p:txBody>
          <a:bodyPr/>
          <a:lstStyle>
            <a:lvl1pPr>
              <a:defRPr>
                <a:solidFill>
                  <a:schemeClr val="tx1"/>
                </a:solidFill>
                <a:effectLst/>
              </a:defRPr>
            </a:lvl1pPr>
          </a:lstStyle>
          <a:p>
            <a:fld id="{7030F05D-1D3B-4C2E-9FFA-DE29ED956270}"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4025" y="6400800"/>
            <a:ext cx="995575"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1AC5C24-4394-5215-8F84-119942C28BC5}"/>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41038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1"/>
            <a:ext cx="2717067" cy="1892277"/>
          </a:xfrm>
        </p:spPr>
        <p:txBody>
          <a:bodyPr anchor="t"/>
          <a:lstStyle/>
          <a:p>
            <a:r>
              <a:rPr lang="en-US" dirty="0"/>
              <a:t>Click to edit Master title style</a:t>
            </a:r>
          </a:p>
        </p:txBody>
      </p:sp>
      <p:sp>
        <p:nvSpPr>
          <p:cNvPr id="11" name="Content Placeholder 7">
            <a:extLst>
              <a:ext uri="{FF2B5EF4-FFF2-40B4-BE49-F238E27FC236}">
                <a16:creationId xmlns:a16="http://schemas.microsoft.com/office/drawing/2014/main" id="{B3FABB3D-30D3-4F01-12AE-0D7193700279}"/>
              </a:ext>
            </a:extLst>
          </p:cNvPr>
          <p:cNvSpPr>
            <a:spLocks noGrp="1"/>
          </p:cNvSpPr>
          <p:nvPr>
            <p:ph sz="quarter" idx="16"/>
          </p:nvPr>
        </p:nvSpPr>
        <p:spPr>
          <a:xfrm>
            <a:off x="1143000" y="2793033"/>
            <a:ext cx="2717068" cy="2833042"/>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DF247FF5-7041-6BAC-2B24-D38B5823FDD0}"/>
              </a:ext>
            </a:extLst>
          </p:cNvPr>
          <p:cNvSpPr>
            <a:spLocks noGrp="1"/>
          </p:cNvSpPr>
          <p:nvPr>
            <p:ph type="pic" sz="quarter" idx="15" hasCustomPrompt="1"/>
          </p:nvPr>
        </p:nvSpPr>
        <p:spPr>
          <a:xfrm>
            <a:off x="4572085" y="685800"/>
            <a:ext cx="647691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0"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399" y="6400800"/>
            <a:ext cx="990600" cy="457200"/>
          </a:xfrm>
        </p:spPr>
        <p:txBody>
          <a:bodyPr/>
          <a:lstStyle>
            <a:lvl1pPr>
              <a:defRPr>
                <a:solidFill>
                  <a:schemeClr val="tx1"/>
                </a:solidFill>
                <a:effectLst/>
              </a:defRPr>
            </a:lvl1pPr>
          </a:lstStyle>
          <a:p>
            <a:fld id="{1B2FE6D2-B81D-4429-A41B-DCED2913EA16}"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722B7EA7-2EEF-FFC6-041D-2A5C4363724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194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7762" y="4495800"/>
            <a:ext cx="3209368" cy="1447800"/>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799"/>
            <a:ext cx="9901238" cy="359504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572087" y="4495800"/>
            <a:ext cx="6476914" cy="1430536"/>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2A986E4C-26E7-40BC-8DDD-DE3A2F7C8B9D}"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9A47364-66B2-3B4D-6600-100245734C9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659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17489" y="685799"/>
            <a:ext cx="3620525" cy="927545"/>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800"/>
            <a:ext cx="556260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417617" y="1828299"/>
            <a:ext cx="362052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036428" y="6400800"/>
            <a:ext cx="1001586" cy="457200"/>
          </a:xfrm>
        </p:spPr>
        <p:txBody>
          <a:bodyPr/>
          <a:lstStyle/>
          <a:p>
            <a:fld id="{F14D5DAB-1E00-43FC-9445-DAAD2ACAC73A}" type="datetime1">
              <a:rPr lang="en-US" smtClean="0"/>
              <a:t>4/8/2026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038014" y="6400800"/>
            <a:ext cx="1001586"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A7BBF56-9F54-91F7-8B07-3836137799C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2031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685800"/>
            <a:ext cx="3620524" cy="927544"/>
          </a:xfrm>
        </p:spPr>
        <p:txBody>
          <a:bodyPr anchor="t">
            <a:normAutofit/>
          </a:bodyPr>
          <a:lstStyle>
            <a:lvl1pPr>
              <a:defRPr sz="3600"/>
            </a:lvl1pPr>
          </a:lstStyle>
          <a:p>
            <a:r>
              <a:rPr lang="en-US" dirty="0"/>
              <a:t>Click to edit Master title style</a:t>
            </a:r>
          </a:p>
        </p:txBody>
      </p:sp>
      <p:sp>
        <p:nvSpPr>
          <p:cNvPr id="7" name="Content Placeholder 7">
            <a:extLst>
              <a:ext uri="{FF2B5EF4-FFF2-40B4-BE49-F238E27FC236}">
                <a16:creationId xmlns:a16="http://schemas.microsoft.com/office/drawing/2014/main" id="{A46DECC9-7986-BB68-7725-C840C27A8E91}"/>
              </a:ext>
            </a:extLst>
          </p:cNvPr>
          <p:cNvSpPr>
            <a:spLocks noGrp="1"/>
          </p:cNvSpPr>
          <p:nvPr>
            <p:ph sz="quarter" idx="18"/>
          </p:nvPr>
        </p:nvSpPr>
        <p:spPr>
          <a:xfrm>
            <a:off x="1143000" y="1828299"/>
            <a:ext cx="362052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0">
            <a:extLst>
              <a:ext uri="{FF2B5EF4-FFF2-40B4-BE49-F238E27FC236}">
                <a16:creationId xmlns:a16="http://schemas.microsoft.com/office/drawing/2014/main" id="{47AACE2C-717B-D303-9874-EEBCB1CCD937}"/>
              </a:ext>
            </a:extLst>
          </p:cNvPr>
          <p:cNvSpPr>
            <a:spLocks noGrp="1"/>
          </p:cNvSpPr>
          <p:nvPr>
            <p:ph type="pic" sz="quarter" idx="13" hasCustomPrompt="1"/>
          </p:nvPr>
        </p:nvSpPr>
        <p:spPr>
          <a:xfrm>
            <a:off x="5486400" y="685800"/>
            <a:ext cx="556260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152400"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058401" y="6400800"/>
            <a:ext cx="990598" cy="457200"/>
          </a:xfrm>
        </p:spPr>
        <p:txBody>
          <a:bodyPr/>
          <a:lstStyle/>
          <a:p>
            <a:fld id="{4989F924-B50F-4860-B10F-D52036B96E39}" type="datetime1">
              <a:rPr lang="en-US" smtClean="0"/>
              <a:t>4/8/2026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049000" y="6400800"/>
            <a:ext cx="990598"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A1B0D76A-CF8F-ABF7-FD42-BC815738E31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8558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92241" y="685800"/>
            <a:ext cx="4546423" cy="914400"/>
          </a:xfrm>
        </p:spPr>
        <p:txBody>
          <a:bodyPr anchor="t">
            <a:normAutofit/>
          </a:bodyPr>
          <a:lstStyle>
            <a:lvl1pPr>
              <a:defRPr sz="3600"/>
            </a:lvl1pPr>
          </a:lstStyle>
          <a:p>
            <a:r>
              <a:rPr lang="en-US" dirty="0"/>
              <a:t>Click to edit Master title style</a:t>
            </a:r>
          </a:p>
        </p:txBody>
      </p:sp>
      <p:sp>
        <p:nvSpPr>
          <p:cNvPr id="13" name="Picture Placeholder 10">
            <a:extLst>
              <a:ext uri="{FF2B5EF4-FFF2-40B4-BE49-F238E27FC236}">
                <a16:creationId xmlns:a16="http://schemas.microsoft.com/office/drawing/2014/main" id="{373F0A7D-AD36-9BC0-CF3C-1985F174509D}"/>
              </a:ext>
            </a:extLst>
          </p:cNvPr>
          <p:cNvSpPr>
            <a:spLocks noGrp="1"/>
          </p:cNvSpPr>
          <p:nvPr>
            <p:ph type="pic" sz="quarter" idx="15" hasCustomPrompt="1"/>
          </p:nvPr>
        </p:nvSpPr>
        <p:spPr>
          <a:xfrm>
            <a:off x="1153336" y="685800"/>
            <a:ext cx="463722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492241" y="1828300"/>
            <a:ext cx="4556759" cy="411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4316"/>
            <a:ext cx="5943600" cy="453684"/>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0" y="6404316"/>
            <a:ext cx="990600" cy="453684"/>
          </a:xfrm>
        </p:spPr>
        <p:txBody>
          <a:bodyPr/>
          <a:lstStyle>
            <a:lvl1pPr>
              <a:defRPr>
                <a:solidFill>
                  <a:schemeClr val="tx1"/>
                </a:solidFill>
                <a:effectLst/>
              </a:defRPr>
            </a:lvl1pPr>
          </a:lstStyle>
          <a:p>
            <a:fld id="{4D02379D-477C-47F0-9322-3E7981CF2222}"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4316"/>
            <a:ext cx="990600" cy="453684"/>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520D0403-0661-B304-FC30-17B8CEC938C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31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64740" y="685800"/>
            <a:ext cx="4513154" cy="914400"/>
          </a:xfrm>
        </p:spPr>
        <p:txBody>
          <a:bodyPr anchor="t">
            <a:normAutofit/>
          </a:bodyPr>
          <a:lstStyle>
            <a:lvl1pPr>
              <a:defRPr sz="36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08C86B72-855F-890D-47EC-5A46EA634C56}"/>
              </a:ext>
            </a:extLst>
          </p:cNvPr>
          <p:cNvSpPr>
            <a:spLocks noGrp="1"/>
          </p:cNvSpPr>
          <p:nvPr>
            <p:ph sz="quarter" idx="14"/>
          </p:nvPr>
        </p:nvSpPr>
        <p:spPr>
          <a:xfrm>
            <a:off x="1164740" y="1828300"/>
            <a:ext cx="4513154" cy="411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0">
            <a:extLst>
              <a:ext uri="{FF2B5EF4-FFF2-40B4-BE49-F238E27FC236}">
                <a16:creationId xmlns:a16="http://schemas.microsoft.com/office/drawing/2014/main" id="{CBB37A90-5561-8836-19D2-B4DFB635D8F9}"/>
              </a:ext>
            </a:extLst>
          </p:cNvPr>
          <p:cNvSpPr>
            <a:spLocks noGrp="1"/>
          </p:cNvSpPr>
          <p:nvPr>
            <p:ph type="pic" sz="quarter" idx="15" hasCustomPrompt="1"/>
          </p:nvPr>
        </p:nvSpPr>
        <p:spPr>
          <a:xfrm>
            <a:off x="6389910" y="685800"/>
            <a:ext cx="463722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0800"/>
            <a:ext cx="5943599" cy="457200"/>
          </a:xfrm>
        </p:spPr>
        <p:txBody>
          <a:bodyPr/>
          <a:lstStyle>
            <a:lvl1pPr>
              <a:defRPr>
                <a:solidFill>
                  <a:schemeClr val="tx1"/>
                </a:solidFill>
                <a:effectLst/>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36535" y="6400800"/>
            <a:ext cx="990600" cy="457200"/>
          </a:xfrm>
        </p:spPr>
        <p:txBody>
          <a:bodyPr/>
          <a:lstStyle/>
          <a:p>
            <a:fld id="{30FBF84D-747E-4A2D-B74C-0D1ADB9D978A}"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599" cy="457200"/>
          </a:xfrm>
        </p:spPr>
        <p:txBody>
          <a:bodyPr/>
          <a:lstStyle>
            <a:lvl1pPr>
              <a:defRPr>
                <a:solidFill>
                  <a:schemeClr val="accent1"/>
                </a:solidFill>
                <a:effectLst/>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10804DAD-5BC0-9FC5-EC18-CDBE0EE36A9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3941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3662043"/>
            <a:ext cx="2667001" cy="2281557"/>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2999" y="685800"/>
            <a:ext cx="9906001" cy="275753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24956" y="3662043"/>
            <a:ext cx="7024044" cy="22815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412F17FE-50B5-4F97-A5FE-D47BC058140D}"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F1B40F4D-4FD2-324C-CFF2-ADA23A35CFB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939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707477"/>
            <a:ext cx="2743106" cy="2330454"/>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01063" y="707476"/>
            <a:ext cx="6947938" cy="268582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142999" y="3607498"/>
            <a:ext cx="9906001" cy="233045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0"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600" cy="457200"/>
          </a:xfrm>
        </p:spPr>
        <p:txBody>
          <a:bodyPr/>
          <a:lstStyle/>
          <a:p>
            <a:fld id="{398629FA-33AC-4B91-9F50-6A34C73DB4A5}"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F6F4162-8B6A-031F-A186-63503EB5CF2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3702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685801"/>
            <a:ext cx="2667001" cy="5257800"/>
          </a:xfrm>
        </p:spPr>
        <p:txBody>
          <a:bodyPr anchor="ctr">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024956" y="685800"/>
            <a:ext cx="7024044" cy="275753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24956" y="3662043"/>
            <a:ext cx="7024044" cy="22815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4C54EB15-C6E9-4FB2-A00E-83F3272DC203}"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D12BAF7E-DB4B-FC77-1D4B-2907E790CFE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35982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4553" y="702859"/>
            <a:ext cx="5744447" cy="90986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1143000" y="702859"/>
            <a:ext cx="3417453" cy="524074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5739" y="1828299"/>
            <a:ext cx="573778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152401"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10052921" y="6400800"/>
            <a:ext cx="990601" cy="457200"/>
          </a:xfrm>
        </p:spPr>
        <p:txBody>
          <a:bodyPr/>
          <a:lstStyle/>
          <a:p>
            <a:fld id="{F35C560A-6694-4C54-932B-EBD007D80457}" type="datetime1">
              <a:rPr lang="en-US" smtClean="0"/>
              <a:t>4/8/2026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234F062-E526-E361-D4BD-72E769199F9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964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702859"/>
            <a:ext cx="5744448" cy="89486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3000" y="1843924"/>
            <a:ext cx="5744447" cy="4099676"/>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13">
            <a:extLst>
              <a:ext uri="{FF2B5EF4-FFF2-40B4-BE49-F238E27FC236}">
                <a16:creationId xmlns:a16="http://schemas.microsoft.com/office/drawing/2014/main" id="{D5B6C620-74FA-0279-5BC5-97091F2D268B}"/>
              </a:ext>
            </a:extLst>
          </p:cNvPr>
          <p:cNvSpPr>
            <a:spLocks noGrp="1"/>
          </p:cNvSpPr>
          <p:nvPr>
            <p:ph type="pic" sz="quarter" idx="13" hasCustomPrompt="1"/>
          </p:nvPr>
        </p:nvSpPr>
        <p:spPr>
          <a:xfrm>
            <a:off x="7631547" y="702859"/>
            <a:ext cx="3417453" cy="524074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152400" y="6400800"/>
            <a:ext cx="5943600" cy="457200"/>
          </a:xfrm>
        </p:spPr>
        <p:txBody>
          <a:bodyPr/>
          <a:lstStyle/>
          <a:p>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10058399" y="6400800"/>
            <a:ext cx="990600" cy="457200"/>
          </a:xfrm>
        </p:spPr>
        <p:txBody>
          <a:bodyPr/>
          <a:lstStyle/>
          <a:p>
            <a:fld id="{101DF975-D0C4-475F-9F7C-B84D5C6D229B}" type="datetime1">
              <a:rPr lang="en-US" smtClean="0"/>
              <a:t>4/8/2026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7CD60DA1-4793-4BB1-35F1-0A144685020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31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685799"/>
            <a:ext cx="9905999" cy="948457"/>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70936" y="1849212"/>
            <a:ext cx="4569056" cy="4094387"/>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452008" y="1849212"/>
            <a:ext cx="4596992" cy="4094388"/>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1" y="6400800"/>
            <a:ext cx="990599" cy="457200"/>
          </a:xfrm>
        </p:spPr>
        <p:txBody>
          <a:bodyPr/>
          <a:lstStyle/>
          <a:p>
            <a:fld id="{FD9AFD03-FE9C-40DF-B862-03968B25C24F}" type="datetime1">
              <a:rPr lang="en-US" smtClean="0"/>
              <a:t>4/8/2026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9177AF9D-3C1B-C06E-8ED0-0E93CB299E0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435587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0"/>
            <a:ext cx="9906000" cy="94845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3000" y="1849213"/>
            <a:ext cx="3886200" cy="4094387"/>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41216" y="1849213"/>
            <a:ext cx="5307785" cy="4094387"/>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0"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1" y="6400800"/>
            <a:ext cx="990599" cy="457200"/>
          </a:xfrm>
        </p:spPr>
        <p:txBody>
          <a:bodyPr/>
          <a:lstStyle/>
          <a:p>
            <a:fld id="{2FD384AD-C61A-48D6-93CC-8F2E0CDBE1F5}" type="datetime1">
              <a:rPr lang="en-US" smtClean="0"/>
              <a:t>4/8/2026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3068E299-4F76-11A9-0401-93911962B31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911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0"/>
            <a:ext cx="9906000" cy="941832"/>
          </a:xfrm>
        </p:spPr>
        <p:txBody>
          <a:bodyPr anchor="t"/>
          <a:lstStyle/>
          <a:p>
            <a:r>
              <a:rPr lang="en-US" dirty="0"/>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143000" y="1855838"/>
            <a:ext cx="4678055" cy="4087762"/>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569855" y="1855839"/>
            <a:ext cx="4479145" cy="4087762"/>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flipH="1">
            <a:off x="152400"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0" y="6400800"/>
            <a:ext cx="990600" cy="457200"/>
          </a:xfrm>
        </p:spPr>
        <p:txBody>
          <a:bodyPr/>
          <a:lstStyle/>
          <a:p>
            <a:fld id="{614BD192-03A5-4A45-AA3A-3048777F9DA1}" type="datetime1">
              <a:rPr lang="en-US" smtClean="0"/>
              <a:t>4/8/2026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495B70AA-3B93-7622-1DFB-94A2304AD14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5073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685801"/>
            <a:ext cx="6416832" cy="914400"/>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800"/>
            <a:ext cx="2777152"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828299"/>
            <a:ext cx="6416832" cy="4115300"/>
          </a:xfrm>
        </p:spPr>
        <p:txBody>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152400" y="6400800"/>
            <a:ext cx="5943600" cy="457200"/>
          </a:xfrm>
        </p:spPr>
        <p:txBody>
          <a:bodyPr/>
          <a:lstStyle/>
          <a:p>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10058400" y="6400800"/>
            <a:ext cx="990600" cy="457200"/>
          </a:xfrm>
        </p:spPr>
        <p:txBody>
          <a:bodyPr/>
          <a:lstStyle/>
          <a:p>
            <a:fld id="{688BF943-8E28-4DFB-B0DE-F00AF9279F8D}" type="datetime1">
              <a:rPr lang="en-US" smtClean="0"/>
              <a:t>4/8/2026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5239A83E-B0F1-03F6-74AC-D67E31FB986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915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94998"/>
            <a:ext cx="6407304" cy="914400"/>
          </a:xfrm>
        </p:spPr>
        <p:txBody>
          <a:bodyPr anchor="t"/>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2999" y="1828299"/>
            <a:ext cx="6407305" cy="41153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0">
            <a:extLst>
              <a:ext uri="{FF2B5EF4-FFF2-40B4-BE49-F238E27FC236}">
                <a16:creationId xmlns:a16="http://schemas.microsoft.com/office/drawing/2014/main" id="{A0F08A51-DDF0-F904-C832-37321BA8D046}"/>
              </a:ext>
            </a:extLst>
          </p:cNvPr>
          <p:cNvSpPr>
            <a:spLocks noGrp="1"/>
          </p:cNvSpPr>
          <p:nvPr>
            <p:ph type="pic" sz="quarter" idx="13" hasCustomPrompt="1"/>
          </p:nvPr>
        </p:nvSpPr>
        <p:spPr>
          <a:xfrm>
            <a:off x="8271848" y="685800"/>
            <a:ext cx="2777152"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0"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0" y="6400800"/>
            <a:ext cx="990600" cy="457200"/>
          </a:xfrm>
        </p:spPr>
        <p:txBody>
          <a:bodyPr/>
          <a:lstStyle/>
          <a:p>
            <a:fld id="{14FE1444-BD57-4488-BC66-780B65504E47}" type="datetime1">
              <a:rPr lang="en-US" smtClean="0"/>
              <a:t>4/8/2026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2500A44A-2759-A2C2-08DC-0AAFC6B55096}"/>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530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720467"/>
            <a:ext cx="3517146" cy="1628481"/>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1" y="2563904"/>
            <a:ext cx="3517146" cy="337969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372162" y="685801"/>
            <a:ext cx="5676838"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2C7D6AC0-AFBC-4BF8-914C-3A003B9A62FD}"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BEC98E67-C3DE-1B21-ADC4-8C5E2F6367F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634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72129" y="709098"/>
            <a:ext cx="2491239" cy="1639852"/>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72128" y="2563905"/>
            <a:ext cx="2491239" cy="337969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375384" y="685800"/>
            <a:ext cx="6673616"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0" y="6400800"/>
            <a:ext cx="990599" cy="457200"/>
          </a:xfrm>
        </p:spPr>
        <p:txBody>
          <a:bodyPr/>
          <a:lstStyle/>
          <a:p>
            <a:fld id="{2DA2328B-B1E6-45A4-86CF-8A83B4DA9E96}"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E70BF570-92F5-4B04-EE32-8093EAC2D175}"/>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9198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143000" y="5243865"/>
            <a:ext cx="9906000" cy="709673"/>
          </a:xfrm>
        </p:spPr>
        <p:txBody>
          <a:bodyPr anchor="b">
            <a:normAutofit/>
          </a:bodyPr>
          <a:lstStyle>
            <a:lvl1pPr algn="ctr">
              <a:lnSpc>
                <a:spcPct val="110000"/>
              </a:lnSpc>
              <a:defRPr sz="2600" b="1" i="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143000" y="685801"/>
            <a:ext cx="9906000" cy="4329860"/>
          </a:xfrm>
        </p:spPr>
        <p:txBody>
          <a:bodyPr anchor="t">
            <a:normAutofit/>
          </a:bodyPr>
          <a:lstStyle>
            <a:lvl1pPr marL="0" indent="0" algn="ctr">
              <a:lnSpc>
                <a:spcPct val="90000"/>
              </a:lnSpc>
              <a:buNone/>
              <a:defRPr sz="25000" b="0">
                <a:solidFill>
                  <a:schemeClr val="bg1"/>
                </a:solidFill>
                <a:latin typeface="+mj-lt"/>
                <a:cs typeface="Mongolian Baiti" panose="03000500000000000000" pitchFamily="66" charset="0"/>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6B38E9D8-4FC1-4DAE-99E4-835FCD288395}" type="datetime1">
              <a:rPr lang="en-US" smtClean="0"/>
              <a:t>4/8/2026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5FA7AB40-CE07-6773-F477-107BB694C7B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368258"/>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10" name="Title 10">
            <a:extLst>
              <a:ext uri="{FF2B5EF4-FFF2-40B4-BE49-F238E27FC236}">
                <a16:creationId xmlns:a16="http://schemas.microsoft.com/office/drawing/2014/main" id="{3CD651BA-50FB-2DF6-3F6E-69C4FCD7BA80}"/>
              </a:ext>
            </a:extLst>
          </p:cNvPr>
          <p:cNvSpPr>
            <a:spLocks noGrp="1"/>
          </p:cNvSpPr>
          <p:nvPr>
            <p:ph type="title"/>
          </p:nvPr>
        </p:nvSpPr>
        <p:spPr>
          <a:xfrm>
            <a:off x="6095999" y="4609809"/>
            <a:ext cx="4953001" cy="1343730"/>
          </a:xfrm>
        </p:spPr>
        <p:txBody>
          <a:bodyPr anchor="b"/>
          <a:lstStyle>
            <a:lvl1pPr>
              <a:lnSpc>
                <a:spcPct val="110000"/>
              </a:lnSpc>
              <a:defRPr sz="2600" b="1">
                <a:solidFill>
                  <a:schemeClr val="accent1"/>
                </a:solidFill>
                <a:latin typeface="+mn-lt"/>
              </a:defRPr>
            </a:lvl1pPr>
          </a:lstStyle>
          <a:p>
            <a:r>
              <a:rPr lang="en-US"/>
              <a:t>Click to edit Master title style</a:t>
            </a:r>
          </a:p>
        </p:txBody>
      </p:sp>
      <p:sp>
        <p:nvSpPr>
          <p:cNvPr id="9" name="Content Placeholder 9">
            <a:extLst>
              <a:ext uri="{FF2B5EF4-FFF2-40B4-BE49-F238E27FC236}">
                <a16:creationId xmlns:a16="http://schemas.microsoft.com/office/drawing/2014/main" id="{FCA4E528-A76C-88B7-F866-78D030A514D8}"/>
              </a:ext>
            </a:extLst>
          </p:cNvPr>
          <p:cNvSpPr>
            <a:spLocks noGrp="1"/>
          </p:cNvSpPr>
          <p:nvPr>
            <p:ph sz="quarter" idx="14" hasCustomPrompt="1"/>
          </p:nvPr>
        </p:nvSpPr>
        <p:spPr>
          <a:xfrm>
            <a:off x="1143000" y="685801"/>
            <a:ext cx="9906000" cy="3276600"/>
          </a:xfrm>
        </p:spPr>
        <p:txBody>
          <a:bodyPr anchor="b"/>
          <a:lstStyle>
            <a:lvl1pPr>
              <a:lnSpc>
                <a:spcPct val="90000"/>
              </a:lnSpc>
              <a:buNone/>
              <a:defRPr sz="27000">
                <a:solidFill>
                  <a:schemeClr val="tx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lvl1pPr>
              <a:defRPr>
                <a:solidFill>
                  <a:schemeClr val="tx1"/>
                </a:solidFill>
              </a:defRPr>
            </a:lvl1pPr>
          </a:lstStyle>
          <a:p>
            <a:fld id="{40BAEB1E-5971-4FE0-8556-E58B94C51D44}" type="datetime1">
              <a:rPr lang="en-US" smtClean="0"/>
              <a:t>4/8/2026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50EA5BF1-23C2-0F30-7510-43650AEC4DE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436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bg2"/>
        </a:solidFill>
        <a:effectLst/>
      </p:bgPr>
    </p:bg>
    <p:spTree>
      <p:nvGrpSpPr>
        <p:cNvPr id="1" name=""/>
        <p:cNvGrpSpPr/>
        <p:nvPr/>
      </p:nvGrpSpPr>
      <p:grpSpPr>
        <a:xfrm>
          <a:off x="0" y="0"/>
          <a:ext cx="0" cy="0"/>
          <a:chOff x="0" y="0"/>
          <a:chExt cx="0" cy="0"/>
        </a:xfrm>
      </p:grpSpPr>
      <p:sp>
        <p:nvSpPr>
          <p:cNvPr id="10" name="Title 10">
            <a:extLst>
              <a:ext uri="{FF2B5EF4-FFF2-40B4-BE49-F238E27FC236}">
                <a16:creationId xmlns:a16="http://schemas.microsoft.com/office/drawing/2014/main" id="{C3DADE7F-E67E-CAEA-8072-B9514E6E1175}"/>
              </a:ext>
            </a:extLst>
          </p:cNvPr>
          <p:cNvSpPr>
            <a:spLocks noGrp="1"/>
          </p:cNvSpPr>
          <p:nvPr>
            <p:ph type="title"/>
          </p:nvPr>
        </p:nvSpPr>
        <p:spPr>
          <a:xfrm>
            <a:off x="8153399" y="685800"/>
            <a:ext cx="2895601" cy="5267739"/>
          </a:xfrm>
        </p:spPr>
        <p:txBody>
          <a:bodyPr anchor="ctr"/>
          <a:lstStyle>
            <a:lvl1pPr>
              <a:lnSpc>
                <a:spcPct val="110000"/>
              </a:lnSpc>
              <a:defRPr sz="2600" b="1">
                <a:solidFill>
                  <a:schemeClr val="accent1"/>
                </a:solidFill>
                <a:latin typeface="+mn-lt"/>
              </a:defRPr>
            </a:lvl1pPr>
          </a:lstStyle>
          <a:p>
            <a:r>
              <a:rPr lang="en-US"/>
              <a:t>Click to edit Master title style</a:t>
            </a:r>
          </a:p>
        </p:txBody>
      </p:sp>
      <p:sp>
        <p:nvSpPr>
          <p:cNvPr id="9" name="Content Placeholder 9">
            <a:extLst>
              <a:ext uri="{FF2B5EF4-FFF2-40B4-BE49-F238E27FC236}">
                <a16:creationId xmlns:a16="http://schemas.microsoft.com/office/drawing/2014/main" id="{64D4B29D-DD33-F8A0-6077-D56DBC08D2DB}"/>
              </a:ext>
            </a:extLst>
          </p:cNvPr>
          <p:cNvSpPr>
            <a:spLocks noGrp="1"/>
          </p:cNvSpPr>
          <p:nvPr>
            <p:ph sz="quarter" idx="14" hasCustomPrompt="1"/>
          </p:nvPr>
        </p:nvSpPr>
        <p:spPr>
          <a:xfrm>
            <a:off x="1143000" y="685800"/>
            <a:ext cx="6781800" cy="4191001"/>
          </a:xfrm>
        </p:spPr>
        <p:txBody>
          <a:bodyPr anchor="b"/>
          <a:lstStyle>
            <a:lvl1pPr>
              <a:lnSpc>
                <a:spcPct val="90000"/>
              </a:lnSpc>
              <a:buNone/>
              <a:defRPr sz="20000">
                <a:solidFill>
                  <a:schemeClr val="accent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p>
            <a:fld id="{39DFF5D4-4547-4361-B250-BFE60A41E1A4}" type="datetime1">
              <a:rPr lang="en-US" smtClean="0"/>
              <a:t>4/8/2026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D002FC57-F63B-DF9D-9ACC-AC4696C03769}"/>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90546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4">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81D15B53-A6D4-5307-3354-15A2A777AAD6}"/>
              </a:ext>
            </a:extLst>
          </p:cNvPr>
          <p:cNvSpPr>
            <a:spLocks noGrp="1"/>
          </p:cNvSpPr>
          <p:nvPr>
            <p:ph sz="quarter" idx="14" hasCustomPrompt="1"/>
          </p:nvPr>
        </p:nvSpPr>
        <p:spPr>
          <a:xfrm>
            <a:off x="1143000" y="715425"/>
            <a:ext cx="9906000" cy="4217987"/>
          </a:xfrm>
        </p:spPr>
        <p:txBody>
          <a:bodyPr/>
          <a:lstStyle>
            <a:lvl1pPr>
              <a:lnSpc>
                <a:spcPct val="90000"/>
              </a:lnSpc>
              <a:buNone/>
              <a:defRPr sz="27000">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4499B2AA-EA1F-4808-8C25-C8FD26324E26}" type="datetime1">
              <a:rPr lang="en-US" smtClean="0"/>
              <a:t>4/8/2026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99D6B5B7-21A5-3BED-394A-5383E64E7DF5}"/>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53B1AF28-7C69-5D76-E7F7-FF9768CC36DF}"/>
              </a:ext>
            </a:extLst>
          </p:cNvPr>
          <p:cNvSpPr>
            <a:spLocks noGrp="1"/>
          </p:cNvSpPr>
          <p:nvPr>
            <p:ph type="title"/>
          </p:nvPr>
        </p:nvSpPr>
        <p:spPr>
          <a:xfrm>
            <a:off x="1143001" y="5166360"/>
            <a:ext cx="8759952" cy="786384"/>
          </a:xfrm>
        </p:spPr>
        <p:txBody>
          <a:bodyPr/>
          <a:lstStyle>
            <a:lvl1pPr>
              <a:lnSpc>
                <a:spcPct val="110000"/>
              </a:lnSpc>
              <a:defRPr sz="2800" b="1">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3974976752"/>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9906000" cy="5257800"/>
          </a:xfrm>
        </p:spPr>
        <p:txBody>
          <a:bodyPr anchor="t">
            <a:normAutofit/>
          </a:bodyPr>
          <a:lstStyle>
            <a:lvl1pPr marL="0" indent="0">
              <a:lnSpc>
                <a:spcPct val="90000"/>
              </a:lnSpc>
              <a:buNone/>
              <a:defRPr sz="5400" b="0">
                <a:solidFill>
                  <a:schemeClr val="bg1"/>
                </a:solidFill>
                <a:latin typeface="+mj-lt"/>
                <a:cs typeface="Mongolian Baiti" panose="03000500000000000000" pitchFamily="66" charset="0"/>
              </a:defRPr>
            </a:lvl1pPr>
            <a:lvl2pPr marL="228600" indent="0">
              <a:lnSpc>
                <a:spcPct val="90000"/>
              </a:lnSpc>
              <a:buNone/>
              <a:defRPr sz="5400" b="0">
                <a:solidFill>
                  <a:schemeClr val="bg1"/>
                </a:solidFill>
                <a:latin typeface="+mj-lt"/>
                <a:cs typeface="Mongolian Baiti" panose="03000500000000000000" pitchFamily="66" charset="0"/>
              </a:defRPr>
            </a:lvl2pPr>
            <a:lvl3pPr marL="457200" indent="0">
              <a:lnSpc>
                <a:spcPct val="90000"/>
              </a:lnSpc>
              <a:buNone/>
              <a:defRPr sz="5400" b="0">
                <a:solidFill>
                  <a:schemeClr val="bg1"/>
                </a:solidFill>
                <a:latin typeface="+mj-lt"/>
                <a:cs typeface="Mongolian Baiti" panose="03000500000000000000" pitchFamily="66" charset="0"/>
              </a:defRPr>
            </a:lvl3pPr>
            <a:lvl4pPr marL="685800" indent="0">
              <a:lnSpc>
                <a:spcPct val="90000"/>
              </a:lnSpc>
              <a:buNone/>
              <a:defRPr sz="5400" b="0">
                <a:solidFill>
                  <a:schemeClr val="bg1"/>
                </a:solidFill>
                <a:latin typeface="+mj-lt"/>
                <a:cs typeface="Mongolian Baiti" panose="03000500000000000000" pitchFamily="66" charset="0"/>
              </a:defRPr>
            </a:lvl4pPr>
            <a:lvl5pPr marL="914400" indent="0">
              <a:lnSpc>
                <a:spcPct val="90000"/>
              </a:lnSpc>
              <a:buNone/>
              <a:defRPr sz="5400" b="0">
                <a:solidFill>
                  <a:schemeClr val="bg1"/>
                </a:solidFill>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7F8C9FE2-6DE5-4BD7-B30C-85A8ECDF0918}" type="datetime1">
              <a:rPr lang="en-US" smtClean="0"/>
              <a:t>4/8/2026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D9E59E0B-DA31-573A-9F4C-606FE4AAB022}"/>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20345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10439400" cy="5257800"/>
          </a:xfrm>
        </p:spPr>
        <p:txBody>
          <a:bodyPr anchor="t">
            <a:normAutofit/>
          </a:bodyPr>
          <a:lstStyle>
            <a:lvl1pPr marL="0" indent="0">
              <a:lnSpc>
                <a:spcPct val="90000"/>
              </a:lnSpc>
              <a:buNone/>
              <a:defRPr sz="5400" b="0">
                <a:solidFill>
                  <a:schemeClr val="tx1"/>
                </a:solidFill>
                <a:latin typeface="+mj-lt"/>
                <a:cs typeface="Mongolian Baiti" panose="03000500000000000000" pitchFamily="66" charset="0"/>
              </a:defRPr>
            </a:lvl1pPr>
            <a:lvl2pPr marL="228600" indent="0">
              <a:lnSpc>
                <a:spcPct val="90000"/>
              </a:lnSpc>
              <a:buNone/>
              <a:defRPr sz="5400" b="0">
                <a:solidFill>
                  <a:schemeClr val="tx1"/>
                </a:solidFill>
                <a:latin typeface="+mj-lt"/>
                <a:cs typeface="Mongolian Baiti" panose="03000500000000000000" pitchFamily="66" charset="0"/>
              </a:defRPr>
            </a:lvl2pPr>
            <a:lvl3pPr marL="457200" indent="0">
              <a:lnSpc>
                <a:spcPct val="90000"/>
              </a:lnSpc>
              <a:buNone/>
              <a:defRPr sz="5400" b="0">
                <a:solidFill>
                  <a:schemeClr val="tx1"/>
                </a:solidFill>
                <a:latin typeface="+mj-lt"/>
                <a:cs typeface="Mongolian Baiti" panose="03000500000000000000" pitchFamily="66" charset="0"/>
              </a:defRPr>
            </a:lvl3pPr>
            <a:lvl4pPr marL="685800" indent="0">
              <a:lnSpc>
                <a:spcPct val="90000"/>
              </a:lnSpc>
              <a:buNone/>
              <a:defRPr sz="5400" b="0">
                <a:solidFill>
                  <a:schemeClr val="tx1"/>
                </a:solidFill>
                <a:latin typeface="+mj-lt"/>
                <a:cs typeface="Mongolian Baiti" panose="03000500000000000000" pitchFamily="66" charset="0"/>
              </a:defRPr>
            </a:lvl4pPr>
            <a:lvl5pPr marL="914400" indent="0">
              <a:lnSpc>
                <a:spcPct val="90000"/>
              </a:lnSpc>
              <a:buNone/>
              <a:defRPr sz="5400" b="0">
                <a:solidFill>
                  <a:schemeClr val="tx1"/>
                </a:solidFill>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p>
            <a:fld id="{00D39FB3-A85A-4123-936A-B01B34283303}" type="datetime1">
              <a:rPr lang="en-US" smtClean="0"/>
              <a:t>4/8/2026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5E01FFB5-9AC9-5608-D38C-31B179F100F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9981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1"/>
            <a:ext cx="9906000" cy="5257799"/>
          </a:xfrm>
        </p:spPr>
        <p:txBody>
          <a:bodyPr anchor="b">
            <a:normAutofit/>
          </a:bodyPr>
          <a:lstStyle>
            <a:lvl1pPr marL="0" indent="0">
              <a:lnSpc>
                <a:spcPct val="90000"/>
              </a:lnSpc>
              <a:buNone/>
              <a:defRPr sz="5400" b="0">
                <a:latin typeface="+mj-lt"/>
                <a:cs typeface="Mongolian Baiti" panose="03000500000000000000" pitchFamily="66" charset="0"/>
              </a:defRPr>
            </a:lvl1pPr>
            <a:lvl2pPr marL="228600" indent="0">
              <a:lnSpc>
                <a:spcPct val="90000"/>
              </a:lnSpc>
              <a:buNone/>
              <a:defRPr sz="5400" b="0">
                <a:latin typeface="+mj-lt"/>
                <a:cs typeface="Mongolian Baiti" panose="03000500000000000000" pitchFamily="66" charset="0"/>
              </a:defRPr>
            </a:lvl2pPr>
            <a:lvl3pPr marL="457200" indent="0">
              <a:lnSpc>
                <a:spcPct val="90000"/>
              </a:lnSpc>
              <a:buNone/>
              <a:defRPr sz="5400" b="0">
                <a:latin typeface="+mj-lt"/>
                <a:cs typeface="Mongolian Baiti" panose="03000500000000000000" pitchFamily="66" charset="0"/>
              </a:defRPr>
            </a:lvl3pPr>
            <a:lvl4pPr marL="685800" indent="0">
              <a:lnSpc>
                <a:spcPct val="90000"/>
              </a:lnSpc>
              <a:buNone/>
              <a:defRPr sz="5400" b="0">
                <a:latin typeface="+mj-lt"/>
                <a:cs typeface="Mongolian Baiti" panose="03000500000000000000" pitchFamily="66" charset="0"/>
              </a:defRPr>
            </a:lvl4pPr>
            <a:lvl5pPr marL="914400" indent="0">
              <a:lnSpc>
                <a:spcPct val="90000"/>
              </a:lnSpc>
              <a:buNone/>
              <a:defRPr sz="5400" b="0">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152400" y="6400800"/>
            <a:ext cx="5943599" cy="457200"/>
          </a:xfrm>
        </p:spPr>
        <p:txBody>
          <a:body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0" y="6400800"/>
            <a:ext cx="990600" cy="457200"/>
          </a:xfrm>
        </p:spPr>
        <p:txBody>
          <a:bodyPr/>
          <a:lstStyle/>
          <a:p>
            <a:fld id="{A70944E6-539A-4BC8-B250-092F2CE95E90}" type="datetime1">
              <a:rPr lang="en-US" smtClean="0"/>
              <a:t>4/8/2026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816CE4C6-A657-5805-17C1-DFBE412C51B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2702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9906000" cy="5257800"/>
          </a:xfrm>
        </p:spPr>
        <p:txBody>
          <a:bodyPr vert="horz" lIns="91440" tIns="45720" rIns="91440" bIns="45720" rtlCol="0" anchor="t">
            <a:normAutofit/>
          </a:bodyPr>
          <a:lstStyle>
            <a:lvl1pPr marL="0" indent="0">
              <a:lnSpc>
                <a:spcPct val="90000"/>
              </a:lnSpc>
              <a:buNone/>
              <a:defRPr lang="en-US" sz="5400" b="1" dirty="0">
                <a:solidFill>
                  <a:schemeClr val="bg1"/>
                </a:solidFill>
                <a:latin typeface="+mn-lt"/>
              </a:defRPr>
            </a:lvl1pPr>
            <a:lvl2pPr marL="228600" indent="0">
              <a:lnSpc>
                <a:spcPct val="90000"/>
              </a:lnSpc>
              <a:buNone/>
              <a:defRPr lang="en-US" sz="5400" b="1" dirty="0">
                <a:solidFill>
                  <a:schemeClr val="bg1"/>
                </a:solidFill>
                <a:latin typeface="+mn-lt"/>
              </a:defRPr>
            </a:lvl2pPr>
            <a:lvl3pPr marL="457200" indent="0">
              <a:lnSpc>
                <a:spcPct val="90000"/>
              </a:lnSpc>
              <a:buNone/>
              <a:defRPr lang="en-US" sz="5400" b="1" dirty="0">
                <a:solidFill>
                  <a:schemeClr val="bg1"/>
                </a:solidFill>
                <a:latin typeface="+mn-lt"/>
              </a:defRPr>
            </a:lvl3pPr>
            <a:lvl4pPr marL="685800" indent="0">
              <a:lnSpc>
                <a:spcPct val="90000"/>
              </a:lnSpc>
              <a:buNone/>
              <a:defRPr lang="en-US" sz="5400" b="1" dirty="0">
                <a:solidFill>
                  <a:schemeClr val="bg1"/>
                </a:solidFill>
                <a:latin typeface="+mn-lt"/>
              </a:defRPr>
            </a:lvl4pPr>
            <a:lvl5pPr marL="914400" indent="0">
              <a:lnSpc>
                <a:spcPct val="90000"/>
              </a:lnSpc>
              <a:buNone/>
              <a:defRPr lang="en-US" sz="5400" b="1" dirty="0">
                <a:solidFill>
                  <a:schemeClr val="bg1"/>
                </a:solidFill>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630B6F89-4209-4DBA-AE92-A89C4CA08C29}" type="datetime1">
              <a:rPr lang="en-US" smtClean="0"/>
              <a:t>4/8/2026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2C45B696-5A62-5895-72D9-DC0A3B3E2F8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94558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143000" y="5029200"/>
            <a:ext cx="9906000" cy="914400"/>
          </a:xfrm>
        </p:spPr>
        <p:txBody>
          <a:bodyPr anchor="b">
            <a:normAutofit/>
          </a:bodyPr>
          <a:lstStyle>
            <a:lvl1pPr>
              <a:lnSpc>
                <a:spcPct val="120000"/>
              </a:lnSpc>
              <a:defRPr sz="2000" b="1" i="0" spc="0">
                <a:solidFill>
                  <a:schemeClr val="accent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4114800"/>
          </a:xfrm>
        </p:spPr>
        <p:txBody>
          <a:bodyPr anchor="b">
            <a:normAutofit/>
          </a:bodyPr>
          <a:lstStyle>
            <a:lvl1pPr marL="164592" indent="-164592">
              <a:lnSpc>
                <a:spcPct val="100000"/>
              </a:lnSpc>
              <a:spcBef>
                <a:spcPts val="0"/>
              </a:spcBef>
              <a:buNone/>
              <a:defRPr sz="5400">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p>
            <a:fld id="{9C85BD29-F703-441C-BA70-A68EA51BEFAB}" type="datetime1">
              <a:rPr lang="en-US" smtClean="0"/>
              <a:t>4/8/2026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4A33729E-38D5-A1E3-A590-6B649D520DE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92336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143000" y="4955722"/>
            <a:ext cx="9906000" cy="987878"/>
          </a:xfrm>
        </p:spPr>
        <p:txBody>
          <a:bodyPr anchor="ctr">
            <a:normAutofit/>
          </a:bodyPr>
          <a:lstStyle>
            <a:lvl1pPr algn="r">
              <a:lnSpc>
                <a:spcPct val="120000"/>
              </a:lnSpc>
              <a:defRPr sz="2000" b="1" i="0" spc="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3950208"/>
          </a:xfrm>
        </p:spPr>
        <p:txBody>
          <a:bodyPr anchor="t">
            <a:normAutofit/>
          </a:bodyPr>
          <a:lstStyle>
            <a:lvl1pPr marL="164592" indent="-164592">
              <a:lnSpc>
                <a:spcPct val="100000"/>
              </a:lnSpc>
              <a:spcBef>
                <a:spcPts val="0"/>
              </a:spcBef>
              <a:buNone/>
              <a:defRPr sz="4800">
                <a:solidFill>
                  <a:schemeClr val="bg1"/>
                </a:solidFill>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8F5B9CFA-6593-4507-A356-FB73387E9819}" type="datetime1">
              <a:rPr lang="en-US" smtClean="0"/>
              <a:t>4/8/2026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EAB597FC-DDBE-CAE6-D19E-43EBC6822347}"/>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7047775"/>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029200"/>
            <a:ext cx="6341532" cy="914399"/>
          </a:xfrm>
        </p:spPr>
        <p:txBody>
          <a:bodyPr anchor="b">
            <a:normAutofit/>
          </a:bodyPr>
          <a:lstStyle>
            <a:lvl1pPr algn="r">
              <a:lnSpc>
                <a:spcPct val="120000"/>
              </a:lnSpc>
              <a:defRPr sz="2000" b="1" i="0" spc="0">
                <a:solidFill>
                  <a:schemeClr val="accent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4073980"/>
          </a:xfrm>
        </p:spPr>
        <p:txBody>
          <a:bodyPr anchor="ctr">
            <a:normAutofit/>
          </a:bodyPr>
          <a:lstStyle>
            <a:lvl1pPr marL="164592" indent="-164592">
              <a:lnSpc>
                <a:spcPct val="110000"/>
              </a:lnSpc>
              <a:spcBef>
                <a:spcPts val="0"/>
              </a:spcBef>
              <a:buNone/>
              <a:defRPr sz="5400">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p>
            <a:fld id="{6DF2A675-1020-4672-8497-CDB1190FE408}" type="datetime1">
              <a:rPr lang="en-US" smtClean="0"/>
              <a:t>4/8/2026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FE0B72BA-2488-6234-EBE9-5F35F28FB99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6388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685800"/>
            <a:ext cx="9906000" cy="1828800"/>
          </a:xfrm>
        </p:spPr>
        <p:txBody>
          <a:bodyPr anchor="b">
            <a:normAutofit/>
          </a:bodyPr>
          <a:lstStyle>
            <a:lvl1pPr>
              <a:defRPr sz="72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143000" y="2729555"/>
            <a:ext cx="9906000" cy="3214045"/>
          </a:xfrm>
        </p:spPr>
        <p:txBody>
          <a:bodyPr/>
          <a:lstStyle>
            <a:lvl1pPr marL="0" indent="0">
              <a:spcBef>
                <a:spcPts val="0"/>
              </a:spcBef>
              <a:buNone/>
              <a:defRPr>
                <a:solidFill>
                  <a:schemeClr val="tx1"/>
                </a:solidFill>
                <a:latin typeface="+mn-lt"/>
              </a:defRPr>
            </a:lvl1pPr>
            <a:lvl2pPr marL="228600" indent="0">
              <a:spcBef>
                <a:spcPts val="0"/>
              </a:spcBef>
              <a:buNone/>
              <a:defRPr>
                <a:solidFill>
                  <a:schemeClr val="tx1"/>
                </a:solidFill>
                <a:latin typeface="+mn-lt"/>
              </a:defRPr>
            </a:lvl2pPr>
            <a:lvl3pPr marL="457200" indent="0">
              <a:spcBef>
                <a:spcPts val="0"/>
              </a:spcBef>
              <a:buNone/>
              <a:defRPr>
                <a:solidFill>
                  <a:schemeClr val="tx1"/>
                </a:solidFill>
                <a:latin typeface="+mn-lt"/>
              </a:defRPr>
            </a:lvl3pPr>
            <a:lvl4pPr marL="685800" indent="0">
              <a:spcBef>
                <a:spcPts val="0"/>
              </a:spcBef>
              <a:buNone/>
              <a:defRPr>
                <a:solidFill>
                  <a:schemeClr val="tx1"/>
                </a:solidFill>
                <a:latin typeface="+mn-lt"/>
              </a:defRPr>
            </a:lvl4pPr>
            <a:lvl5pPr marL="914400" indent="0">
              <a:spcBef>
                <a:spcPts val="0"/>
              </a:spcBef>
              <a:buNone/>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lvl1pPr>
              <a:defRPr>
                <a:solidFill>
                  <a:schemeClr val="tx1"/>
                </a:solidFill>
              </a:defRPr>
            </a:lvl1pPr>
          </a:lstStyle>
          <a:p>
            <a:fld id="{5B21EF61-A901-4AB4-9C45-C45E4D36F49E}"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597917D3-DF16-9257-206A-EC4725B68DB8}"/>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48752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2278617"/>
            <a:ext cx="8430767" cy="1842020"/>
          </a:xfrm>
        </p:spPr>
        <p:txBody>
          <a:bodyPr anchor="b">
            <a:noAutofit/>
          </a:bodyPr>
          <a:lstStyle>
            <a:lvl1pPr>
              <a:defRPr sz="72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1143128" y="4335592"/>
            <a:ext cx="8430639" cy="1608008"/>
          </a:xfrm>
        </p:spPr>
        <p:txBody>
          <a:bodyPr>
            <a:normAutofit/>
          </a:bodyPr>
          <a:lstStyle>
            <a:lvl1pPr marL="0" indent="0">
              <a:spcBef>
                <a:spcPts val="0"/>
              </a:spcBef>
              <a:buNone/>
              <a:defRPr sz="1800">
                <a:solidFill>
                  <a:schemeClr val="bg1"/>
                </a:solidFill>
              </a:defRPr>
            </a:lvl1pPr>
            <a:lvl2pPr marL="228600" indent="0">
              <a:spcBef>
                <a:spcPts val="0"/>
              </a:spcBef>
              <a:buNone/>
              <a:defRPr sz="1600">
                <a:solidFill>
                  <a:schemeClr val="bg1"/>
                </a:solidFill>
              </a:defRPr>
            </a:lvl2pPr>
            <a:lvl3pPr marL="457200" indent="0">
              <a:spcBef>
                <a:spcPts val="0"/>
              </a:spcBef>
              <a:buNone/>
              <a:defRPr sz="1400">
                <a:solidFill>
                  <a:schemeClr val="bg1"/>
                </a:solidFill>
              </a:defRPr>
            </a:lvl3pPr>
            <a:lvl4pPr marL="685800" indent="0">
              <a:spcBef>
                <a:spcPts val="0"/>
              </a:spcBef>
              <a:buNone/>
              <a:defRPr sz="1400">
                <a:solidFill>
                  <a:schemeClr val="bg1"/>
                </a:solidFill>
              </a:defRPr>
            </a:lvl4pPr>
            <a:lvl5pPr marL="914400" indent="0">
              <a:spcBef>
                <a:spcPts val="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E99C0E38-0B6C-4F02-AE7F-390E700470CD}" type="datetime1">
              <a:rPr lang="en-US" smtClean="0"/>
              <a:t>4/8/2026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2972AAFA-E5BE-EBA1-7C6C-D6C7CA13C4A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77491"/>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1036"/>
            <a:ext cx="9906000" cy="999861"/>
          </a:xfrm>
        </p:spPr>
        <p:txBody>
          <a:bodyPr anchor="t"/>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1142999" y="1825625"/>
            <a:ext cx="4544695" cy="4117975"/>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5" y="1825625"/>
            <a:ext cx="4544695" cy="4117975"/>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833FF731-0671-4E16-83B5-1527EB111BED}" type="datetime1">
              <a:rPr lang="en-US" smtClean="0"/>
              <a:t>4/8/2026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78B40A4-AD32-3681-054F-B1104A95BB7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9905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143000" y="685800"/>
            <a:ext cx="9906000" cy="857904"/>
          </a:xfrm>
        </p:spPr>
        <p:txBody>
          <a:bodyPr anchor="t"/>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143000" y="1685735"/>
            <a:ext cx="4541520" cy="559834"/>
          </a:xfrm>
        </p:spPr>
        <p:txBody>
          <a:bodyPr anchor="b">
            <a:normAutofit/>
          </a:bodyPr>
          <a:lstStyle>
            <a:lvl1pPr marL="0" indent="0">
              <a:lnSpc>
                <a:spcPct val="90000"/>
              </a:lnSpc>
              <a:buNone/>
              <a:defRPr sz="1600" b="1" i="0" cap="all"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1143000" y="2387600"/>
            <a:ext cx="4541838" cy="35560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8116" y="1685735"/>
            <a:ext cx="4541520" cy="559834"/>
          </a:xfrm>
        </p:spPr>
        <p:txBody>
          <a:bodyPr anchor="b">
            <a:normAutofit/>
          </a:bodyPr>
          <a:lstStyle>
            <a:lvl1pPr marL="0" indent="0">
              <a:lnSpc>
                <a:spcPct val="90000"/>
              </a:lnSpc>
              <a:buNone/>
              <a:defRPr sz="1600" b="1" i="0" cap="all"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7162" y="2387600"/>
            <a:ext cx="4541838" cy="35560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10058401" y="6400800"/>
            <a:ext cx="990599" cy="457200"/>
          </a:xfrm>
        </p:spPr>
        <p:txBody>
          <a:bodyPr/>
          <a:lstStyle/>
          <a:p>
            <a:fld id="{0522869C-8080-4F99-8FAC-1725E6C242DF}" type="datetime1">
              <a:rPr lang="en-US" smtClean="0"/>
              <a:t>4/8/2026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BFE3AABC-393D-6A10-85E1-3DA5FCF6F28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58961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1143000" y="685800"/>
            <a:ext cx="9906000" cy="1124035"/>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10058401" y="6400800"/>
            <a:ext cx="990599" cy="457200"/>
          </a:xfrm>
        </p:spPr>
        <p:txBody>
          <a:bodyPr/>
          <a:lstStyle/>
          <a:p>
            <a:fld id="{8DF9FB6F-4F0B-43F9-AF69-3B0CAC3B888F}" type="datetime1">
              <a:rPr lang="en-US" smtClean="0"/>
              <a:t>4/8/2026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F47143C1-3BF7-2821-826F-7956E68E4ED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40276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10058401" y="6400800"/>
            <a:ext cx="990599" cy="457200"/>
          </a:xfrm>
        </p:spPr>
        <p:txBody>
          <a:bodyPr/>
          <a:lstStyle/>
          <a:p>
            <a:fld id="{00E5B50F-7E5E-430D-954F-DEC2717D2CC8}" type="datetime1">
              <a:rPr lang="en-US" smtClean="0"/>
              <a:t>4/8/2026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332C6766-0277-BD60-47A7-70F9C799649E}"/>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645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166740" y="685801"/>
            <a:ext cx="3595634" cy="1808584"/>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166740" y="2743200"/>
            <a:ext cx="3595634" cy="3200400"/>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7" y="685801"/>
            <a:ext cx="5943599" cy="525779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10058401" y="6400800"/>
            <a:ext cx="990599" cy="457200"/>
          </a:xfrm>
        </p:spPr>
        <p:txBody>
          <a:bodyPr/>
          <a:lstStyle/>
          <a:p>
            <a:fld id="{F5570C49-D89B-4A85-81F2-2955DCD49ED2}" type="datetime1">
              <a:rPr lang="en-US" smtClean="0"/>
              <a:t>4/8/2026</a:t>
            </a:fld>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0F52DA44-7B78-2397-2B78-AD0FE8DE32E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0967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156692" y="685801"/>
            <a:ext cx="3595634" cy="1823162"/>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156692" y="2743200"/>
            <a:ext cx="3595634" cy="320040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34000" y="685802"/>
            <a:ext cx="5701308" cy="5257798"/>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10058401" y="6400800"/>
            <a:ext cx="990599" cy="457200"/>
          </a:xfrm>
        </p:spPr>
        <p:txBody>
          <a:bodyPr/>
          <a:lstStyle/>
          <a:p>
            <a:fld id="{E6CFD80B-F9FB-4989-A4EB-DBB19E6671FD}" type="datetime1">
              <a:rPr lang="en-US" smtClean="0"/>
              <a:t>4/8/2026</a:t>
            </a:fld>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24420CDB-B7DC-0296-6DF4-02A4E776627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1168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143001" y="698501"/>
            <a:ext cx="9906000" cy="1018531"/>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142999" y="1902460"/>
            <a:ext cx="9906001" cy="40411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400800"/>
            <a:ext cx="2155071" cy="457200"/>
          </a:xfrm>
          <a:prstGeom prst="rect">
            <a:avLst/>
          </a:prstGeom>
        </p:spPr>
        <p:txBody>
          <a:bodyPr vert="horz" lIns="91440" tIns="45720" rIns="91440" bIns="45720" rtlCol="0" anchor="ctr"/>
          <a:lstStyle>
            <a:lvl1pPr algn="r" rtl="0">
              <a:defRPr sz="1000" b="1" i="0">
                <a:solidFill>
                  <a:schemeClr val="tx1"/>
                </a:solidFill>
                <a:latin typeface="+mj-lt"/>
                <a:cs typeface="Mongolian Baiti" panose="03000500000000000000" pitchFamily="66" charset="0"/>
              </a:defRPr>
            </a:lvl1pPr>
          </a:lstStyle>
          <a:p>
            <a:fld id="{8FD589F1-8A4C-4250-9180-4AE033388C26}" type="datetime1">
              <a:rPr lang="en-US" smtClean="0"/>
              <a:t>4/8/2026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52400" y="6400800"/>
            <a:ext cx="5943599" cy="457200"/>
          </a:xfrm>
          <a:prstGeom prst="rect">
            <a:avLst/>
          </a:prstGeom>
        </p:spPr>
        <p:txBody>
          <a:bodyPr vert="horz" lIns="91440" tIns="45720" rIns="91440" bIns="45720" rtlCol="0" anchor="ctr"/>
          <a:lstStyle>
            <a:lvl1pPr algn="l" rtl="0">
              <a:defRPr sz="1000" b="1" i="0">
                <a:solidFill>
                  <a:schemeClr val="tx1"/>
                </a:solidFill>
                <a:latin typeface="+mj-lt"/>
                <a:cs typeface="Mongolian Baiti" panose="03000500000000000000" pitchFamily="66" charset="0"/>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49000" y="6400800"/>
            <a:ext cx="990599" cy="457200"/>
          </a:xfrm>
          <a:prstGeom prst="rect">
            <a:avLst/>
          </a:prstGeom>
        </p:spPr>
        <p:txBody>
          <a:bodyPr vert="horz" lIns="91440" tIns="45720" rIns="91440" bIns="45720" rtlCol="0" anchor="ctr"/>
          <a:lstStyle>
            <a:lvl1pPr algn="r" rtl="0">
              <a:defRPr sz="1000" b="1" i="0">
                <a:solidFill>
                  <a:schemeClr val="accent1"/>
                </a:solidFill>
                <a:latin typeface="+mj-lt"/>
                <a:cs typeface="Mongolian Baiti" panose="03000500000000000000" pitchFamily="66" charset="0"/>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613068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hf hdr="0" dt="0"/>
  <p:txStyles>
    <p:titleStyle>
      <a:lvl1pPr algn="l" defTabSz="914400" rtl="0" eaLnBrk="1" latinLnBrk="0" hangingPunct="1">
        <a:lnSpc>
          <a:spcPct val="80000"/>
        </a:lnSpc>
        <a:spcBef>
          <a:spcPct val="0"/>
        </a:spcBef>
        <a:buNone/>
        <a:defRPr sz="3600" b="0" i="0" kern="1200" spc="0" baseline="0">
          <a:solidFill>
            <a:schemeClr val="tx1"/>
          </a:solidFill>
          <a:latin typeface="+mj-lt"/>
          <a:ea typeface="+mj-ea"/>
          <a:cs typeface="Mongolian Baiti" panose="03000500000000000000" pitchFamily="66" charset="0"/>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584" userDrawn="1">
          <p15:clr>
            <a:srgbClr val="F26B43"/>
          </p15:clr>
        </p15:guide>
        <p15:guide id="26" pos="96" userDrawn="1">
          <p15:clr>
            <a:srgbClr val="F26B43"/>
          </p15:clr>
        </p15:guide>
        <p15:guide id="27" pos="720" userDrawn="1">
          <p15:clr>
            <a:srgbClr val="F26B43"/>
          </p15:clr>
        </p15:guide>
        <p15:guide id="28" pos="6960" userDrawn="1">
          <p15:clr>
            <a:srgbClr val="F26B43"/>
          </p15:clr>
        </p15:guide>
        <p15:guide id="29" orient="horz" pos="4032" userDrawn="1">
          <p15:clr>
            <a:srgbClr val="F26B43"/>
          </p15:clr>
        </p15:guide>
        <p15:guide id="30" orient="horz" pos="432" userDrawn="1">
          <p15:clr>
            <a:srgbClr val="F26B43"/>
          </p15:clr>
        </p15:guide>
        <p15:guide id="31"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xml"/><Relationship Id="rId1" Type="http://schemas.openxmlformats.org/officeDocument/2006/relationships/slideLayout" Target="../slideLayouts/slideLayout51.xml"/><Relationship Id="rId4"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51.xml"/><Relationship Id="rId4" Type="http://schemas.openxmlformats.org/officeDocument/2006/relationships/image" Target="../media/image23.svg"/></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4.xml"/><Relationship Id="rId1" Type="http://schemas.openxmlformats.org/officeDocument/2006/relationships/slideLayout" Target="../slideLayouts/slideLayout51.xml"/><Relationship Id="rId4" Type="http://schemas.openxmlformats.org/officeDocument/2006/relationships/image" Target="../media/image25.svg"/></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29.sv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sv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1.svg"/><Relationship Id="rId7" Type="http://schemas.openxmlformats.org/officeDocument/2006/relationships/image" Target="../media/image38.sv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21.svg"/><Relationship Id="rId7" Type="http://schemas.openxmlformats.org/officeDocument/2006/relationships/image" Target="../media/image43.sv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0.xml"/><Relationship Id="rId1" Type="http://schemas.openxmlformats.org/officeDocument/2006/relationships/slideLayout" Target="../slideLayouts/slideLayout51.xml"/><Relationship Id="rId5" Type="http://schemas.openxmlformats.org/officeDocument/2006/relationships/image" Target="../media/image46.svg"/><Relationship Id="rId4" Type="http://schemas.openxmlformats.org/officeDocument/2006/relationships/image" Target="../media/image45.svg"/></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3.xml"/><Relationship Id="rId1" Type="http://schemas.openxmlformats.org/officeDocument/2006/relationships/slideLayout" Target="../slideLayouts/slideLayout51.xml"/><Relationship Id="rId4" Type="http://schemas.openxmlformats.org/officeDocument/2006/relationships/image" Target="../media/image47.svg"/></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4.xml"/><Relationship Id="rId1" Type="http://schemas.openxmlformats.org/officeDocument/2006/relationships/slideLayout" Target="../slideLayouts/slideLayout51.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6.xml"/><Relationship Id="rId1" Type="http://schemas.openxmlformats.org/officeDocument/2006/relationships/slideLayout" Target="../slideLayouts/slideLayout51.xml"/><Relationship Id="rId4" Type="http://schemas.openxmlformats.org/officeDocument/2006/relationships/image" Target="../media/image51.svg"/></Relationships>
</file>

<file path=ppt/slides/_rels/slide1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1.svg"/><Relationship Id="rId7" Type="http://schemas.openxmlformats.org/officeDocument/2006/relationships/image" Target="../media/image54.svg"/><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9.xml"/><Relationship Id="rId1" Type="http://schemas.openxmlformats.org/officeDocument/2006/relationships/slideLayout" Target="../slideLayouts/slideLayout51.xml"/><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DAB659A-0FFE-4B68-9EF3-6C6EC92F653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 visually striking underwater scene showing a scuba diver navigating with a compass, surrounded by clear blue water and subtle aquatic elements such as rocks and marine life. The composition should allow for centered title overlay and convey a sense of exploration, precision, and professionalism. No visible or implied text, letters, or words should appear anywhere in the image">
            <a:extLst>
              <a:ext uri="{FF2B5EF4-FFF2-40B4-BE49-F238E27FC236}">
                <a16:creationId xmlns:a16="http://schemas.microsoft.com/office/drawing/2014/main" id="{E8B2C3E2-A1BF-47CA-BC8A-E0C7C64522B0}"/>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B50B3DC5-D058-5E9A-D14A-6D374E58A2F5}"/>
              </a:ext>
            </a:extLst>
          </p:cNvPr>
          <p:cNvSpPr>
            <a:spLocks noGrp="1"/>
          </p:cNvSpPr>
          <p:nvPr>
            <p:ph type="sldNum" sz="quarter" idx="12"/>
          </p:nvPr>
        </p:nvSpPr>
        <p:spPr/>
        <p:txBody>
          <a:bodyPr/>
          <a:lstStyle/>
          <a:p>
            <a:fld id="{AEAA3239-9EA4-4A65-A281-97F994456D9F}" type="slidenum">
              <a:rPr lang="en-US" smtClean="0"/>
              <a:t>1</a:t>
            </a:fld>
            <a:endParaRPr lang="en-US" dirty="0"/>
          </a:p>
        </p:txBody>
      </p:sp>
      <p:sp>
        <p:nvSpPr>
          <p:cNvPr id="9" name="TextBox 8">
            <a:extLst>
              <a:ext uri="{FF2B5EF4-FFF2-40B4-BE49-F238E27FC236}">
                <a16:creationId xmlns:a16="http://schemas.microsoft.com/office/drawing/2014/main" id="{ECA68A2E-46CD-4E16-88BB-BCFE981D9982}"/>
              </a:ext>
            </a:extLst>
          </p:cNvPr>
          <p:cNvSpPr txBox="1"/>
          <p:nvPr/>
        </p:nvSpPr>
        <p:spPr>
          <a:xfrm>
            <a:off x="619125" y="999232"/>
            <a:ext cx="4391025" cy="2011412"/>
          </a:xfrm>
          <a:prstGeom prst="rect">
            <a:avLst/>
          </a:prstGeom>
          <a:noFill/>
        </p:spPr>
        <p:txBody>
          <a:bodyPr wrap="square" rtlCol="0">
            <a:normAutofit/>
          </a:bodyPr>
          <a:lstStyle/>
          <a:p>
            <a:pPr marL="0" algn="l">
              <a:buNone/>
            </a:pPr>
            <a:r>
              <a:rPr sz="4800" b="0">
                <a:solidFill>
                  <a:srgbClr val="000000"/>
                </a:solidFill>
                <a:effectLst/>
                <a:latin typeface="Mongolian Baiti" panose="03000500000000000000" pitchFamily="66" charset="0"/>
              </a:rPr>
              <a:t>Staffordshire Divers: Compass Navigation</a:t>
            </a:r>
            <a:r>
              <a:rPr>
                <a:effectLst/>
              </a:rPr>
              <a:t> </a:t>
            </a:r>
            <a:endParaRPr lang="en-GB"/>
          </a:p>
        </p:txBody>
      </p:sp>
      <p:sp>
        <p:nvSpPr>
          <p:cNvPr id="10" name="TextBox 9">
            <a:extLst>
              <a:ext uri="{FF2B5EF4-FFF2-40B4-BE49-F238E27FC236}">
                <a16:creationId xmlns:a16="http://schemas.microsoft.com/office/drawing/2014/main" id="{58CB28A0-6E90-4FAD-8491-1120CD4FD895}"/>
              </a:ext>
            </a:extLst>
          </p:cNvPr>
          <p:cNvSpPr txBox="1"/>
          <p:nvPr/>
        </p:nvSpPr>
        <p:spPr>
          <a:xfrm>
            <a:off x="619125" y="5752058"/>
            <a:ext cx="4391025" cy="297060"/>
          </a:xfrm>
          <a:prstGeom prst="rect">
            <a:avLst/>
          </a:prstGeom>
          <a:noFill/>
        </p:spPr>
        <p:txBody>
          <a:bodyPr wrap="square" rtlCol="0">
            <a:normAutofit/>
          </a:bodyPr>
          <a:lstStyle/>
          <a:p>
            <a:pPr marL="0" algn="l">
              <a:buNone/>
            </a:pPr>
            <a:r>
              <a:rPr sz="1800" b="0">
                <a:solidFill>
                  <a:srgbClr val="D27B07"/>
                </a:solidFill>
                <a:effectLst/>
                <a:latin typeface="Avenir"/>
              </a:rPr>
              <a:t>Techniques, applications, and safety</a:t>
            </a:r>
            <a:r>
              <a:rPr>
                <a:effectLst/>
              </a:rPr>
              <a:t> </a:t>
            </a:r>
            <a:endParaRPr lang="en-GB"/>
          </a:p>
        </p:txBody>
      </p:sp>
    </p:spTree>
    <p:extLst>
      <p:ext uri="{BB962C8B-B14F-4D97-AF65-F5344CB8AC3E}">
        <p14:creationId xmlns:p14="http://schemas.microsoft.com/office/powerpoint/2010/main" val="1606044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6593010-0242-4A41-997D-94A41959D1B8}"/>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n underwater scene showing a diver holding a compass, surrounded by clear blue water and subtle marine life, with soft lighting to create a calm, focused atmosphere. The composition should allow for clear overlay of agenda text, and there should be no visible or implied text, letters, or words anywhere in the image">
            <a:extLst>
              <a:ext uri="{FF2B5EF4-FFF2-40B4-BE49-F238E27FC236}">
                <a16:creationId xmlns:a16="http://schemas.microsoft.com/office/drawing/2014/main" id="{1E7BB7AE-CB11-4A9D-9D40-3639B4602D0D}"/>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0" y="0"/>
            <a:ext cx="4572000" cy="6858000"/>
          </a:xfrm>
          <a:prstGeom prst="rect">
            <a:avLst/>
          </a:prstGeom>
        </p:spPr>
      </p:pic>
      <p:sp>
        <p:nvSpPr>
          <p:cNvPr id="6" name="Slide Number Placeholder 5">
            <a:extLst>
              <a:ext uri="{FF2B5EF4-FFF2-40B4-BE49-F238E27FC236}">
                <a16:creationId xmlns:a16="http://schemas.microsoft.com/office/drawing/2014/main" id="{E0F6C153-53F2-1CCF-7620-5E8C0110C2BF}"/>
              </a:ext>
            </a:extLst>
          </p:cNvPr>
          <p:cNvSpPr>
            <a:spLocks noGrp="1"/>
          </p:cNvSpPr>
          <p:nvPr>
            <p:ph type="sldNum" sz="quarter" idx="12"/>
          </p:nvPr>
        </p:nvSpPr>
        <p:spPr/>
        <p:txBody>
          <a:bodyPr/>
          <a:lstStyle/>
          <a:p>
            <a:fld id="{AEAA3239-9EA4-4A65-A281-97F994456D9F}" type="slidenum">
              <a:rPr lang="en-US" smtClean="0"/>
              <a:t>2</a:t>
            </a:fld>
            <a:endParaRPr lang="en-US" dirty="0"/>
          </a:p>
        </p:txBody>
      </p:sp>
      <p:sp>
        <p:nvSpPr>
          <p:cNvPr id="9" name="TextBox 8">
            <a:extLst>
              <a:ext uri="{FF2B5EF4-FFF2-40B4-BE49-F238E27FC236}">
                <a16:creationId xmlns:a16="http://schemas.microsoft.com/office/drawing/2014/main" id="{F8B647EB-CB84-44FF-81CC-E51EAF64D2C1}"/>
              </a:ext>
            </a:extLst>
          </p:cNvPr>
          <p:cNvSpPr txBox="1"/>
          <p:nvPr/>
        </p:nvSpPr>
        <p:spPr>
          <a:xfrm>
            <a:off x="5343525" y="1343025"/>
            <a:ext cx="6477000" cy="639960"/>
          </a:xfrm>
          <a:prstGeom prst="rect">
            <a:avLst/>
          </a:prstGeom>
          <a:noFill/>
        </p:spPr>
        <p:txBody>
          <a:bodyPr wrap="square" rtlCol="0">
            <a:normAutofit/>
          </a:bodyPr>
          <a:lstStyle/>
          <a:p>
            <a:pPr marL="0" algn="l">
              <a:buNone/>
            </a:pPr>
            <a:r>
              <a:rPr sz="4800">
                <a:solidFill>
                  <a:srgbClr val="D27B07"/>
                </a:solidFill>
                <a:effectLst/>
                <a:latin typeface="Mongolian Baiti" panose="03000500000000000000" pitchFamily="66" charset="0"/>
              </a:rPr>
              <a:t>Agenda</a:t>
            </a:r>
            <a:r>
              <a:rPr>
                <a:effectLst/>
              </a:rPr>
              <a:t> </a:t>
            </a:r>
            <a:endParaRPr lang="en-GB"/>
          </a:p>
        </p:txBody>
      </p:sp>
      <p:sp>
        <p:nvSpPr>
          <p:cNvPr id="10" name="TextBox 9">
            <a:extLst>
              <a:ext uri="{FF2B5EF4-FFF2-40B4-BE49-F238E27FC236}">
                <a16:creationId xmlns:a16="http://schemas.microsoft.com/office/drawing/2014/main" id="{C3259486-AE07-4633-ACF9-DA434A923F8C}"/>
              </a:ext>
            </a:extLst>
          </p:cNvPr>
          <p:cNvSpPr txBox="1"/>
          <p:nvPr/>
        </p:nvSpPr>
        <p:spPr>
          <a:xfrm>
            <a:off x="5343525" y="2363985"/>
            <a:ext cx="6477000" cy="2249685"/>
          </a:xfrm>
          <a:prstGeom prst="rect">
            <a:avLst/>
          </a:prstGeom>
          <a:noFill/>
        </p:spPr>
        <p:txBody>
          <a:bodyPr wrap="square" rtlCol="0">
            <a:normAutofit/>
          </a:bodyPr>
          <a:lstStyle/>
          <a:p>
            <a:pPr marL="0" algn="l">
              <a:buNone/>
            </a:pPr>
            <a:r>
              <a:rPr sz="2025" b="0">
                <a:solidFill>
                  <a:srgbClr val="000000"/>
                </a:solidFill>
                <a:effectLst/>
                <a:latin typeface="Avenir"/>
              </a:rPr>
              <a:t>• Introduction to Compass Navigation in Diving</a:t>
            </a:r>
            <a:r>
              <a:rPr>
                <a:effectLst/>
              </a:rPr>
              <a:t> </a:t>
            </a:r>
          </a:p>
          <a:p>
            <a:pPr marL="0" algn="l">
              <a:spcBef>
                <a:spcPts val="1350"/>
              </a:spcBef>
              <a:buNone/>
            </a:pPr>
            <a:r>
              <a:rPr sz="2025" b="0">
                <a:solidFill>
                  <a:srgbClr val="000000"/>
                </a:solidFill>
                <a:effectLst/>
                <a:latin typeface="Avenir"/>
              </a:rPr>
              <a:t>• Types of Compasses Used by Divers</a:t>
            </a:r>
            <a:r>
              <a:rPr>
                <a:effectLst/>
              </a:rPr>
              <a:t> </a:t>
            </a:r>
          </a:p>
          <a:p>
            <a:pPr marL="0" algn="l">
              <a:spcBef>
                <a:spcPts val="1350"/>
              </a:spcBef>
              <a:buNone/>
            </a:pPr>
            <a:r>
              <a:rPr sz="2025" b="0">
                <a:solidFill>
                  <a:srgbClr val="000000"/>
                </a:solidFill>
                <a:effectLst/>
                <a:latin typeface="Avenir"/>
              </a:rPr>
              <a:t>• Compass Navigation Techniques and Skills</a:t>
            </a:r>
            <a:r>
              <a:rPr>
                <a:effectLst/>
              </a:rPr>
              <a:t> </a:t>
            </a:r>
          </a:p>
          <a:p>
            <a:pPr marL="0" algn="l">
              <a:spcBef>
                <a:spcPts val="1350"/>
              </a:spcBef>
              <a:buNone/>
            </a:pPr>
            <a:r>
              <a:rPr sz="2025" b="0">
                <a:solidFill>
                  <a:srgbClr val="000000"/>
                </a:solidFill>
                <a:effectLst/>
                <a:latin typeface="Avenir"/>
              </a:rPr>
              <a:t>• Practical Applications and Safety Considerations</a:t>
            </a:r>
            <a:r>
              <a:rPr>
                <a:effectLst/>
              </a:rPr>
              <a:t> </a:t>
            </a:r>
            <a:endParaRPr lang="en-GB"/>
          </a:p>
        </p:txBody>
      </p:sp>
    </p:spTree>
    <p:extLst>
      <p:ext uri="{BB962C8B-B14F-4D97-AF65-F5344CB8AC3E}">
        <p14:creationId xmlns:p14="http://schemas.microsoft.com/office/powerpoint/2010/main" val="419938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36C230B-D6DF-4016-8632-D699C2B50458}"/>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0A8F3AC4-F70D-3441-C4DC-7E55225D5065}"/>
              </a:ext>
            </a:extLst>
          </p:cNvPr>
          <p:cNvSpPr>
            <a:spLocks noGrp="1"/>
          </p:cNvSpPr>
          <p:nvPr>
            <p:ph sz="quarter" idx="16"/>
          </p:nvPr>
        </p:nvSpPr>
        <p:spPr>
          <a:xfrm>
            <a:off x="828675" y="3609975"/>
            <a:ext cx="10534650" cy="2419350"/>
          </a:xfrm>
        </p:spPr>
        <p:txBody>
          <a:bodyPr>
            <a:normAutofit fontScale="77500" lnSpcReduction="20000"/>
          </a:bodyPr>
          <a:lstStyle/>
          <a:p>
            <a:pPr marL="0" marR="0" indent="0" algn="ctr" fontAlgn="b">
              <a:buNone/>
            </a:pPr>
            <a:r>
              <a:rPr sz="8250">
                <a:solidFill>
                  <a:srgbClr val="000000"/>
                </a:solidFill>
                <a:effectLst/>
                <a:latin typeface="Mongolian Baiti" panose="03000500000000000000" pitchFamily="66" charset="0"/>
              </a:rPr>
              <a:t>Introduction to Compass Navigation in Diving</a:t>
            </a:r>
            <a:r>
              <a:rPr>
                <a:effectLst/>
              </a:rPr>
              <a:t> </a:t>
            </a:r>
            <a:endParaRPr lang="en-GB"/>
          </a:p>
        </p:txBody>
      </p:sp>
      <p:sp>
        <p:nvSpPr>
          <p:cNvPr id="6" name="Slide Number Placeholder 5">
            <a:extLst>
              <a:ext uri="{FF2B5EF4-FFF2-40B4-BE49-F238E27FC236}">
                <a16:creationId xmlns:a16="http://schemas.microsoft.com/office/drawing/2014/main" id="{EB762D00-B45F-5B8B-3F51-1AF0FFFC660E}"/>
              </a:ext>
            </a:extLst>
          </p:cNvPr>
          <p:cNvSpPr>
            <a:spLocks noGrp="1"/>
          </p:cNvSpPr>
          <p:nvPr>
            <p:ph type="sldNum" sz="quarter" idx="12"/>
          </p:nvPr>
        </p:nvSpPr>
        <p:spPr/>
        <p:txBody>
          <a:bodyPr/>
          <a:lstStyle/>
          <a:p>
            <a:fld id="{AEAA3239-9EA4-4A65-A281-97F994456D9F}" type="slidenum">
              <a:rPr lang="en-US" smtClean="0"/>
              <a:t>3</a:t>
            </a:fld>
            <a:endParaRPr lang="en-US" dirty="0"/>
          </a:p>
        </p:txBody>
      </p:sp>
    </p:spTree>
    <p:extLst>
      <p:ext uri="{BB962C8B-B14F-4D97-AF65-F5344CB8AC3E}">
        <p14:creationId xmlns:p14="http://schemas.microsoft.com/office/powerpoint/2010/main" val="256394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4E8FB85-BE41-4E63-8D7A-BB2C595CCF1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 detailed close-up photograph of a modern liquid-filled diving compass resting on a diver’s gloved hand underwater, with visible compass markings and needle. The background should show a faint, blurred underwater environment, emphasizing the compass as the focal point. The lighting should highlight the clarity of the compass face and the liquid-filled housing, conveying the principle of magnetic navigation. No visible or implied text, letters, or words should appear anywhere in the image. The composition should support overlay text explaining compass navigation principles">
            <a:extLst>
              <a:ext uri="{FF2B5EF4-FFF2-40B4-BE49-F238E27FC236}">
                <a16:creationId xmlns:a16="http://schemas.microsoft.com/office/drawing/2014/main" id="{A1A311CB-1D8B-448C-9899-4AF4A1A10A15}"/>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B50E5FEE-EDB1-AEFD-812F-3B699A14DA56}"/>
              </a:ext>
            </a:extLst>
          </p:cNvPr>
          <p:cNvSpPr>
            <a:spLocks noGrp="1"/>
          </p:cNvSpPr>
          <p:nvPr>
            <p:ph type="sldNum" sz="quarter" idx="12"/>
          </p:nvPr>
        </p:nvSpPr>
        <p:spPr/>
        <p:txBody>
          <a:bodyPr/>
          <a:lstStyle/>
          <a:p>
            <a:fld id="{AEAA3239-9EA4-4A65-A281-97F994456D9F}" type="slidenum">
              <a:rPr lang="en-US" smtClean="0"/>
              <a:t>4</a:t>
            </a:fld>
            <a:endParaRPr lang="en-US" dirty="0"/>
          </a:p>
        </p:txBody>
      </p:sp>
      <p:sp>
        <p:nvSpPr>
          <p:cNvPr id="9" name="TextBox 8">
            <a:extLst>
              <a:ext uri="{FF2B5EF4-FFF2-40B4-BE49-F238E27FC236}">
                <a16:creationId xmlns:a16="http://schemas.microsoft.com/office/drawing/2014/main" id="{69808A9A-3487-44FF-94B4-1D295E060AAD}"/>
              </a:ext>
            </a:extLst>
          </p:cNvPr>
          <p:cNvSpPr txBox="1"/>
          <p:nvPr/>
        </p:nvSpPr>
        <p:spPr>
          <a:xfrm>
            <a:off x="619125" y="581025"/>
            <a:ext cx="4391025" cy="1005780"/>
          </a:xfrm>
          <a:prstGeom prst="rect">
            <a:avLst/>
          </a:prstGeom>
          <a:noFill/>
        </p:spPr>
        <p:txBody>
          <a:bodyPr wrap="square" rtlCol="0">
            <a:normAutofit/>
          </a:bodyPr>
          <a:lstStyle/>
          <a:p>
            <a:pPr marL="0" algn="l">
              <a:buNone/>
            </a:pPr>
            <a:r>
              <a:rPr sz="3600">
                <a:solidFill>
                  <a:srgbClr val="000000"/>
                </a:solidFill>
                <a:effectLst/>
                <a:latin typeface="Mongolian Baiti" panose="03000500000000000000" pitchFamily="66" charset="0"/>
              </a:rPr>
              <a:t>Compass Navigation Principles</a:t>
            </a:r>
            <a:r>
              <a:rPr>
                <a:effectLst/>
              </a:rPr>
              <a:t> </a:t>
            </a:r>
            <a:endParaRPr lang="en-GB"/>
          </a:p>
        </p:txBody>
      </p:sp>
      <p:sp>
        <p:nvSpPr>
          <p:cNvPr id="10" name="TextBox 9">
            <a:extLst>
              <a:ext uri="{FF2B5EF4-FFF2-40B4-BE49-F238E27FC236}">
                <a16:creationId xmlns:a16="http://schemas.microsoft.com/office/drawing/2014/main" id="{A3FF1E41-FEE8-45D5-B2EB-7ACBE16C9624}"/>
              </a:ext>
            </a:extLst>
          </p:cNvPr>
          <p:cNvSpPr txBox="1"/>
          <p:nvPr/>
        </p:nvSpPr>
        <p:spPr>
          <a:xfrm>
            <a:off x="619125" y="1853505"/>
            <a:ext cx="4391025" cy="238125"/>
          </a:xfrm>
          <a:prstGeom prst="rect">
            <a:avLst/>
          </a:prstGeom>
          <a:noFill/>
        </p:spPr>
        <p:txBody>
          <a:bodyPr wrap="square" rtlCol="0">
            <a:normAutofit/>
          </a:bodyPr>
          <a:lstStyle/>
          <a:p>
            <a:pPr marL="0" algn="l">
              <a:buNone/>
            </a:pPr>
            <a:r>
              <a:rPr sz="1500" b="1">
                <a:solidFill>
                  <a:srgbClr val="D27B07"/>
                </a:solidFill>
                <a:effectLst/>
                <a:latin typeface="Avenir"/>
              </a:rPr>
              <a:t>Magnetic reference underwater</a:t>
            </a:r>
            <a:r>
              <a:rPr>
                <a:effectLst/>
              </a:rPr>
              <a:t> </a:t>
            </a:r>
            <a:endParaRPr lang="en-GB"/>
          </a:p>
        </p:txBody>
      </p:sp>
      <p:sp>
        <p:nvSpPr>
          <p:cNvPr id="11" name="TextBox 10">
            <a:extLst>
              <a:ext uri="{FF2B5EF4-FFF2-40B4-BE49-F238E27FC236}">
                <a16:creationId xmlns:a16="http://schemas.microsoft.com/office/drawing/2014/main" id="{06BA0B1D-820F-490F-B3BC-3917A596226C}"/>
              </a:ext>
            </a:extLst>
          </p:cNvPr>
          <p:cNvSpPr txBox="1"/>
          <p:nvPr/>
        </p:nvSpPr>
        <p:spPr>
          <a:xfrm>
            <a:off x="619125" y="2186880"/>
            <a:ext cx="4391025" cy="742950"/>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A compass uses Earth’s magnetic field to provide direction when visibility and landmarks are limited. </a:t>
            </a:r>
            <a:endParaRPr lang="en-GB"/>
          </a:p>
        </p:txBody>
      </p:sp>
      <p:sp>
        <p:nvSpPr>
          <p:cNvPr id="12" name="TextBox 11">
            <a:extLst>
              <a:ext uri="{FF2B5EF4-FFF2-40B4-BE49-F238E27FC236}">
                <a16:creationId xmlns:a16="http://schemas.microsoft.com/office/drawing/2014/main" id="{C629CE14-1583-45E8-9453-79655E61D27B}"/>
              </a:ext>
            </a:extLst>
          </p:cNvPr>
          <p:cNvSpPr txBox="1"/>
          <p:nvPr/>
        </p:nvSpPr>
        <p:spPr>
          <a:xfrm>
            <a:off x="619125" y="3082230"/>
            <a:ext cx="4391025" cy="238125"/>
          </a:xfrm>
          <a:prstGeom prst="rect">
            <a:avLst/>
          </a:prstGeom>
          <a:noFill/>
        </p:spPr>
        <p:txBody>
          <a:bodyPr wrap="square" rtlCol="0">
            <a:normAutofit/>
          </a:bodyPr>
          <a:lstStyle/>
          <a:p>
            <a:pPr marL="0" marR="0" algn="l">
              <a:spcBef>
                <a:spcPts val="1200"/>
              </a:spcBef>
              <a:buNone/>
            </a:pPr>
            <a:r>
              <a:rPr sz="1500" b="1">
                <a:solidFill>
                  <a:srgbClr val="D27B07"/>
                </a:solidFill>
                <a:effectLst/>
                <a:latin typeface="Avenir"/>
              </a:rPr>
              <a:t>Heading and return</a:t>
            </a:r>
            <a:r>
              <a:rPr>
                <a:effectLst/>
              </a:rPr>
              <a:t> </a:t>
            </a:r>
            <a:endParaRPr lang="en-GB"/>
          </a:p>
        </p:txBody>
      </p:sp>
      <p:sp>
        <p:nvSpPr>
          <p:cNvPr id="13" name="TextBox 12">
            <a:extLst>
              <a:ext uri="{FF2B5EF4-FFF2-40B4-BE49-F238E27FC236}">
                <a16:creationId xmlns:a16="http://schemas.microsoft.com/office/drawing/2014/main" id="{CEF53327-40A7-46A8-ADAC-E9B78E24EE39}"/>
              </a:ext>
            </a:extLst>
          </p:cNvPr>
          <p:cNvSpPr txBox="1"/>
          <p:nvPr/>
        </p:nvSpPr>
        <p:spPr>
          <a:xfrm>
            <a:off x="619125" y="3415605"/>
            <a:ext cx="4391025" cy="742950"/>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Maintain a planned bearing to move along a route and navigate back to the starting point safely. </a:t>
            </a:r>
            <a:endParaRPr lang="en-GB"/>
          </a:p>
        </p:txBody>
      </p:sp>
      <p:sp>
        <p:nvSpPr>
          <p:cNvPr id="14" name="TextBox 13">
            <a:extLst>
              <a:ext uri="{FF2B5EF4-FFF2-40B4-BE49-F238E27FC236}">
                <a16:creationId xmlns:a16="http://schemas.microsoft.com/office/drawing/2014/main" id="{DD42A9DA-BCED-46D4-AA9D-6FCDF4BB61F1}"/>
              </a:ext>
            </a:extLst>
          </p:cNvPr>
          <p:cNvSpPr txBox="1"/>
          <p:nvPr/>
        </p:nvSpPr>
        <p:spPr>
          <a:xfrm>
            <a:off x="619125" y="4310955"/>
            <a:ext cx="4391025" cy="238125"/>
          </a:xfrm>
          <a:prstGeom prst="rect">
            <a:avLst/>
          </a:prstGeom>
          <a:noFill/>
        </p:spPr>
        <p:txBody>
          <a:bodyPr wrap="square" rtlCol="0">
            <a:normAutofit/>
          </a:bodyPr>
          <a:lstStyle/>
          <a:p>
            <a:pPr marL="0" marR="0" algn="l">
              <a:spcBef>
                <a:spcPts val="1200"/>
              </a:spcBef>
              <a:buNone/>
            </a:pPr>
            <a:r>
              <a:rPr sz="1500" b="1">
                <a:solidFill>
                  <a:srgbClr val="D27B07"/>
                </a:solidFill>
                <a:effectLst/>
                <a:latin typeface="Avenir"/>
              </a:rPr>
              <a:t>Stability and accuracy</a:t>
            </a:r>
            <a:r>
              <a:rPr>
                <a:effectLst/>
              </a:rPr>
              <a:t> </a:t>
            </a:r>
            <a:endParaRPr lang="en-GB"/>
          </a:p>
        </p:txBody>
      </p:sp>
      <p:sp>
        <p:nvSpPr>
          <p:cNvPr id="15" name="TextBox 14">
            <a:extLst>
              <a:ext uri="{FF2B5EF4-FFF2-40B4-BE49-F238E27FC236}">
                <a16:creationId xmlns:a16="http://schemas.microsoft.com/office/drawing/2014/main" id="{79AD7AEE-73F0-4696-8936-D28260631FC0}"/>
              </a:ext>
            </a:extLst>
          </p:cNvPr>
          <p:cNvSpPr txBox="1"/>
          <p:nvPr/>
        </p:nvSpPr>
        <p:spPr>
          <a:xfrm>
            <a:off x="619125" y="4644330"/>
            <a:ext cx="4391025" cy="742950"/>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Liquid-filled housings dampen needle motion, improving readability and helping prevent disorientation. </a:t>
            </a:r>
            <a:endParaRPr lang="en-GB"/>
          </a:p>
        </p:txBody>
      </p:sp>
    </p:spTree>
    <p:extLst>
      <p:ext uri="{BB962C8B-B14F-4D97-AF65-F5344CB8AC3E}">
        <p14:creationId xmlns:p14="http://schemas.microsoft.com/office/powerpoint/2010/main" val="968185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DEDDF84-C5D7-45B6-B9AB-A8739701CB4D}"/>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F62CA48-EEE7-E6E0-D7A9-38D5E9189A22}"/>
              </a:ext>
            </a:extLst>
          </p:cNvPr>
          <p:cNvSpPr>
            <a:spLocks noGrp="1"/>
          </p:cNvSpPr>
          <p:nvPr>
            <p:ph sz="quarter" idx="16"/>
          </p:nvPr>
        </p:nvSpPr>
        <p:spPr>
          <a:xfrm>
            <a:off x="857250" y="1331565"/>
            <a:ext cx="10477500" cy="670470"/>
          </a:xfrm>
        </p:spPr>
        <p:txBody>
          <a:bodyPr/>
          <a:lstStyle/>
          <a:p>
            <a:pPr marL="0" indent="0" algn="ctr">
              <a:buNone/>
            </a:pPr>
            <a:r>
              <a:rPr sz="4800" b="0">
                <a:solidFill>
                  <a:srgbClr val="000000"/>
                </a:solidFill>
                <a:effectLst/>
                <a:latin typeface="Mongolian Baiti" panose="03000500000000000000" pitchFamily="66" charset="0"/>
              </a:rPr>
              <a:t>Importance for Underwater Navigation</a:t>
            </a:r>
            <a:r>
              <a:rPr>
                <a:effectLst/>
              </a:rPr>
              <a:t> </a:t>
            </a:r>
            <a:endParaRPr lang="en-GB"/>
          </a:p>
        </p:txBody>
      </p:sp>
      <p:sp>
        <p:nvSpPr>
          <p:cNvPr id="6" name="Slide Number Placeholder 5">
            <a:extLst>
              <a:ext uri="{FF2B5EF4-FFF2-40B4-BE49-F238E27FC236}">
                <a16:creationId xmlns:a16="http://schemas.microsoft.com/office/drawing/2014/main" id="{EF919F3E-BB82-F4EF-909F-58CCDE2F8066}"/>
              </a:ext>
            </a:extLst>
          </p:cNvPr>
          <p:cNvSpPr>
            <a:spLocks noGrp="1"/>
          </p:cNvSpPr>
          <p:nvPr>
            <p:ph type="sldNum" sz="quarter" idx="12"/>
          </p:nvPr>
        </p:nvSpPr>
        <p:spPr/>
        <p:txBody>
          <a:bodyPr/>
          <a:lstStyle/>
          <a:p>
            <a:fld id="{AEAA3239-9EA4-4A65-A281-97F994456D9F}" type="slidenum">
              <a:rPr lang="en-US" smtClean="0"/>
              <a:t>5</a:t>
            </a:fld>
            <a:endParaRPr lang="en-US" dirty="0"/>
          </a:p>
        </p:txBody>
      </p:sp>
      <p:sp>
        <p:nvSpPr>
          <p:cNvPr id="8" name="TextBox 7">
            <a:extLst>
              <a:ext uri="{FF2B5EF4-FFF2-40B4-BE49-F238E27FC236}">
                <a16:creationId xmlns:a16="http://schemas.microsoft.com/office/drawing/2014/main" id="{A82ADF33-3B64-4B55-9049-FE7D204034BD}"/>
              </a:ext>
            </a:extLst>
          </p:cNvPr>
          <p:cNvSpPr txBox="1"/>
          <p:nvPr/>
        </p:nvSpPr>
        <p:spPr>
          <a:xfrm>
            <a:off x="1333500" y="2287785"/>
            <a:ext cx="9525000" cy="1905000"/>
          </a:xfrm>
          <a:prstGeom prst="rect">
            <a:avLst/>
          </a:prstGeom>
          <a:noFill/>
        </p:spPr>
        <p:txBody>
          <a:bodyPr wrap="square" rtlCol="0">
            <a:normAutofit/>
          </a:bodyPr>
          <a:lstStyle/>
          <a:p>
            <a:pPr marL="0" algn="ctr">
              <a:buNone/>
            </a:pPr>
            <a:r>
              <a:rPr sz="15000" b="1">
                <a:solidFill>
                  <a:srgbClr val="D27B07"/>
                </a:solidFill>
                <a:effectLst/>
                <a:latin typeface="Avenir"/>
              </a:rPr>
              <a:t>20%</a:t>
            </a:r>
            <a:r>
              <a:rPr>
                <a:effectLst/>
              </a:rPr>
              <a:t> </a:t>
            </a:r>
            <a:endParaRPr lang="en-GB"/>
          </a:p>
        </p:txBody>
      </p:sp>
      <p:sp>
        <p:nvSpPr>
          <p:cNvPr id="9" name="TextBox 8">
            <a:extLst>
              <a:ext uri="{FF2B5EF4-FFF2-40B4-BE49-F238E27FC236}">
                <a16:creationId xmlns:a16="http://schemas.microsoft.com/office/drawing/2014/main" id="{67BF117F-E7DF-4347-895F-26949C6CC407}"/>
              </a:ext>
            </a:extLst>
          </p:cNvPr>
          <p:cNvSpPr txBox="1"/>
          <p:nvPr/>
        </p:nvSpPr>
        <p:spPr>
          <a:xfrm>
            <a:off x="1143000" y="4383285"/>
            <a:ext cx="9906000" cy="1159966"/>
          </a:xfrm>
          <a:prstGeom prst="rect">
            <a:avLst/>
          </a:prstGeom>
          <a:noFill/>
        </p:spPr>
        <p:txBody>
          <a:bodyPr wrap="square" rtlCol="0">
            <a:normAutofit/>
          </a:bodyPr>
          <a:lstStyle/>
          <a:p>
            <a:pPr marL="0" algn="ctr">
              <a:buNone/>
            </a:pPr>
            <a:r>
              <a:rPr sz="2700" b="0">
                <a:solidFill>
                  <a:srgbClr val="000000"/>
                </a:solidFill>
                <a:effectLst/>
                <a:latin typeface="Avenir"/>
              </a:rPr>
              <a:t>of diving incidents are linked to poor navigation</a:t>
            </a:r>
            <a:r>
              <a:rPr>
                <a:effectLst/>
              </a:rPr>
              <a:t> </a:t>
            </a:r>
          </a:p>
          <a:p>
            <a:pPr marL="0" algn="ctr">
              <a:spcBef>
                <a:spcPts val="900"/>
              </a:spcBef>
              <a:buNone/>
            </a:pPr>
            <a:r>
              <a:rPr sz="1800" b="0">
                <a:solidFill>
                  <a:srgbClr val="000000"/>
                </a:solidFill>
                <a:effectLst/>
                <a:latin typeface="Avenir"/>
              </a:rPr>
              <a:t>Accurate compass use reduces errors, supports efficient gas management, and enables safer exploration without visual landmarks.</a:t>
            </a:r>
            <a:r>
              <a:rPr>
                <a:effectLst/>
              </a:rPr>
              <a:t> </a:t>
            </a:r>
            <a:endParaRPr lang="en-GB"/>
          </a:p>
        </p:txBody>
      </p:sp>
    </p:spTree>
    <p:extLst>
      <p:ext uri="{BB962C8B-B14F-4D97-AF65-F5344CB8AC3E}">
        <p14:creationId xmlns:p14="http://schemas.microsoft.com/office/powerpoint/2010/main" val="2631659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D8E666E-767F-40A0-9557-413EFA178EC3}"/>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8B0CD132-91BD-435D-BA63-7BC11E480123}"/>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1678185"/>
            <a:ext cx="3505200" cy="2362200"/>
          </a:xfrm>
          <a:prstGeom prst="rect">
            <a:avLst/>
          </a:prstGeom>
        </p:spPr>
      </p:pic>
      <p:sp>
        <p:nvSpPr>
          <p:cNvPr id="6" name="Slide Number Placeholder 5">
            <a:extLst>
              <a:ext uri="{FF2B5EF4-FFF2-40B4-BE49-F238E27FC236}">
                <a16:creationId xmlns:a16="http://schemas.microsoft.com/office/drawing/2014/main" id="{E54DDE6D-0F89-DE2E-6766-68CF6EC9E081}"/>
              </a:ext>
            </a:extLst>
          </p:cNvPr>
          <p:cNvSpPr>
            <a:spLocks noGrp="1"/>
          </p:cNvSpPr>
          <p:nvPr>
            <p:ph type="sldNum" sz="quarter" idx="12"/>
          </p:nvPr>
        </p:nvSpPr>
        <p:spPr/>
        <p:txBody>
          <a:bodyPr/>
          <a:lstStyle/>
          <a:p>
            <a:fld id="{AEAA3239-9EA4-4A65-A281-97F994456D9F}" type="slidenum">
              <a:rPr lang="en-US" smtClean="0"/>
              <a:t>6</a:t>
            </a:fld>
            <a:endParaRPr lang="en-US" dirty="0"/>
          </a:p>
        </p:txBody>
      </p:sp>
      <p:pic>
        <p:nvPicPr>
          <p:cNvPr id="9" name="Graphic 8" descr="A vector illustration icon of a classroom with a whiteboard and students, representing theory learning, on a transparent background">
            <a:extLst>
              <a:ext uri="{FF2B5EF4-FFF2-40B4-BE49-F238E27FC236}">
                <a16:creationId xmlns:a16="http://schemas.microsoft.com/office/drawing/2014/main" id="{51A6C456-42FD-417A-86B5-53CBEAA403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0575" y="1849635"/>
            <a:ext cx="819150" cy="819150"/>
          </a:xfrm>
          <a:prstGeom prst="ellipse">
            <a:avLst/>
          </a:prstGeom>
        </p:spPr>
      </p:pic>
      <p:pic>
        <p:nvPicPr>
          <p:cNvPr id="10" name="Graphic 9">
            <a:extLst>
              <a:ext uri="{FF2B5EF4-FFF2-40B4-BE49-F238E27FC236}">
                <a16:creationId xmlns:a16="http://schemas.microsoft.com/office/drawing/2014/main" id="{E80388DD-91C8-4829-A0F2-23835A0DA3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125" y="4268985"/>
            <a:ext cx="3505200" cy="2362200"/>
          </a:xfrm>
          <a:prstGeom prst="rect">
            <a:avLst/>
          </a:prstGeom>
        </p:spPr>
      </p:pic>
      <p:pic>
        <p:nvPicPr>
          <p:cNvPr id="11" name="Graphic 10" descr="A vector illustration icon of a compass with directional arrows, representing skill acquisition, on a transparent background">
            <a:extLst>
              <a:ext uri="{FF2B5EF4-FFF2-40B4-BE49-F238E27FC236}">
                <a16:creationId xmlns:a16="http://schemas.microsoft.com/office/drawing/2014/main" id="{AAA5C65C-22F4-49D9-9BCD-02AD702478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0575" y="4440435"/>
            <a:ext cx="819150" cy="819150"/>
          </a:xfrm>
          <a:prstGeom prst="ellipse">
            <a:avLst/>
          </a:prstGeom>
        </p:spPr>
      </p:pic>
      <p:pic>
        <p:nvPicPr>
          <p:cNvPr id="12" name="Graphic 11">
            <a:extLst>
              <a:ext uri="{FF2B5EF4-FFF2-40B4-BE49-F238E27FC236}">
                <a16:creationId xmlns:a16="http://schemas.microsoft.com/office/drawing/2014/main" id="{603640AC-B28D-4003-8F15-4ECB8F8793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2925" y="1678185"/>
            <a:ext cx="3505200" cy="2362200"/>
          </a:xfrm>
          <a:prstGeom prst="rect">
            <a:avLst/>
          </a:prstGeom>
        </p:spPr>
      </p:pic>
      <p:pic>
        <p:nvPicPr>
          <p:cNvPr id="13" name="Graphic 12" descr="A vector illustration icon of a diver in a pool holding a compass, symbolizing pool practice, on a transparent background">
            <a:extLst>
              <a:ext uri="{FF2B5EF4-FFF2-40B4-BE49-F238E27FC236}">
                <a16:creationId xmlns:a16="http://schemas.microsoft.com/office/drawing/2014/main" id="{BEAE42A9-76FF-42BD-8283-EE515BC1BF9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24375" y="1849635"/>
            <a:ext cx="819150" cy="819150"/>
          </a:xfrm>
          <a:prstGeom prst="ellipse">
            <a:avLst/>
          </a:prstGeom>
        </p:spPr>
      </p:pic>
      <p:pic>
        <p:nvPicPr>
          <p:cNvPr id="14" name="Graphic 13">
            <a:extLst>
              <a:ext uri="{FF2B5EF4-FFF2-40B4-BE49-F238E27FC236}">
                <a16:creationId xmlns:a16="http://schemas.microsoft.com/office/drawing/2014/main" id="{6FE6A19F-8CEF-431F-A8FC-BF31CB834A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2925" y="4268985"/>
            <a:ext cx="3505200" cy="2362200"/>
          </a:xfrm>
          <a:prstGeom prst="rect">
            <a:avLst/>
          </a:prstGeom>
        </p:spPr>
      </p:pic>
      <p:pic>
        <p:nvPicPr>
          <p:cNvPr id="15" name="Graphic 14" descr="A vector illustration icon of a diver facing a simulated underwater obstacle, representing scenario-based training, on a transparent background">
            <a:extLst>
              <a:ext uri="{FF2B5EF4-FFF2-40B4-BE49-F238E27FC236}">
                <a16:creationId xmlns:a16="http://schemas.microsoft.com/office/drawing/2014/main" id="{6DEC3C6C-F01D-401E-B872-9F2C76B43D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24375" y="4440435"/>
            <a:ext cx="819150" cy="819150"/>
          </a:xfrm>
          <a:prstGeom prst="ellipse">
            <a:avLst/>
          </a:prstGeom>
        </p:spPr>
      </p:pic>
      <p:pic>
        <p:nvPicPr>
          <p:cNvPr id="16" name="Graphic 15">
            <a:extLst>
              <a:ext uri="{FF2B5EF4-FFF2-40B4-BE49-F238E27FC236}">
                <a16:creationId xmlns:a16="http://schemas.microsoft.com/office/drawing/2014/main" id="{EF8643FA-098A-439B-AB69-EB556A98D4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6725" y="1678185"/>
            <a:ext cx="3505200" cy="2362200"/>
          </a:xfrm>
          <a:prstGeom prst="rect">
            <a:avLst/>
          </a:prstGeom>
        </p:spPr>
      </p:pic>
      <p:pic>
        <p:nvPicPr>
          <p:cNvPr id="17" name="Graphic 16" descr="A vector illustration icon of two divers navigating underwater with natural features like rocks and kelp, representing open water training, on a transparent background">
            <a:extLst>
              <a:ext uri="{FF2B5EF4-FFF2-40B4-BE49-F238E27FC236}">
                <a16:creationId xmlns:a16="http://schemas.microsoft.com/office/drawing/2014/main" id="{9693F3D8-48C6-4331-875F-8614F70E01E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58175" y="1849635"/>
            <a:ext cx="819150" cy="819150"/>
          </a:xfrm>
          <a:prstGeom prst="ellipse">
            <a:avLst/>
          </a:prstGeom>
        </p:spPr>
      </p:pic>
      <p:pic>
        <p:nvPicPr>
          <p:cNvPr id="18" name="Graphic 17">
            <a:extLst>
              <a:ext uri="{FF2B5EF4-FFF2-40B4-BE49-F238E27FC236}">
                <a16:creationId xmlns:a16="http://schemas.microsoft.com/office/drawing/2014/main" id="{B476E435-1F47-42DE-88A6-C184B46C18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86725" y="4268985"/>
            <a:ext cx="3505200" cy="2362200"/>
          </a:xfrm>
          <a:prstGeom prst="rect">
            <a:avLst/>
          </a:prstGeom>
        </p:spPr>
      </p:pic>
      <p:pic>
        <p:nvPicPr>
          <p:cNvPr id="19" name="Graphic 18" descr="A vector illustration icon of a group of divers swimming together with safety gear, representing group navigation and community, on a transparent background">
            <a:extLst>
              <a:ext uri="{FF2B5EF4-FFF2-40B4-BE49-F238E27FC236}">
                <a16:creationId xmlns:a16="http://schemas.microsoft.com/office/drawing/2014/main" id="{A12761A9-7F7C-40A3-A375-04353110C9F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58175" y="4440435"/>
            <a:ext cx="819150" cy="819150"/>
          </a:xfrm>
          <a:prstGeom prst="ellipse">
            <a:avLst/>
          </a:prstGeom>
        </p:spPr>
      </p:pic>
      <p:pic>
        <p:nvPicPr>
          <p:cNvPr id="20" name="Graphic 19">
            <a:extLst>
              <a:ext uri="{FF2B5EF4-FFF2-40B4-BE49-F238E27FC236}">
                <a16:creationId xmlns:a16="http://schemas.microsoft.com/office/drawing/2014/main" id="{8163C4AB-98DC-4FF3-86C8-A63805B133D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525" y="9525"/>
            <a:ext cx="12192000" cy="6858000"/>
          </a:xfrm>
          <a:prstGeom prst="rect">
            <a:avLst/>
          </a:prstGeom>
        </p:spPr>
      </p:pic>
      <p:sp>
        <p:nvSpPr>
          <p:cNvPr id="21" name="TextBox 20">
            <a:extLst>
              <a:ext uri="{FF2B5EF4-FFF2-40B4-BE49-F238E27FC236}">
                <a16:creationId xmlns:a16="http://schemas.microsoft.com/office/drawing/2014/main" id="{F9B96EAA-301C-434C-85BF-471820CD8A94}"/>
              </a:ext>
            </a:extLst>
          </p:cNvPr>
          <p:cNvSpPr txBox="1"/>
          <p:nvPr/>
        </p:nvSpPr>
        <p:spPr>
          <a:xfrm>
            <a:off x="619125" y="428625"/>
            <a:ext cx="11239500" cy="1020960"/>
          </a:xfrm>
          <a:prstGeom prst="rect">
            <a:avLst/>
          </a:prstGeom>
          <a:noFill/>
        </p:spPr>
        <p:txBody>
          <a:bodyPr wrap="square" rtlCol="0">
            <a:normAutofit/>
          </a:bodyPr>
          <a:lstStyle/>
          <a:p>
            <a:pPr marL="0" algn="l">
              <a:buNone/>
            </a:pPr>
            <a:r>
              <a:rPr sz="4800" b="0">
                <a:solidFill>
                  <a:srgbClr val="000000"/>
                </a:solidFill>
                <a:effectLst/>
                <a:latin typeface="Mongolian Baiti" panose="03000500000000000000" pitchFamily="66" charset="0"/>
              </a:rPr>
              <a:t>Training Approach </a:t>
            </a:r>
            <a:endParaRPr>
              <a:effectLst/>
            </a:endParaRPr>
          </a:p>
          <a:p>
            <a:pPr marL="0" algn="l">
              <a:spcBef>
                <a:spcPts val="750"/>
              </a:spcBef>
              <a:buNone/>
            </a:pPr>
            <a:r>
              <a:rPr sz="1800" b="0">
                <a:solidFill>
                  <a:srgbClr val="000000"/>
                </a:solidFill>
                <a:effectLst/>
                <a:latin typeface="Avenir"/>
              </a:rPr>
              <a:t>Structured learning from theory to real-world navigation </a:t>
            </a:r>
            <a:endParaRPr lang="en-GB"/>
          </a:p>
        </p:txBody>
      </p:sp>
      <p:sp>
        <p:nvSpPr>
          <p:cNvPr id="22" name="TextBox 21">
            <a:extLst>
              <a:ext uri="{FF2B5EF4-FFF2-40B4-BE49-F238E27FC236}">
                <a16:creationId xmlns:a16="http://schemas.microsoft.com/office/drawing/2014/main" id="{2BA00976-0727-4726-AF04-DF5A54CD3AC4}"/>
              </a:ext>
            </a:extLst>
          </p:cNvPr>
          <p:cNvSpPr txBox="1"/>
          <p:nvPr/>
        </p:nvSpPr>
        <p:spPr>
          <a:xfrm>
            <a:off x="1743075" y="1849635"/>
            <a:ext cx="2209800" cy="1496169"/>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Classroom Theory </a:t>
            </a:r>
            <a:endParaRPr>
              <a:effectLst/>
            </a:endParaRPr>
          </a:p>
          <a:p>
            <a:pPr marL="0" algn="l">
              <a:spcBef>
                <a:spcPts val="600"/>
              </a:spcBef>
              <a:buNone/>
            </a:pPr>
            <a:r>
              <a:rPr sz="1350" b="0">
                <a:solidFill>
                  <a:srgbClr val="000000"/>
                </a:solidFill>
                <a:effectLst/>
                <a:latin typeface="Avenir"/>
              </a:rPr>
              <a:t>Foundational concepts, safety protocols, and navigation principles are taught in a structured classroom setting. </a:t>
            </a:r>
            <a:endParaRPr lang="en-GB"/>
          </a:p>
        </p:txBody>
      </p:sp>
      <p:sp>
        <p:nvSpPr>
          <p:cNvPr id="23" name="TextBox 22">
            <a:extLst>
              <a:ext uri="{FF2B5EF4-FFF2-40B4-BE49-F238E27FC236}">
                <a16:creationId xmlns:a16="http://schemas.microsoft.com/office/drawing/2014/main" id="{97FBEA5C-EC4C-48B7-A156-F3FE8EB2E087}"/>
              </a:ext>
            </a:extLst>
          </p:cNvPr>
          <p:cNvSpPr txBox="1"/>
          <p:nvPr/>
        </p:nvSpPr>
        <p:spPr>
          <a:xfrm>
            <a:off x="1743075" y="4440435"/>
            <a:ext cx="2209800" cy="1758999"/>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Progressive Skill Acquisition </a:t>
            </a:r>
            <a:endParaRPr>
              <a:effectLst/>
            </a:endParaRPr>
          </a:p>
          <a:p>
            <a:pPr marL="0" algn="l">
              <a:spcBef>
                <a:spcPts val="600"/>
              </a:spcBef>
              <a:buNone/>
            </a:pPr>
            <a:r>
              <a:rPr sz="1350" b="0">
                <a:solidFill>
                  <a:srgbClr val="000000"/>
                </a:solidFill>
                <a:effectLst/>
                <a:latin typeface="Avenir"/>
              </a:rPr>
              <a:t>Step-by-step learning ensures mastery of reading bearings, compass reliance, and natural navigation. </a:t>
            </a:r>
            <a:endParaRPr lang="en-GB"/>
          </a:p>
        </p:txBody>
      </p:sp>
      <p:sp>
        <p:nvSpPr>
          <p:cNvPr id="24" name="TextBox 23">
            <a:extLst>
              <a:ext uri="{FF2B5EF4-FFF2-40B4-BE49-F238E27FC236}">
                <a16:creationId xmlns:a16="http://schemas.microsoft.com/office/drawing/2014/main" id="{93749348-FD3E-49FD-961E-0D3B17202D9D}"/>
              </a:ext>
            </a:extLst>
          </p:cNvPr>
          <p:cNvSpPr txBox="1"/>
          <p:nvPr/>
        </p:nvSpPr>
        <p:spPr>
          <a:xfrm>
            <a:off x="5476875" y="1849635"/>
            <a:ext cx="2209800" cy="1496169"/>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Pool Practice </a:t>
            </a:r>
            <a:endParaRPr>
              <a:effectLst/>
            </a:endParaRPr>
          </a:p>
          <a:p>
            <a:pPr marL="0" algn="l">
              <a:spcBef>
                <a:spcPts val="600"/>
              </a:spcBef>
              <a:buNone/>
            </a:pPr>
            <a:r>
              <a:rPr sz="1350" b="0">
                <a:solidFill>
                  <a:srgbClr val="000000"/>
                </a:solidFill>
                <a:effectLst/>
                <a:latin typeface="Avenir"/>
              </a:rPr>
              <a:t>Hands-on skill development in a controlled environment, focusing on compass use and underwater bearings. </a:t>
            </a:r>
            <a:endParaRPr lang="en-GB"/>
          </a:p>
        </p:txBody>
      </p:sp>
      <p:sp>
        <p:nvSpPr>
          <p:cNvPr id="25" name="TextBox 24">
            <a:extLst>
              <a:ext uri="{FF2B5EF4-FFF2-40B4-BE49-F238E27FC236}">
                <a16:creationId xmlns:a16="http://schemas.microsoft.com/office/drawing/2014/main" id="{927F1A10-E378-4910-A2A2-44115BCD58D3}"/>
              </a:ext>
            </a:extLst>
          </p:cNvPr>
          <p:cNvSpPr txBox="1"/>
          <p:nvPr/>
        </p:nvSpPr>
        <p:spPr>
          <a:xfrm>
            <a:off x="5476875" y="4440435"/>
            <a:ext cx="2209800" cy="1758999"/>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Scenario-Based Simulations </a:t>
            </a:r>
            <a:endParaRPr>
              <a:effectLst/>
            </a:endParaRPr>
          </a:p>
          <a:p>
            <a:pPr marL="0" algn="l">
              <a:spcBef>
                <a:spcPts val="600"/>
              </a:spcBef>
              <a:buNone/>
            </a:pPr>
            <a:r>
              <a:rPr sz="1350" b="0">
                <a:solidFill>
                  <a:srgbClr val="000000"/>
                </a:solidFill>
                <a:effectLst/>
                <a:latin typeface="Avenir"/>
              </a:rPr>
              <a:t>Simulated challenges prepare divers for unexpected situations and reinforce safety procedures. </a:t>
            </a:r>
            <a:endParaRPr lang="en-GB"/>
          </a:p>
        </p:txBody>
      </p:sp>
      <p:sp>
        <p:nvSpPr>
          <p:cNvPr id="26" name="TextBox 25">
            <a:extLst>
              <a:ext uri="{FF2B5EF4-FFF2-40B4-BE49-F238E27FC236}">
                <a16:creationId xmlns:a16="http://schemas.microsoft.com/office/drawing/2014/main" id="{01AE55A2-1E72-487B-B27F-0719BAE0AD23}"/>
              </a:ext>
            </a:extLst>
          </p:cNvPr>
          <p:cNvSpPr txBox="1"/>
          <p:nvPr/>
        </p:nvSpPr>
        <p:spPr>
          <a:xfrm>
            <a:off x="9210675" y="1849635"/>
            <a:ext cx="2209800" cy="1496169"/>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Open Water Training </a:t>
            </a:r>
            <a:endParaRPr>
              <a:effectLst/>
            </a:endParaRPr>
          </a:p>
          <a:p>
            <a:pPr marL="0" algn="l">
              <a:spcBef>
                <a:spcPts val="600"/>
              </a:spcBef>
              <a:buNone/>
            </a:pPr>
            <a:r>
              <a:rPr sz="1350" b="0">
                <a:solidFill>
                  <a:srgbClr val="000000"/>
                </a:solidFill>
                <a:effectLst/>
                <a:latin typeface="Avenir"/>
              </a:rPr>
              <a:t>Real-world practice integrating natural navigation aids and scenario-based simulations. </a:t>
            </a:r>
            <a:endParaRPr lang="en-GB"/>
          </a:p>
        </p:txBody>
      </p:sp>
      <p:sp>
        <p:nvSpPr>
          <p:cNvPr id="27" name="TextBox 26">
            <a:extLst>
              <a:ext uri="{FF2B5EF4-FFF2-40B4-BE49-F238E27FC236}">
                <a16:creationId xmlns:a16="http://schemas.microsoft.com/office/drawing/2014/main" id="{1D36DBCE-9BB8-4BA5-9C93-F941B5A4D880}"/>
              </a:ext>
            </a:extLst>
          </p:cNvPr>
          <p:cNvSpPr txBox="1"/>
          <p:nvPr/>
        </p:nvSpPr>
        <p:spPr>
          <a:xfrm>
            <a:off x="9210675" y="4440435"/>
            <a:ext cx="2209800" cy="1527571"/>
          </a:xfrm>
          <a:prstGeom prst="rect">
            <a:avLst/>
          </a:prstGeom>
          <a:noFill/>
        </p:spPr>
        <p:txBody>
          <a:bodyPr wrap="square" rtlCol="0">
            <a:normAutofit/>
          </a:bodyPr>
          <a:lstStyle/>
          <a:p>
            <a:pPr marL="0" algn="l">
              <a:buNone/>
            </a:pPr>
            <a:r>
              <a:rPr sz="1800" b="0">
                <a:solidFill>
                  <a:srgbClr val="000000"/>
                </a:solidFill>
                <a:effectLst/>
                <a:latin typeface="Mongolian Baiti" panose="03000500000000000000" pitchFamily="66" charset="0"/>
              </a:rPr>
              <a:t>Group Navigation &amp; Safety </a:t>
            </a:r>
            <a:endParaRPr>
              <a:effectLst/>
            </a:endParaRPr>
          </a:p>
          <a:p>
            <a:pPr marL="0" algn="l">
              <a:spcBef>
                <a:spcPts val="600"/>
              </a:spcBef>
              <a:buNone/>
            </a:pPr>
            <a:r>
              <a:rPr sz="1350" b="0">
                <a:solidFill>
                  <a:srgbClr val="000000"/>
                </a:solidFill>
                <a:effectLst/>
                <a:latin typeface="Avenir"/>
              </a:rPr>
              <a:t>Emphasis on teamwork, group coordination, and risk reduction fosters a strong diving community. </a:t>
            </a:r>
            <a:endParaRPr lang="en-GB"/>
          </a:p>
        </p:txBody>
      </p:sp>
    </p:spTree>
    <p:extLst>
      <p:ext uri="{BB962C8B-B14F-4D97-AF65-F5344CB8AC3E}">
        <p14:creationId xmlns:p14="http://schemas.microsoft.com/office/powerpoint/2010/main" val="413813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5966E8C-104C-4300-9DB8-AB982560C642}"/>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391F7D3F-11C2-7A33-950F-91F534C43E49}"/>
              </a:ext>
            </a:extLst>
          </p:cNvPr>
          <p:cNvSpPr>
            <a:spLocks noGrp="1"/>
          </p:cNvSpPr>
          <p:nvPr>
            <p:ph sz="quarter" idx="16"/>
          </p:nvPr>
        </p:nvSpPr>
        <p:spPr>
          <a:xfrm>
            <a:off x="828675" y="3609975"/>
            <a:ext cx="10534650" cy="2419350"/>
          </a:xfrm>
        </p:spPr>
        <p:txBody>
          <a:bodyPr>
            <a:normAutofit fontScale="77500" lnSpcReduction="20000"/>
          </a:bodyPr>
          <a:lstStyle/>
          <a:p>
            <a:pPr marL="0" marR="0" indent="0" algn="l" fontAlgn="b">
              <a:buNone/>
            </a:pPr>
            <a:r>
              <a:rPr sz="8250" b="0">
                <a:solidFill>
                  <a:srgbClr val="000000"/>
                </a:solidFill>
                <a:effectLst/>
                <a:latin typeface="Mongolian Baiti" panose="03000500000000000000" pitchFamily="66" charset="0"/>
              </a:rPr>
              <a:t>Types of Compasses Used by Divers</a:t>
            </a:r>
            <a:r>
              <a:rPr>
                <a:effectLst/>
              </a:rPr>
              <a:t> </a:t>
            </a:r>
            <a:endParaRPr lang="en-GB"/>
          </a:p>
        </p:txBody>
      </p:sp>
      <p:sp>
        <p:nvSpPr>
          <p:cNvPr id="6" name="Slide Number Placeholder 5">
            <a:extLst>
              <a:ext uri="{FF2B5EF4-FFF2-40B4-BE49-F238E27FC236}">
                <a16:creationId xmlns:a16="http://schemas.microsoft.com/office/drawing/2014/main" id="{04EFEF55-F3F5-3844-3901-3BB70D4B4774}"/>
              </a:ext>
            </a:extLst>
          </p:cNvPr>
          <p:cNvSpPr>
            <a:spLocks noGrp="1"/>
          </p:cNvSpPr>
          <p:nvPr>
            <p:ph type="sldNum" sz="quarter" idx="12"/>
          </p:nvPr>
        </p:nvSpPr>
        <p:spPr/>
        <p:txBody>
          <a:bodyPr/>
          <a:lstStyle/>
          <a:p>
            <a:fld id="{AEAA3239-9EA4-4A65-A281-97F994456D9F}" type="slidenum">
              <a:rPr lang="en-US" smtClean="0"/>
              <a:t>7</a:t>
            </a:fld>
            <a:endParaRPr lang="en-US" dirty="0"/>
          </a:p>
        </p:txBody>
      </p:sp>
    </p:spTree>
    <p:extLst>
      <p:ext uri="{BB962C8B-B14F-4D97-AF65-F5344CB8AC3E}">
        <p14:creationId xmlns:p14="http://schemas.microsoft.com/office/powerpoint/2010/main" val="153174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DE0292F-AC02-46B6-81A5-7F1F77715D98}"/>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34054D8C-CC16-4A1B-886E-9B45DD887315}"/>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178248"/>
            <a:ext cx="857250" cy="857250"/>
          </a:xfrm>
          <a:prstGeom prst="rect">
            <a:avLst/>
          </a:prstGeom>
        </p:spPr>
      </p:pic>
      <p:sp>
        <p:nvSpPr>
          <p:cNvPr id="6" name="Slide Number Placeholder 5">
            <a:extLst>
              <a:ext uri="{FF2B5EF4-FFF2-40B4-BE49-F238E27FC236}">
                <a16:creationId xmlns:a16="http://schemas.microsoft.com/office/drawing/2014/main" id="{0014C52E-641B-D549-AA7A-EC8DA230ED4E}"/>
              </a:ext>
            </a:extLst>
          </p:cNvPr>
          <p:cNvSpPr>
            <a:spLocks noGrp="1"/>
          </p:cNvSpPr>
          <p:nvPr>
            <p:ph type="sldNum" sz="quarter" idx="12"/>
          </p:nvPr>
        </p:nvSpPr>
        <p:spPr/>
        <p:txBody>
          <a:bodyPr/>
          <a:lstStyle/>
          <a:p>
            <a:fld id="{AEAA3239-9EA4-4A65-A281-97F994456D9F}" type="slidenum">
              <a:rPr lang="en-US" smtClean="0"/>
              <a:t>8</a:t>
            </a:fld>
            <a:endParaRPr lang="en-US" dirty="0"/>
          </a:p>
        </p:txBody>
      </p:sp>
      <p:pic>
        <p:nvPicPr>
          <p:cNvPr id="9" name="Graphic 8" descr="A vector illustration icon of a wrist-mounted compass with a simple strap, designed in a clean style with a transparent background">
            <a:extLst>
              <a:ext uri="{FF2B5EF4-FFF2-40B4-BE49-F238E27FC236}">
                <a16:creationId xmlns:a16="http://schemas.microsoft.com/office/drawing/2014/main" id="{14F8128A-F053-4420-B1B5-81056C8F53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283023"/>
            <a:ext cx="647700" cy="647700"/>
          </a:xfrm>
          <a:prstGeom prst="ellipse">
            <a:avLst/>
          </a:prstGeom>
        </p:spPr>
      </p:pic>
      <p:pic>
        <p:nvPicPr>
          <p:cNvPr id="10" name="Graphic 9">
            <a:extLst>
              <a:ext uri="{FF2B5EF4-FFF2-40B4-BE49-F238E27FC236}">
                <a16:creationId xmlns:a16="http://schemas.microsoft.com/office/drawing/2014/main" id="{0D6FE16C-277A-4F11-AFD2-A1678605C8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178248"/>
            <a:ext cx="857250" cy="857250"/>
          </a:xfrm>
          <a:prstGeom prst="rect">
            <a:avLst/>
          </a:prstGeom>
        </p:spPr>
      </p:pic>
      <p:pic>
        <p:nvPicPr>
          <p:cNvPr id="11" name="Graphic 10" descr="A vector illustration icon of a console-mounted compass integrated with a depth gauge, designed in a clean style with a transparent background">
            <a:extLst>
              <a:ext uri="{FF2B5EF4-FFF2-40B4-BE49-F238E27FC236}">
                <a16:creationId xmlns:a16="http://schemas.microsoft.com/office/drawing/2014/main" id="{540B37C1-52C7-4ABF-83DD-C6CE4538C5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283023"/>
            <a:ext cx="647700" cy="647700"/>
          </a:xfrm>
          <a:prstGeom prst="ellipse">
            <a:avLst/>
          </a:prstGeom>
        </p:spPr>
      </p:pic>
      <p:pic>
        <p:nvPicPr>
          <p:cNvPr id="12" name="Graphic 11">
            <a:extLst>
              <a:ext uri="{FF2B5EF4-FFF2-40B4-BE49-F238E27FC236}">
                <a16:creationId xmlns:a16="http://schemas.microsoft.com/office/drawing/2014/main" id="{0A0F6597-898F-437C-A933-AB2BDBD6F1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801492"/>
            <a:ext cx="857250" cy="857250"/>
          </a:xfrm>
          <a:prstGeom prst="rect">
            <a:avLst/>
          </a:prstGeom>
        </p:spPr>
      </p:pic>
      <p:pic>
        <p:nvPicPr>
          <p:cNvPr id="13" name="Graphic 12" descr="A vector illustration icon of a diver navigating underwater caves, representing complex navigation, designed in a clean style with a transparent background">
            <a:extLst>
              <a:ext uri="{FF2B5EF4-FFF2-40B4-BE49-F238E27FC236}">
                <a16:creationId xmlns:a16="http://schemas.microsoft.com/office/drawing/2014/main" id="{6C8F032E-E0DC-45CC-B297-15D7A90AA81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906267"/>
            <a:ext cx="647700" cy="647700"/>
          </a:xfrm>
          <a:prstGeom prst="ellipse">
            <a:avLst/>
          </a:prstGeom>
        </p:spPr>
      </p:pic>
      <p:pic>
        <p:nvPicPr>
          <p:cNvPr id="14" name="Graphic 13">
            <a:extLst>
              <a:ext uri="{FF2B5EF4-FFF2-40B4-BE49-F238E27FC236}">
                <a16:creationId xmlns:a16="http://schemas.microsoft.com/office/drawing/2014/main" id="{6834D066-D09F-4754-A8A2-F9AD942371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801492"/>
            <a:ext cx="857250" cy="857250"/>
          </a:xfrm>
          <a:prstGeom prst="rect">
            <a:avLst/>
          </a:prstGeom>
        </p:spPr>
      </p:pic>
      <p:pic>
        <p:nvPicPr>
          <p:cNvPr id="15" name="Graphic 14" descr="A vector illustration icon representing 'Comfort' for dive gear—showing a comfortable wrist-mounted compass on a diver's wrist, with a streamlined, minimal gear silhouette in a clean style and a transparent background. Pale parchment (#EFEAD1) circle backdrop for icon, no overlap with other images">
            <a:extLst>
              <a:ext uri="{FF2B5EF4-FFF2-40B4-BE49-F238E27FC236}">
                <a16:creationId xmlns:a16="http://schemas.microsoft.com/office/drawing/2014/main" id="{8C67D454-21EC-4ECB-A0DD-FEDE32EC5E7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906267"/>
            <a:ext cx="647700" cy="647700"/>
          </a:xfrm>
          <a:prstGeom prst="ellipse">
            <a:avLst/>
          </a:prstGeom>
        </p:spPr>
      </p:pic>
      <p:sp>
        <p:nvSpPr>
          <p:cNvPr id="16" name="TextBox 15">
            <a:extLst>
              <a:ext uri="{FF2B5EF4-FFF2-40B4-BE49-F238E27FC236}">
                <a16:creationId xmlns:a16="http://schemas.microsoft.com/office/drawing/2014/main" id="{5830FB68-BD74-4B74-B08E-0AFF2779ACF9}"/>
              </a:ext>
            </a:extLst>
          </p:cNvPr>
          <p:cNvSpPr txBox="1"/>
          <p:nvPr/>
        </p:nvSpPr>
        <p:spPr>
          <a:xfrm>
            <a:off x="619125" y="1038225"/>
            <a:ext cx="10972800" cy="502890"/>
          </a:xfrm>
          <a:prstGeom prst="rect">
            <a:avLst/>
          </a:prstGeom>
          <a:noFill/>
        </p:spPr>
        <p:txBody>
          <a:bodyPr wrap="square" rtlCol="0">
            <a:normAutofit/>
          </a:bodyPr>
          <a:lstStyle/>
          <a:p>
            <a:pPr marL="0" algn="l">
              <a:buNone/>
            </a:pPr>
            <a:r>
              <a:rPr sz="3600" b="0">
                <a:solidFill>
                  <a:srgbClr val="000000"/>
                </a:solidFill>
                <a:effectLst/>
                <a:latin typeface="Mongolian Baiti" panose="03000500000000000000" pitchFamily="66" charset="0"/>
              </a:rPr>
              <a:t>Wrist vs Console Compasses</a:t>
            </a:r>
            <a:r>
              <a:rPr>
                <a:effectLst/>
              </a:rPr>
              <a:t> </a:t>
            </a:r>
            <a:endParaRPr lang="en-GB"/>
          </a:p>
        </p:txBody>
      </p:sp>
      <p:sp>
        <p:nvSpPr>
          <p:cNvPr id="17" name="TextBox 16">
            <a:extLst>
              <a:ext uri="{FF2B5EF4-FFF2-40B4-BE49-F238E27FC236}">
                <a16:creationId xmlns:a16="http://schemas.microsoft.com/office/drawing/2014/main" id="{2B5AEFDF-B560-4F10-8524-D0B576AD0665}"/>
              </a:ext>
            </a:extLst>
          </p:cNvPr>
          <p:cNvSpPr txBox="1"/>
          <p:nvPr/>
        </p:nvSpPr>
        <p:spPr>
          <a:xfrm>
            <a:off x="1866900" y="2263973"/>
            <a:ext cx="3810000" cy="1805136"/>
          </a:xfrm>
          <a:prstGeom prst="rect">
            <a:avLst/>
          </a:prstGeom>
          <a:noFill/>
        </p:spPr>
        <p:txBody>
          <a:bodyPr wrap="square" rtlCol="0">
            <a:normAutofit/>
          </a:bodyPr>
          <a:lstStyle/>
          <a:p>
            <a:pPr marL="0" algn="l">
              <a:buNone/>
            </a:pPr>
            <a:r>
              <a:rPr sz="1650" b="1">
                <a:solidFill>
                  <a:srgbClr val="000000"/>
                </a:solidFill>
                <a:effectLst/>
                <a:latin typeface="Avenir"/>
              </a:rPr>
              <a:t>Ease of Use</a:t>
            </a:r>
            <a:r>
              <a:rPr>
                <a:effectLst/>
              </a:rPr>
              <a:t> </a:t>
            </a:r>
          </a:p>
          <a:p>
            <a:pPr marL="0" algn="l">
              <a:spcBef>
                <a:spcPts val="900"/>
              </a:spcBef>
              <a:buNone/>
            </a:pPr>
            <a:r>
              <a:rPr sz="1350" b="0">
                <a:solidFill>
                  <a:srgbClr val="000000"/>
                </a:solidFill>
                <a:effectLst/>
                <a:latin typeface="Avenir"/>
              </a:rPr>
              <a:t>Wrist-mounted compasses are lightweight and always accessible, making them ideal for quick reference during recreational dives. Console compasses may require more handling but integrate with other instruments.</a:t>
            </a:r>
            <a:r>
              <a:rPr>
                <a:effectLst/>
              </a:rPr>
              <a:t> </a:t>
            </a:r>
            <a:endParaRPr lang="en-GB"/>
          </a:p>
        </p:txBody>
      </p:sp>
      <p:sp>
        <p:nvSpPr>
          <p:cNvPr id="18" name="TextBox 17">
            <a:extLst>
              <a:ext uri="{FF2B5EF4-FFF2-40B4-BE49-F238E27FC236}">
                <a16:creationId xmlns:a16="http://schemas.microsoft.com/office/drawing/2014/main" id="{B450586A-ED6B-49BB-B759-0FEC1FD3F002}"/>
              </a:ext>
            </a:extLst>
          </p:cNvPr>
          <p:cNvSpPr txBox="1"/>
          <p:nvPr/>
        </p:nvSpPr>
        <p:spPr>
          <a:xfrm>
            <a:off x="7458075" y="2263973"/>
            <a:ext cx="3810000" cy="1565225"/>
          </a:xfrm>
          <a:prstGeom prst="rect">
            <a:avLst/>
          </a:prstGeom>
          <a:noFill/>
        </p:spPr>
        <p:txBody>
          <a:bodyPr wrap="square" rtlCol="0">
            <a:normAutofit/>
          </a:bodyPr>
          <a:lstStyle/>
          <a:p>
            <a:pPr marL="0" algn="l">
              <a:buNone/>
            </a:pPr>
            <a:r>
              <a:rPr sz="1650" b="1">
                <a:solidFill>
                  <a:srgbClr val="000000"/>
                </a:solidFill>
                <a:effectLst/>
                <a:latin typeface="Avenir"/>
              </a:rPr>
              <a:t>Accuracy</a:t>
            </a:r>
            <a:r>
              <a:rPr>
                <a:effectLst/>
              </a:rPr>
              <a:t> </a:t>
            </a:r>
          </a:p>
          <a:p>
            <a:pPr marL="0" algn="l">
              <a:spcBef>
                <a:spcPts val="900"/>
              </a:spcBef>
              <a:buNone/>
            </a:pPr>
            <a:r>
              <a:rPr sz="1350" b="0">
                <a:solidFill>
                  <a:srgbClr val="000000"/>
                </a:solidFill>
                <a:effectLst/>
                <a:latin typeface="Avenir"/>
              </a:rPr>
              <a:t>Console compasses generally offer higher precision and stability, especially in challenging environments. Wrist compasses provide sufficient accuracy for most casual dives.</a:t>
            </a:r>
            <a:r>
              <a:rPr>
                <a:effectLst/>
              </a:rPr>
              <a:t> </a:t>
            </a:r>
            <a:endParaRPr lang="en-GB"/>
          </a:p>
        </p:txBody>
      </p:sp>
      <p:sp>
        <p:nvSpPr>
          <p:cNvPr id="19" name="TextBox 18">
            <a:extLst>
              <a:ext uri="{FF2B5EF4-FFF2-40B4-BE49-F238E27FC236}">
                <a16:creationId xmlns:a16="http://schemas.microsoft.com/office/drawing/2014/main" id="{965E5145-61D2-45AE-BD4F-74047F8E177B}"/>
              </a:ext>
            </a:extLst>
          </p:cNvPr>
          <p:cNvSpPr txBox="1"/>
          <p:nvPr/>
        </p:nvSpPr>
        <p:spPr>
          <a:xfrm>
            <a:off x="1866900" y="4887217"/>
            <a:ext cx="3810000" cy="1325314"/>
          </a:xfrm>
          <a:prstGeom prst="rect">
            <a:avLst/>
          </a:prstGeom>
          <a:noFill/>
        </p:spPr>
        <p:txBody>
          <a:bodyPr wrap="square" rtlCol="0">
            <a:normAutofit/>
          </a:bodyPr>
          <a:lstStyle/>
          <a:p>
            <a:pPr marL="0" algn="l">
              <a:buNone/>
            </a:pPr>
            <a:r>
              <a:rPr sz="1650" b="1">
                <a:solidFill>
                  <a:srgbClr val="000000"/>
                </a:solidFill>
                <a:effectLst/>
                <a:latin typeface="Avenir"/>
              </a:rPr>
              <a:t>Suitability</a:t>
            </a:r>
            <a:r>
              <a:rPr>
                <a:effectLst/>
              </a:rPr>
              <a:t> </a:t>
            </a:r>
          </a:p>
          <a:p>
            <a:pPr marL="0" algn="l">
              <a:spcBef>
                <a:spcPts val="900"/>
              </a:spcBef>
              <a:buNone/>
            </a:pPr>
            <a:r>
              <a:rPr sz="1350" b="0">
                <a:solidFill>
                  <a:srgbClr val="000000"/>
                </a:solidFill>
                <a:effectLst/>
                <a:latin typeface="Avenir"/>
              </a:rPr>
              <a:t>Wrist compasses are preferred for minimal gear setups and casual diving. Console compasses excel in complex navigation scenarios like cave or technical dives.</a:t>
            </a:r>
            <a:r>
              <a:rPr>
                <a:effectLst/>
              </a:rPr>
              <a:t> </a:t>
            </a:r>
            <a:endParaRPr lang="en-GB"/>
          </a:p>
        </p:txBody>
      </p:sp>
      <p:sp>
        <p:nvSpPr>
          <p:cNvPr id="20" name="TextBox 19">
            <a:extLst>
              <a:ext uri="{FF2B5EF4-FFF2-40B4-BE49-F238E27FC236}">
                <a16:creationId xmlns:a16="http://schemas.microsoft.com/office/drawing/2014/main" id="{1FD7115B-8636-4CD7-AEAE-512C8A8ABD4C}"/>
              </a:ext>
            </a:extLst>
          </p:cNvPr>
          <p:cNvSpPr txBox="1"/>
          <p:nvPr/>
        </p:nvSpPr>
        <p:spPr>
          <a:xfrm>
            <a:off x="7458075" y="4887217"/>
            <a:ext cx="3810000" cy="1325314"/>
          </a:xfrm>
          <a:prstGeom prst="rect">
            <a:avLst/>
          </a:prstGeom>
          <a:noFill/>
        </p:spPr>
        <p:txBody>
          <a:bodyPr wrap="square" rtlCol="0">
            <a:normAutofit/>
          </a:bodyPr>
          <a:lstStyle/>
          <a:p>
            <a:pPr marL="0" algn="l">
              <a:buNone/>
            </a:pPr>
            <a:r>
              <a:rPr sz="1650" b="1">
                <a:solidFill>
                  <a:srgbClr val="000000"/>
                </a:solidFill>
                <a:effectLst/>
                <a:latin typeface="Avenir"/>
              </a:rPr>
              <a:t>Comfort</a:t>
            </a:r>
            <a:r>
              <a:rPr>
                <a:effectLst/>
              </a:rPr>
              <a:t> </a:t>
            </a:r>
          </a:p>
          <a:p>
            <a:pPr marL="0" algn="l">
              <a:spcBef>
                <a:spcPts val="900"/>
              </a:spcBef>
              <a:buNone/>
            </a:pPr>
            <a:r>
              <a:rPr sz="1350" b="0">
                <a:solidFill>
                  <a:srgbClr val="000000"/>
                </a:solidFill>
                <a:effectLst/>
                <a:latin typeface="Avenir"/>
              </a:rPr>
              <a:t>Wrist-mounted options reduce bulk and streamline gear. Console compasses can add weight but centralize instruments for easy monitoring.</a:t>
            </a:r>
            <a:r>
              <a:rPr>
                <a:effectLst/>
              </a:rPr>
              <a:t> </a:t>
            </a:r>
            <a:endParaRPr lang="en-GB"/>
          </a:p>
        </p:txBody>
      </p:sp>
    </p:spTree>
    <p:extLst>
      <p:ext uri="{BB962C8B-B14F-4D97-AF65-F5344CB8AC3E}">
        <p14:creationId xmlns:p14="http://schemas.microsoft.com/office/powerpoint/2010/main" val="2359047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2A9E206-9ED2-49D5-9A96-D485F8412B0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F9C48138-8D3E-4B27-99AD-7F2A09156A82}"/>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2224385"/>
            <a:ext cx="857250" cy="857250"/>
          </a:xfrm>
          <a:prstGeom prst="rect">
            <a:avLst/>
          </a:prstGeom>
        </p:spPr>
      </p:pic>
      <p:sp>
        <p:nvSpPr>
          <p:cNvPr id="6" name="Slide Number Placeholder 5">
            <a:extLst>
              <a:ext uri="{FF2B5EF4-FFF2-40B4-BE49-F238E27FC236}">
                <a16:creationId xmlns:a16="http://schemas.microsoft.com/office/drawing/2014/main" id="{B0DDB157-80A3-B1EC-D707-EE4D6948EA15}"/>
              </a:ext>
            </a:extLst>
          </p:cNvPr>
          <p:cNvSpPr>
            <a:spLocks noGrp="1"/>
          </p:cNvSpPr>
          <p:nvPr>
            <p:ph type="sldNum" sz="quarter" idx="12"/>
          </p:nvPr>
        </p:nvSpPr>
        <p:spPr/>
        <p:txBody>
          <a:bodyPr/>
          <a:lstStyle/>
          <a:p>
            <a:fld id="{AEAA3239-9EA4-4A65-A281-97F994456D9F}" type="slidenum">
              <a:rPr lang="en-US" smtClean="0"/>
              <a:t>9</a:t>
            </a:fld>
            <a:endParaRPr lang="en-US" dirty="0"/>
          </a:p>
        </p:txBody>
      </p:sp>
      <p:pic>
        <p:nvPicPr>
          <p:cNvPr id="9" name="Graphic 8" descr="A vector icon of a glowing compass face, symbolizing luminescence and visibility, with a transparent background">
            <a:extLst>
              <a:ext uri="{FF2B5EF4-FFF2-40B4-BE49-F238E27FC236}">
                <a16:creationId xmlns:a16="http://schemas.microsoft.com/office/drawing/2014/main" id="{4FB52D6C-0A07-4B6D-BC0D-CAD59DA784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2329160"/>
            <a:ext cx="647700" cy="647700"/>
          </a:xfrm>
          <a:prstGeom prst="ellipse">
            <a:avLst/>
          </a:prstGeom>
        </p:spPr>
      </p:pic>
      <p:pic>
        <p:nvPicPr>
          <p:cNvPr id="10" name="Graphic 9">
            <a:extLst>
              <a:ext uri="{FF2B5EF4-FFF2-40B4-BE49-F238E27FC236}">
                <a16:creationId xmlns:a16="http://schemas.microsoft.com/office/drawing/2014/main" id="{85904A81-1706-48CF-88E9-0D49AD04FD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2224385"/>
            <a:ext cx="857250" cy="857250"/>
          </a:xfrm>
          <a:prstGeom prst="rect">
            <a:avLst/>
          </a:prstGeom>
        </p:spPr>
      </p:pic>
      <p:pic>
        <p:nvPicPr>
          <p:cNvPr id="11" name="Graphic 10" descr="A vector icon of a shield with a compass inside, representing shock resistance and durability, with a transparent background">
            <a:extLst>
              <a:ext uri="{FF2B5EF4-FFF2-40B4-BE49-F238E27FC236}">
                <a16:creationId xmlns:a16="http://schemas.microsoft.com/office/drawing/2014/main" id="{37506835-9383-447F-83F1-655F7A5405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7000" y="2329160"/>
            <a:ext cx="647700" cy="647700"/>
          </a:xfrm>
          <a:prstGeom prst="ellipse">
            <a:avLst/>
          </a:prstGeom>
        </p:spPr>
      </p:pic>
      <p:pic>
        <p:nvPicPr>
          <p:cNvPr id="12" name="Graphic 11">
            <a:extLst>
              <a:ext uri="{FF2B5EF4-FFF2-40B4-BE49-F238E27FC236}">
                <a16:creationId xmlns:a16="http://schemas.microsoft.com/office/drawing/2014/main" id="{F33FEB72-9CD1-4608-88CC-0D12732D1A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050" y="4717405"/>
            <a:ext cx="857250" cy="857250"/>
          </a:xfrm>
          <a:prstGeom prst="rect">
            <a:avLst/>
          </a:prstGeom>
        </p:spPr>
      </p:pic>
      <p:pic>
        <p:nvPicPr>
          <p:cNvPr id="13" name="Graphic 12" descr="A vector icon of a compass needle stabilized in liquid, illustrating fluid-filled damping, with a transparent background">
            <a:extLst>
              <a:ext uri="{FF2B5EF4-FFF2-40B4-BE49-F238E27FC236}">
                <a16:creationId xmlns:a16="http://schemas.microsoft.com/office/drawing/2014/main" id="{20E5E219-A90B-4D2E-91B8-2D848312FD7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5825" y="4822180"/>
            <a:ext cx="647700" cy="647700"/>
          </a:xfrm>
          <a:prstGeom prst="ellipse">
            <a:avLst/>
          </a:prstGeom>
        </p:spPr>
      </p:pic>
      <p:pic>
        <p:nvPicPr>
          <p:cNvPr id="14" name="Graphic 13">
            <a:extLst>
              <a:ext uri="{FF2B5EF4-FFF2-40B4-BE49-F238E27FC236}">
                <a16:creationId xmlns:a16="http://schemas.microsoft.com/office/drawing/2014/main" id="{036AF38A-2FC6-4C9F-B147-22072A2B3B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72225" y="4717405"/>
            <a:ext cx="857250" cy="857250"/>
          </a:xfrm>
          <a:prstGeom prst="rect">
            <a:avLst/>
          </a:prstGeom>
        </p:spPr>
      </p:pic>
      <p:pic>
        <p:nvPicPr>
          <p:cNvPr id="15" name="Graphic 14" descr="A vector icon of degree markings on a compass, emphasizing accuracy, with a transparent background">
            <a:extLst>
              <a:ext uri="{FF2B5EF4-FFF2-40B4-BE49-F238E27FC236}">
                <a16:creationId xmlns:a16="http://schemas.microsoft.com/office/drawing/2014/main" id="{A496C703-4296-486F-B073-5B453226A0A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77000" y="4822180"/>
            <a:ext cx="647700" cy="647700"/>
          </a:xfrm>
          <a:prstGeom prst="ellipse">
            <a:avLst/>
          </a:prstGeom>
        </p:spPr>
      </p:pic>
      <p:sp>
        <p:nvSpPr>
          <p:cNvPr id="16" name="TextBox 15">
            <a:extLst>
              <a:ext uri="{FF2B5EF4-FFF2-40B4-BE49-F238E27FC236}">
                <a16:creationId xmlns:a16="http://schemas.microsoft.com/office/drawing/2014/main" id="{606C7ED8-65F7-4302-A132-B25F65321E09}"/>
              </a:ext>
            </a:extLst>
          </p:cNvPr>
          <p:cNvSpPr txBox="1"/>
          <p:nvPr/>
        </p:nvSpPr>
        <p:spPr>
          <a:xfrm>
            <a:off x="619125" y="847725"/>
            <a:ext cx="10972800" cy="502890"/>
          </a:xfrm>
          <a:prstGeom prst="rect">
            <a:avLst/>
          </a:prstGeom>
          <a:noFill/>
        </p:spPr>
        <p:txBody>
          <a:bodyPr wrap="square" rtlCol="0">
            <a:normAutofit/>
          </a:bodyPr>
          <a:lstStyle/>
          <a:p>
            <a:pPr marL="0" algn="l">
              <a:buNone/>
            </a:pPr>
            <a:r>
              <a:rPr sz="3600" b="0">
                <a:solidFill>
                  <a:srgbClr val="000000"/>
                </a:solidFill>
                <a:effectLst/>
                <a:latin typeface="Mongolian Baiti" panose="03000500000000000000" pitchFamily="66" charset="0"/>
              </a:rPr>
              <a:t>Features &amp; Selection Criteria</a:t>
            </a:r>
            <a:r>
              <a:rPr>
                <a:effectLst/>
              </a:rPr>
              <a:t> </a:t>
            </a:r>
            <a:endParaRPr lang="en-GB"/>
          </a:p>
        </p:txBody>
      </p:sp>
      <p:sp>
        <p:nvSpPr>
          <p:cNvPr id="17" name="TextBox 16">
            <a:extLst>
              <a:ext uri="{FF2B5EF4-FFF2-40B4-BE49-F238E27FC236}">
                <a16:creationId xmlns:a16="http://schemas.microsoft.com/office/drawing/2014/main" id="{D6FF7EFB-411C-40D6-80CC-1FBFCD22F0F4}"/>
              </a:ext>
            </a:extLst>
          </p:cNvPr>
          <p:cNvSpPr txBox="1"/>
          <p:nvPr/>
        </p:nvSpPr>
        <p:spPr>
          <a:xfrm>
            <a:off x="1866900" y="2224385"/>
            <a:ext cx="3810000" cy="1066353"/>
          </a:xfrm>
          <a:prstGeom prst="rect">
            <a:avLst/>
          </a:prstGeom>
          <a:noFill/>
        </p:spPr>
        <p:txBody>
          <a:bodyPr wrap="square" rtlCol="0">
            <a:normAutofit/>
          </a:bodyPr>
          <a:lstStyle/>
          <a:p>
            <a:pPr marL="0" algn="l">
              <a:buNone/>
            </a:pPr>
            <a:r>
              <a:rPr sz="1650" b="1">
                <a:solidFill>
                  <a:srgbClr val="000000"/>
                </a:solidFill>
                <a:effectLst/>
                <a:latin typeface="Avenir"/>
              </a:rPr>
              <a:t>Luminescence</a:t>
            </a:r>
            <a:r>
              <a:rPr>
                <a:effectLst/>
              </a:rPr>
              <a:t> </a:t>
            </a:r>
          </a:p>
          <a:p>
            <a:pPr marL="0" algn="l">
              <a:spcBef>
                <a:spcPts val="750"/>
              </a:spcBef>
              <a:buNone/>
            </a:pPr>
            <a:r>
              <a:rPr sz="1350" b="0">
                <a:solidFill>
                  <a:srgbClr val="000000"/>
                </a:solidFill>
                <a:effectLst/>
                <a:latin typeface="Avenir"/>
              </a:rPr>
              <a:t>Ensures visibility in low light environments, critical for night or cave diving.</a:t>
            </a:r>
            <a:r>
              <a:rPr>
                <a:effectLst/>
              </a:rPr>
              <a:t> </a:t>
            </a:r>
            <a:endParaRPr lang="en-GB"/>
          </a:p>
        </p:txBody>
      </p:sp>
      <p:sp>
        <p:nvSpPr>
          <p:cNvPr id="18" name="TextBox 17">
            <a:extLst>
              <a:ext uri="{FF2B5EF4-FFF2-40B4-BE49-F238E27FC236}">
                <a16:creationId xmlns:a16="http://schemas.microsoft.com/office/drawing/2014/main" id="{44763AF4-B107-4687-A3BB-E415FED8D8DF}"/>
              </a:ext>
            </a:extLst>
          </p:cNvPr>
          <p:cNvSpPr txBox="1"/>
          <p:nvPr/>
        </p:nvSpPr>
        <p:spPr>
          <a:xfrm>
            <a:off x="7458075" y="2224385"/>
            <a:ext cx="3810000" cy="826442"/>
          </a:xfrm>
          <a:prstGeom prst="rect">
            <a:avLst/>
          </a:prstGeom>
          <a:noFill/>
        </p:spPr>
        <p:txBody>
          <a:bodyPr wrap="square" rtlCol="0">
            <a:normAutofit/>
          </a:bodyPr>
          <a:lstStyle/>
          <a:p>
            <a:pPr marL="0" algn="l">
              <a:buNone/>
            </a:pPr>
            <a:r>
              <a:rPr sz="1650" b="1">
                <a:solidFill>
                  <a:srgbClr val="000000"/>
                </a:solidFill>
                <a:effectLst/>
                <a:latin typeface="Avenir"/>
              </a:rPr>
              <a:t>Shock Resistance</a:t>
            </a:r>
            <a:r>
              <a:rPr>
                <a:effectLst/>
              </a:rPr>
              <a:t> </a:t>
            </a:r>
          </a:p>
          <a:p>
            <a:pPr marL="0" algn="l">
              <a:spcBef>
                <a:spcPts val="750"/>
              </a:spcBef>
              <a:buNone/>
            </a:pPr>
            <a:r>
              <a:rPr sz="1350" b="0">
                <a:solidFill>
                  <a:srgbClr val="000000"/>
                </a:solidFill>
                <a:effectLst/>
                <a:latin typeface="Avenir"/>
              </a:rPr>
              <a:t>Protects against impact and rough handling, increasing compass longevity.</a:t>
            </a:r>
            <a:r>
              <a:rPr>
                <a:effectLst/>
              </a:rPr>
              <a:t> </a:t>
            </a:r>
            <a:endParaRPr lang="en-GB"/>
          </a:p>
        </p:txBody>
      </p:sp>
      <p:sp>
        <p:nvSpPr>
          <p:cNvPr id="19" name="TextBox 18">
            <a:extLst>
              <a:ext uri="{FF2B5EF4-FFF2-40B4-BE49-F238E27FC236}">
                <a16:creationId xmlns:a16="http://schemas.microsoft.com/office/drawing/2014/main" id="{903B6E63-38BE-49F0-8E3B-1E57F05F080A}"/>
              </a:ext>
            </a:extLst>
          </p:cNvPr>
          <p:cNvSpPr txBox="1"/>
          <p:nvPr/>
        </p:nvSpPr>
        <p:spPr>
          <a:xfrm>
            <a:off x="1866900" y="4717405"/>
            <a:ext cx="3810000" cy="826442"/>
          </a:xfrm>
          <a:prstGeom prst="rect">
            <a:avLst/>
          </a:prstGeom>
          <a:noFill/>
        </p:spPr>
        <p:txBody>
          <a:bodyPr wrap="square" rtlCol="0">
            <a:normAutofit/>
          </a:bodyPr>
          <a:lstStyle/>
          <a:p>
            <a:pPr marL="0" algn="l">
              <a:buNone/>
            </a:pPr>
            <a:r>
              <a:rPr sz="1650" b="1">
                <a:solidFill>
                  <a:srgbClr val="000000"/>
                </a:solidFill>
                <a:effectLst/>
                <a:latin typeface="Avenir"/>
              </a:rPr>
              <a:t>Fluid-Filled Damping</a:t>
            </a:r>
            <a:r>
              <a:rPr>
                <a:effectLst/>
              </a:rPr>
              <a:t> </a:t>
            </a:r>
          </a:p>
          <a:p>
            <a:pPr marL="0" algn="l">
              <a:spcBef>
                <a:spcPts val="750"/>
              </a:spcBef>
              <a:buNone/>
            </a:pPr>
            <a:r>
              <a:rPr sz="1350" b="0">
                <a:solidFill>
                  <a:srgbClr val="000000"/>
                </a:solidFill>
                <a:effectLst/>
                <a:latin typeface="Avenir"/>
              </a:rPr>
              <a:t>Stabilizes needle movement for precise readings, especially in turbulent water.</a:t>
            </a:r>
            <a:r>
              <a:rPr>
                <a:effectLst/>
              </a:rPr>
              <a:t> </a:t>
            </a:r>
            <a:endParaRPr lang="en-GB"/>
          </a:p>
        </p:txBody>
      </p:sp>
      <p:sp>
        <p:nvSpPr>
          <p:cNvPr id="20" name="TextBox 19">
            <a:extLst>
              <a:ext uri="{FF2B5EF4-FFF2-40B4-BE49-F238E27FC236}">
                <a16:creationId xmlns:a16="http://schemas.microsoft.com/office/drawing/2014/main" id="{25408C37-C083-46D8-A3E6-EF5CD2376336}"/>
              </a:ext>
            </a:extLst>
          </p:cNvPr>
          <p:cNvSpPr txBox="1"/>
          <p:nvPr/>
        </p:nvSpPr>
        <p:spPr>
          <a:xfrm>
            <a:off x="7458075" y="4717405"/>
            <a:ext cx="3810000" cy="826442"/>
          </a:xfrm>
          <a:prstGeom prst="rect">
            <a:avLst/>
          </a:prstGeom>
          <a:noFill/>
        </p:spPr>
        <p:txBody>
          <a:bodyPr wrap="square" rtlCol="0">
            <a:normAutofit/>
          </a:bodyPr>
          <a:lstStyle/>
          <a:p>
            <a:pPr marL="0" algn="l">
              <a:buNone/>
            </a:pPr>
            <a:r>
              <a:rPr sz="1650" b="1">
                <a:solidFill>
                  <a:srgbClr val="000000"/>
                </a:solidFill>
                <a:effectLst/>
                <a:latin typeface="Avenir"/>
              </a:rPr>
              <a:t>Degree Markings</a:t>
            </a:r>
            <a:r>
              <a:rPr>
                <a:effectLst/>
              </a:rPr>
              <a:t> </a:t>
            </a:r>
          </a:p>
          <a:p>
            <a:pPr marL="0" algn="l">
              <a:spcBef>
                <a:spcPts val="750"/>
              </a:spcBef>
              <a:buNone/>
            </a:pPr>
            <a:r>
              <a:rPr sz="1350" b="0">
                <a:solidFill>
                  <a:srgbClr val="000000"/>
                </a:solidFill>
                <a:effectLst/>
                <a:latin typeface="Avenir"/>
              </a:rPr>
              <a:t>Facilitates accurate bearing setting and navigation.</a:t>
            </a:r>
            <a:r>
              <a:rPr>
                <a:effectLst/>
              </a:rPr>
              <a:t> </a:t>
            </a:r>
            <a:endParaRPr lang="en-GB"/>
          </a:p>
        </p:txBody>
      </p:sp>
    </p:spTree>
    <p:extLst>
      <p:ext uri="{BB962C8B-B14F-4D97-AF65-F5344CB8AC3E}">
        <p14:creationId xmlns:p14="http://schemas.microsoft.com/office/powerpoint/2010/main" val="2108775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0FFC119-F3F9-4596-86B5-9E402607A944}"/>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 close-up photograph of a diver rinsing a diving compass under fresh water after a dive, with droplets and reflections highlighting the cleaning process. The scene should convey careful handling and attention to detail, with a background suggesting a post-dive environment. No visible or implied text, letters, or words should appear anywhere in the image">
            <a:extLst>
              <a:ext uri="{FF2B5EF4-FFF2-40B4-BE49-F238E27FC236}">
                <a16:creationId xmlns:a16="http://schemas.microsoft.com/office/drawing/2014/main" id="{30B0D80D-15E2-480E-8C89-668ABFC9FD73}"/>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9125" y="3429297"/>
            <a:ext cx="3026419" cy="2866578"/>
          </a:xfrm>
          <a:prstGeom prst="rect">
            <a:avLst/>
          </a:prstGeom>
        </p:spPr>
      </p:pic>
      <p:sp>
        <p:nvSpPr>
          <p:cNvPr id="6" name="Slide Number Placeholder 5">
            <a:extLst>
              <a:ext uri="{FF2B5EF4-FFF2-40B4-BE49-F238E27FC236}">
                <a16:creationId xmlns:a16="http://schemas.microsoft.com/office/drawing/2014/main" id="{DE5A954B-995C-4360-F279-08BCEF13A75C}"/>
              </a:ext>
            </a:extLst>
          </p:cNvPr>
          <p:cNvSpPr>
            <a:spLocks noGrp="1"/>
          </p:cNvSpPr>
          <p:nvPr>
            <p:ph type="sldNum" sz="quarter" idx="12"/>
          </p:nvPr>
        </p:nvSpPr>
        <p:spPr/>
        <p:txBody>
          <a:bodyPr/>
          <a:lstStyle/>
          <a:p>
            <a:fld id="{AEAA3239-9EA4-4A65-A281-97F994456D9F}" type="slidenum">
              <a:rPr lang="en-US" smtClean="0"/>
              <a:t>10</a:t>
            </a:fld>
            <a:endParaRPr lang="en-US" dirty="0"/>
          </a:p>
        </p:txBody>
      </p:sp>
      <p:pic>
        <p:nvPicPr>
          <p:cNvPr id="9" name="Graphic 8">
            <a:extLst>
              <a:ext uri="{FF2B5EF4-FFF2-40B4-BE49-F238E27FC236}">
                <a16:creationId xmlns:a16="http://schemas.microsoft.com/office/drawing/2014/main" id="{E31BF380-52CF-4309-A77B-FFE319F1B13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07544" y="5175795"/>
            <a:ext cx="7165181" cy="1257300"/>
          </a:xfrm>
          <a:prstGeom prst="rect">
            <a:avLst/>
          </a:prstGeom>
        </p:spPr>
      </p:pic>
      <p:sp>
        <p:nvSpPr>
          <p:cNvPr id="10" name="TextBox 9">
            <a:extLst>
              <a:ext uri="{FF2B5EF4-FFF2-40B4-BE49-F238E27FC236}">
                <a16:creationId xmlns:a16="http://schemas.microsoft.com/office/drawing/2014/main" id="{68B20AC4-1535-4029-BC2E-C73B1406ED63}"/>
              </a:ext>
            </a:extLst>
          </p:cNvPr>
          <p:cNvSpPr txBox="1"/>
          <p:nvPr/>
        </p:nvSpPr>
        <p:spPr>
          <a:xfrm>
            <a:off x="619125" y="619125"/>
            <a:ext cx="3026419" cy="2031801"/>
          </a:xfrm>
          <a:prstGeom prst="rect">
            <a:avLst/>
          </a:prstGeom>
          <a:noFill/>
        </p:spPr>
        <p:txBody>
          <a:bodyPr wrap="square" rtlCol="0">
            <a:normAutofit/>
          </a:bodyPr>
          <a:lstStyle/>
          <a:p>
            <a:pPr marL="0" marR="0" algn="l">
              <a:buNone/>
            </a:pPr>
            <a:r>
              <a:rPr sz="3600" b="0">
                <a:solidFill>
                  <a:srgbClr val="000000"/>
                </a:solidFill>
                <a:effectLst/>
                <a:latin typeface="Mongolian Baiti" panose="03000500000000000000" pitchFamily="66" charset="0"/>
              </a:rPr>
              <a:t>Care &amp; Maintenance </a:t>
            </a:r>
            <a:endParaRPr>
              <a:effectLst/>
            </a:endParaRPr>
          </a:p>
          <a:p>
            <a:pPr marL="0" marR="0" algn="l">
              <a:spcBef>
                <a:spcPts val="450"/>
              </a:spcBef>
              <a:buNone/>
            </a:pPr>
            <a:r>
              <a:rPr sz="3600" b="0">
                <a:solidFill>
                  <a:srgbClr val="000000"/>
                </a:solidFill>
                <a:effectLst/>
                <a:latin typeface="Mongolian Baiti" panose="03000500000000000000" pitchFamily="66" charset="0"/>
              </a:rPr>
              <a:t>of Diving Compasses </a:t>
            </a:r>
            <a:endParaRPr lang="en-GB"/>
          </a:p>
        </p:txBody>
      </p:sp>
      <p:sp>
        <p:nvSpPr>
          <p:cNvPr id="11" name="TextBox 10">
            <a:extLst>
              <a:ext uri="{FF2B5EF4-FFF2-40B4-BE49-F238E27FC236}">
                <a16:creationId xmlns:a16="http://schemas.microsoft.com/office/drawing/2014/main" id="{5F76D659-9A51-45CF-B0FB-B5AD83BC18F0}"/>
              </a:ext>
            </a:extLst>
          </p:cNvPr>
          <p:cNvSpPr txBox="1"/>
          <p:nvPr/>
        </p:nvSpPr>
        <p:spPr>
          <a:xfrm>
            <a:off x="619125" y="2625179"/>
            <a:ext cx="3026419" cy="571500"/>
          </a:xfrm>
          <a:prstGeom prst="rect">
            <a:avLst/>
          </a:prstGeom>
          <a:noFill/>
        </p:spPr>
        <p:txBody>
          <a:bodyPr wrap="square" rtlCol="0">
            <a:normAutofit/>
          </a:bodyPr>
          <a:lstStyle/>
          <a:p>
            <a:pPr marL="0" marR="0" algn="l">
              <a:buNone/>
            </a:pPr>
            <a:r>
              <a:rPr sz="1800" b="0">
                <a:solidFill>
                  <a:srgbClr val="D27B07"/>
                </a:solidFill>
                <a:effectLst/>
                <a:latin typeface="Avenir"/>
              </a:rPr>
              <a:t>Simple habits that protect accuracy underwater </a:t>
            </a:r>
            <a:endParaRPr lang="en-GB"/>
          </a:p>
        </p:txBody>
      </p:sp>
      <p:sp>
        <p:nvSpPr>
          <p:cNvPr id="12" name="TextBox 11">
            <a:extLst>
              <a:ext uri="{FF2B5EF4-FFF2-40B4-BE49-F238E27FC236}">
                <a16:creationId xmlns:a16="http://schemas.microsoft.com/office/drawing/2014/main" id="{B669835F-4612-46A7-99C2-6DA445DC1CEC}"/>
              </a:ext>
            </a:extLst>
          </p:cNvPr>
          <p:cNvSpPr txBox="1"/>
          <p:nvPr/>
        </p:nvSpPr>
        <p:spPr>
          <a:xfrm>
            <a:off x="4407544" y="619125"/>
            <a:ext cx="7165181" cy="4289970"/>
          </a:xfrm>
          <a:prstGeom prst="rect">
            <a:avLst/>
          </a:prstGeom>
          <a:noFill/>
        </p:spPr>
        <p:txBody>
          <a:bodyPr wrap="square" rtlCol="0">
            <a:normAutofit/>
          </a:bodyPr>
          <a:lstStyle/>
          <a:p>
            <a:pPr marL="0" marR="0" algn="l">
              <a:buNone/>
            </a:pPr>
            <a:r>
              <a:rPr sz="1650" b="0">
                <a:solidFill>
                  <a:srgbClr val="000000"/>
                </a:solidFill>
                <a:effectLst/>
                <a:latin typeface="Avenir"/>
              </a:rPr>
              <a:t>Proper care extends compass lifespan and reliability. A few routine checks help prevent fogging, liquid leakage, and sticking needles that can impair navigation underwater. </a:t>
            </a:r>
            <a:endParaRPr>
              <a:effectLst/>
            </a:endParaRPr>
          </a:p>
          <a:p>
            <a:pPr marL="0" marR="0" algn="l">
              <a:spcBef>
                <a:spcPts val="1650"/>
              </a:spcBef>
              <a:buNone/>
            </a:pPr>
            <a:r>
              <a:rPr sz="2250" b="0">
                <a:solidFill>
                  <a:srgbClr val="000000"/>
                </a:solidFill>
                <a:effectLst/>
                <a:latin typeface="Mongolian Baiti" panose="03000500000000000000" pitchFamily="66" charset="0"/>
              </a:rPr>
              <a:t>After every dive </a:t>
            </a:r>
            <a:endParaRPr>
              <a:effectLst/>
            </a:endParaRPr>
          </a:p>
          <a:p>
            <a:pPr marL="0" marR="0" algn="l">
              <a:spcBef>
                <a:spcPts val="450"/>
              </a:spcBef>
              <a:buNone/>
            </a:pPr>
            <a:r>
              <a:rPr sz="1500" b="0">
                <a:solidFill>
                  <a:srgbClr val="000000"/>
                </a:solidFill>
                <a:effectLst/>
                <a:latin typeface="Avenir"/>
              </a:rPr>
              <a:t>Rinse thoroughly with fresh water to remove salt and contaminants. Gently move the bezel and watch for smooth needle movement during and after rinsing. </a:t>
            </a:r>
            <a:endParaRPr>
              <a:effectLst/>
            </a:endParaRPr>
          </a:p>
          <a:p>
            <a:pPr marL="0" marR="0" algn="l">
              <a:spcBef>
                <a:spcPts val="1350"/>
              </a:spcBef>
              <a:buNone/>
            </a:pPr>
            <a:r>
              <a:rPr sz="2250" b="0">
                <a:solidFill>
                  <a:srgbClr val="000000"/>
                </a:solidFill>
                <a:effectLst/>
                <a:latin typeface="Mongolian Baiti" panose="03000500000000000000" pitchFamily="66" charset="0"/>
              </a:rPr>
              <a:t>Periodic checks </a:t>
            </a:r>
            <a:endParaRPr>
              <a:effectLst/>
            </a:endParaRPr>
          </a:p>
          <a:p>
            <a:pPr marL="0" marR="0" algn="l">
              <a:spcBef>
                <a:spcPts val="450"/>
              </a:spcBef>
              <a:buNone/>
            </a:pPr>
            <a:r>
              <a:rPr sz="1500" b="0">
                <a:solidFill>
                  <a:srgbClr val="000000"/>
                </a:solidFill>
                <a:effectLst/>
                <a:latin typeface="Avenir"/>
              </a:rPr>
              <a:t>Confirm the needle swings freely and settles quickly. Inspect the housing for any signs of fogging or bubbles that could indicate fluid issues. </a:t>
            </a:r>
            <a:endParaRPr>
              <a:effectLst/>
            </a:endParaRPr>
          </a:p>
          <a:p>
            <a:pPr marL="0" marR="0" algn="l">
              <a:spcBef>
                <a:spcPts val="1350"/>
              </a:spcBef>
              <a:buNone/>
            </a:pPr>
            <a:r>
              <a:rPr sz="2250" b="0">
                <a:solidFill>
                  <a:srgbClr val="000000"/>
                </a:solidFill>
                <a:effectLst/>
                <a:latin typeface="Mongolian Baiti" panose="03000500000000000000" pitchFamily="66" charset="0"/>
              </a:rPr>
              <a:t>Storage </a:t>
            </a:r>
            <a:endParaRPr>
              <a:effectLst/>
            </a:endParaRPr>
          </a:p>
          <a:p>
            <a:pPr marL="0" marR="0" algn="l">
              <a:spcBef>
                <a:spcPts val="450"/>
              </a:spcBef>
              <a:buNone/>
            </a:pPr>
            <a:r>
              <a:rPr sz="1500" b="0">
                <a:solidFill>
                  <a:srgbClr val="000000"/>
                </a:solidFill>
                <a:effectLst/>
                <a:latin typeface="Avenir"/>
              </a:rPr>
              <a:t>Store away from magnetic fields and high heat. Keep it dry and protected to reduce long-term wear and preserve calibration. </a:t>
            </a:r>
            <a:endParaRPr lang="en-GB"/>
          </a:p>
        </p:txBody>
      </p:sp>
      <p:sp>
        <p:nvSpPr>
          <p:cNvPr id="13" name="TextBox 12">
            <a:extLst>
              <a:ext uri="{FF2B5EF4-FFF2-40B4-BE49-F238E27FC236}">
                <a16:creationId xmlns:a16="http://schemas.microsoft.com/office/drawing/2014/main" id="{F1DBD9F0-D48C-4D09-AB1A-B47296CDA6E8}"/>
              </a:ext>
            </a:extLst>
          </p:cNvPr>
          <p:cNvSpPr txBox="1"/>
          <p:nvPr/>
        </p:nvSpPr>
        <p:spPr>
          <a:xfrm>
            <a:off x="4598044" y="5328195"/>
            <a:ext cx="7165181" cy="1081980"/>
          </a:xfrm>
          <a:prstGeom prst="rect">
            <a:avLst/>
          </a:prstGeom>
          <a:noFill/>
        </p:spPr>
        <p:txBody>
          <a:bodyPr wrap="square" rtlCol="0">
            <a:normAutofit/>
          </a:bodyPr>
          <a:lstStyle/>
          <a:p>
            <a:pPr marL="0" algn="l">
              <a:spcBef>
                <a:spcPts val="1200"/>
              </a:spcBef>
              <a:spcAft>
                <a:spcPts val="1200"/>
              </a:spcAft>
              <a:buNone/>
            </a:pPr>
            <a:r>
              <a:rPr sz="1500" b="0">
                <a:solidFill>
                  <a:srgbClr val="000000"/>
                </a:solidFill>
                <a:effectLst/>
                <a:latin typeface="Avenir"/>
              </a:rPr>
              <a:t>Industry service centers report </a:t>
            </a:r>
            <a:r>
              <a:rPr sz="1650" b="0">
                <a:solidFill>
                  <a:srgbClr val="D27B07"/>
                </a:solidFill>
                <a:effectLst/>
                <a:latin typeface="Avenir"/>
              </a:rPr>
              <a:t> ~15%  </a:t>
            </a:r>
            <a:r>
              <a:rPr sz="1500" b="0">
                <a:solidFill>
                  <a:srgbClr val="000000"/>
                </a:solidFill>
                <a:effectLst/>
                <a:latin typeface="Avenir"/>
              </a:rPr>
              <a:t>of compass failures during dives are linked to neglected maintenance practices. </a:t>
            </a:r>
            <a:endParaRPr>
              <a:effectLst/>
            </a:endParaRPr>
          </a:p>
          <a:p>
            <a:pPr marL="0" algn="l">
              <a:spcBef>
                <a:spcPts val="600"/>
              </a:spcBef>
              <a:spcAft>
                <a:spcPts val="1200"/>
              </a:spcAft>
              <a:buNone/>
            </a:pPr>
            <a:r>
              <a:rPr sz="1350" b="0">
                <a:solidFill>
                  <a:srgbClr val="000000"/>
                </a:solidFill>
                <a:effectLst/>
                <a:latin typeface="Avenir"/>
              </a:rPr>
              <a:t>Regular rinsing, checks, and proper storage reduce preventable failures and improve confidence underwater. </a:t>
            </a:r>
            <a:endParaRPr lang="en-GB"/>
          </a:p>
        </p:txBody>
      </p:sp>
    </p:spTree>
    <p:extLst>
      <p:ext uri="{BB962C8B-B14F-4D97-AF65-F5344CB8AC3E}">
        <p14:creationId xmlns:p14="http://schemas.microsoft.com/office/powerpoint/2010/main" val="393464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E0850ED-B307-48BE-9100-2E54A39DEDC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3D5B63C6-A6F6-C355-7C0B-72AAAB863396}"/>
              </a:ext>
            </a:extLst>
          </p:cNvPr>
          <p:cNvSpPr>
            <a:spLocks noGrp="1"/>
          </p:cNvSpPr>
          <p:nvPr>
            <p:ph sz="quarter" idx="16"/>
          </p:nvPr>
        </p:nvSpPr>
        <p:spPr>
          <a:xfrm>
            <a:off x="828675" y="3609975"/>
            <a:ext cx="10534650" cy="2419350"/>
          </a:xfrm>
        </p:spPr>
        <p:txBody>
          <a:bodyPr>
            <a:normAutofit fontScale="77500" lnSpcReduction="20000"/>
          </a:bodyPr>
          <a:lstStyle/>
          <a:p>
            <a:pPr marL="0" marR="0" indent="0" algn="l" fontAlgn="b">
              <a:buNone/>
            </a:pPr>
            <a:r>
              <a:rPr sz="8250">
                <a:solidFill>
                  <a:srgbClr val="000000"/>
                </a:solidFill>
                <a:effectLst/>
                <a:latin typeface="Mongolian Baiti" panose="03000500000000000000" pitchFamily="66" charset="0"/>
              </a:rPr>
              <a:t>Compass Navigation Techniques and Skills </a:t>
            </a:r>
            <a:endParaRPr lang="en-GB"/>
          </a:p>
        </p:txBody>
      </p:sp>
      <p:sp>
        <p:nvSpPr>
          <p:cNvPr id="6" name="Slide Number Placeholder 5">
            <a:extLst>
              <a:ext uri="{FF2B5EF4-FFF2-40B4-BE49-F238E27FC236}">
                <a16:creationId xmlns:a16="http://schemas.microsoft.com/office/drawing/2014/main" id="{A810FBE6-C126-A557-6662-EF3B38E84010}"/>
              </a:ext>
            </a:extLst>
          </p:cNvPr>
          <p:cNvSpPr>
            <a:spLocks noGrp="1"/>
          </p:cNvSpPr>
          <p:nvPr>
            <p:ph type="sldNum" sz="quarter" idx="12"/>
          </p:nvPr>
        </p:nvSpPr>
        <p:spPr/>
        <p:txBody>
          <a:bodyPr/>
          <a:lstStyle/>
          <a:p>
            <a:fld id="{AEAA3239-9EA4-4A65-A281-97F994456D9F}" type="slidenum">
              <a:rPr lang="en-US" smtClean="0"/>
              <a:t>11</a:t>
            </a:fld>
            <a:endParaRPr lang="en-US" dirty="0"/>
          </a:p>
        </p:txBody>
      </p:sp>
    </p:spTree>
    <p:extLst>
      <p:ext uri="{BB962C8B-B14F-4D97-AF65-F5344CB8AC3E}">
        <p14:creationId xmlns:p14="http://schemas.microsoft.com/office/powerpoint/2010/main" val="2214728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45B7CC1-AE5B-43D6-8249-EE2BEBB84B70}"/>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84865E1E-6F20-933A-ABB3-C0A6A9348625}"/>
              </a:ext>
            </a:extLst>
          </p:cNvPr>
          <p:cNvSpPr>
            <a:spLocks noGrp="1"/>
          </p:cNvSpPr>
          <p:nvPr>
            <p:ph sz="quarter" idx="16"/>
          </p:nvPr>
        </p:nvSpPr>
        <p:spPr>
          <a:xfrm>
            <a:off x="619125" y="581025"/>
            <a:ext cx="10972800" cy="658266"/>
          </a:xfrm>
        </p:spPr>
        <p:txBody>
          <a:bodyPr/>
          <a:lstStyle/>
          <a:p>
            <a:pPr marL="0" indent="0" algn="l">
              <a:buNone/>
            </a:pPr>
            <a:r>
              <a:rPr sz="4800">
                <a:solidFill>
                  <a:srgbClr val="000000"/>
                </a:solidFill>
                <a:effectLst/>
                <a:latin typeface="Mongolian Baiti" panose="03000500000000000000" pitchFamily="66" charset="0"/>
              </a:rPr>
              <a:t>Underwater Bearing Setting</a:t>
            </a:r>
            <a:r>
              <a:rPr>
                <a:effectLst/>
              </a:rPr>
              <a:t> </a:t>
            </a:r>
            <a:endParaRPr lang="en-GB"/>
          </a:p>
        </p:txBody>
      </p:sp>
      <p:sp>
        <p:nvSpPr>
          <p:cNvPr id="6" name="Slide Number Placeholder 5">
            <a:extLst>
              <a:ext uri="{FF2B5EF4-FFF2-40B4-BE49-F238E27FC236}">
                <a16:creationId xmlns:a16="http://schemas.microsoft.com/office/drawing/2014/main" id="{ABE6D9F7-B674-BCA6-F09E-90753A0838DF}"/>
              </a:ext>
            </a:extLst>
          </p:cNvPr>
          <p:cNvSpPr>
            <a:spLocks noGrp="1"/>
          </p:cNvSpPr>
          <p:nvPr>
            <p:ph type="sldNum" sz="quarter" idx="12"/>
          </p:nvPr>
        </p:nvSpPr>
        <p:spPr/>
        <p:txBody>
          <a:bodyPr/>
          <a:lstStyle/>
          <a:p>
            <a:fld id="{AEAA3239-9EA4-4A65-A281-97F994456D9F}" type="slidenum">
              <a:rPr lang="en-US" smtClean="0"/>
              <a:t>12</a:t>
            </a:fld>
            <a:endParaRPr lang="en-US" dirty="0"/>
          </a:p>
        </p:txBody>
      </p:sp>
      <p:sp>
        <p:nvSpPr>
          <p:cNvPr id="8" name="TextBox 7">
            <a:extLst>
              <a:ext uri="{FF2B5EF4-FFF2-40B4-BE49-F238E27FC236}">
                <a16:creationId xmlns:a16="http://schemas.microsoft.com/office/drawing/2014/main" id="{43FF8274-E34D-4538-9C1E-474E068D2A6F}"/>
              </a:ext>
            </a:extLst>
          </p:cNvPr>
          <p:cNvSpPr txBox="1"/>
          <p:nvPr/>
        </p:nvSpPr>
        <p:spPr>
          <a:xfrm>
            <a:off x="619125" y="2984003"/>
            <a:ext cx="2571750" cy="2119758"/>
          </a:xfrm>
          <a:prstGeom prst="rect">
            <a:avLst/>
          </a:prstGeom>
          <a:noFill/>
        </p:spPr>
        <p:txBody>
          <a:bodyPr wrap="square" rtlCol="0">
            <a:normAutofit/>
          </a:bodyPr>
          <a:lstStyle/>
          <a:p>
            <a:pPr marL="0" algn="l">
              <a:spcAft>
                <a:spcPts val="1800"/>
              </a:spcAft>
              <a:buNone/>
            </a:pPr>
            <a:r>
              <a:rPr sz="5400" b="1">
                <a:solidFill>
                  <a:srgbClr val="D27B07"/>
                </a:solidFill>
                <a:effectLst/>
                <a:latin typeface="Avenir"/>
              </a:rPr>
              <a:t>01</a:t>
            </a:r>
            <a:r>
              <a:rPr>
                <a:effectLst/>
              </a:rPr>
              <a:t> </a:t>
            </a:r>
          </a:p>
          <a:p>
            <a:pPr marL="0" algn="l">
              <a:spcAft>
                <a:spcPts val="900"/>
              </a:spcAft>
              <a:buNone/>
            </a:pPr>
            <a:r>
              <a:rPr sz="1425" b="1">
                <a:solidFill>
                  <a:srgbClr val="000000"/>
                </a:solidFill>
                <a:effectLst/>
                <a:latin typeface="Avenir"/>
              </a:rPr>
              <a:t>Align to the heading</a:t>
            </a:r>
            <a:r>
              <a:rPr>
                <a:effectLst/>
              </a:rPr>
              <a:t> </a:t>
            </a:r>
          </a:p>
          <a:p>
            <a:pPr marL="0" algn="l">
              <a:buNone/>
            </a:pPr>
            <a:r>
              <a:rPr sz="1425" b="0">
                <a:solidFill>
                  <a:srgbClr val="000000"/>
                </a:solidFill>
                <a:effectLst/>
                <a:latin typeface="Avenir"/>
              </a:rPr>
              <a:t>Set the compass to your desired bearing, then start moving while keeping the needle aligned.</a:t>
            </a:r>
            <a:r>
              <a:rPr>
                <a:effectLst/>
              </a:rPr>
              <a:t> </a:t>
            </a:r>
            <a:endParaRPr lang="en-GB"/>
          </a:p>
        </p:txBody>
      </p:sp>
      <p:sp>
        <p:nvSpPr>
          <p:cNvPr id="9" name="TextBox 8">
            <a:extLst>
              <a:ext uri="{FF2B5EF4-FFF2-40B4-BE49-F238E27FC236}">
                <a16:creationId xmlns:a16="http://schemas.microsoft.com/office/drawing/2014/main" id="{A3079279-4C30-4297-B814-27A9D80F9609}"/>
              </a:ext>
            </a:extLst>
          </p:cNvPr>
          <p:cNvSpPr txBox="1"/>
          <p:nvPr/>
        </p:nvSpPr>
        <p:spPr>
          <a:xfrm>
            <a:off x="3419475" y="2984003"/>
            <a:ext cx="2571750" cy="2119758"/>
          </a:xfrm>
          <a:prstGeom prst="rect">
            <a:avLst/>
          </a:prstGeom>
          <a:noFill/>
        </p:spPr>
        <p:txBody>
          <a:bodyPr wrap="square" rtlCol="0">
            <a:normAutofit/>
          </a:bodyPr>
          <a:lstStyle/>
          <a:p>
            <a:pPr marL="0" algn="l">
              <a:spcAft>
                <a:spcPts val="1800"/>
              </a:spcAft>
              <a:buNone/>
            </a:pPr>
            <a:r>
              <a:rPr sz="5400" b="1">
                <a:solidFill>
                  <a:srgbClr val="D27B07"/>
                </a:solidFill>
                <a:effectLst/>
                <a:latin typeface="Avenir"/>
              </a:rPr>
              <a:t>02</a:t>
            </a:r>
            <a:r>
              <a:rPr>
                <a:effectLst/>
              </a:rPr>
              <a:t> </a:t>
            </a:r>
          </a:p>
          <a:p>
            <a:pPr marL="0" algn="l">
              <a:spcAft>
                <a:spcPts val="900"/>
              </a:spcAft>
              <a:buNone/>
            </a:pPr>
            <a:r>
              <a:rPr sz="1425" b="1">
                <a:solidFill>
                  <a:srgbClr val="000000"/>
                </a:solidFill>
                <a:effectLst/>
                <a:latin typeface="Avenir"/>
              </a:rPr>
              <a:t>Confirm with reciprocal</a:t>
            </a:r>
            <a:r>
              <a:rPr>
                <a:effectLst/>
              </a:rPr>
              <a:t> </a:t>
            </a:r>
          </a:p>
          <a:p>
            <a:pPr marL="0" algn="l">
              <a:buNone/>
            </a:pPr>
            <a:r>
              <a:rPr sz="1425" b="0">
                <a:solidFill>
                  <a:srgbClr val="000000"/>
                </a:solidFill>
                <a:effectLst/>
                <a:latin typeface="Avenir"/>
              </a:rPr>
              <a:t>Take a reciprocal bearing to verify the route and support a reliable return path.</a:t>
            </a:r>
            <a:r>
              <a:rPr>
                <a:effectLst/>
              </a:rPr>
              <a:t> </a:t>
            </a:r>
            <a:endParaRPr lang="en-GB"/>
          </a:p>
        </p:txBody>
      </p:sp>
      <p:sp>
        <p:nvSpPr>
          <p:cNvPr id="10" name="TextBox 9">
            <a:extLst>
              <a:ext uri="{FF2B5EF4-FFF2-40B4-BE49-F238E27FC236}">
                <a16:creationId xmlns:a16="http://schemas.microsoft.com/office/drawing/2014/main" id="{539048CA-9682-40A8-8114-FB0D347CE670}"/>
              </a:ext>
            </a:extLst>
          </p:cNvPr>
          <p:cNvSpPr txBox="1"/>
          <p:nvPr/>
        </p:nvSpPr>
        <p:spPr>
          <a:xfrm>
            <a:off x="6219825" y="2984003"/>
            <a:ext cx="2571750" cy="2119758"/>
          </a:xfrm>
          <a:prstGeom prst="rect">
            <a:avLst/>
          </a:prstGeom>
          <a:noFill/>
        </p:spPr>
        <p:txBody>
          <a:bodyPr wrap="square" rtlCol="0">
            <a:normAutofit/>
          </a:bodyPr>
          <a:lstStyle/>
          <a:p>
            <a:pPr marL="0" algn="l">
              <a:spcAft>
                <a:spcPts val="1800"/>
              </a:spcAft>
              <a:buNone/>
            </a:pPr>
            <a:r>
              <a:rPr sz="5400" b="1">
                <a:solidFill>
                  <a:srgbClr val="D27B07"/>
                </a:solidFill>
                <a:effectLst/>
                <a:latin typeface="Avenir"/>
              </a:rPr>
              <a:t>03</a:t>
            </a:r>
            <a:r>
              <a:rPr>
                <a:effectLst/>
              </a:rPr>
              <a:t> </a:t>
            </a:r>
          </a:p>
          <a:p>
            <a:pPr marL="0" algn="l">
              <a:spcAft>
                <a:spcPts val="900"/>
              </a:spcAft>
              <a:buNone/>
            </a:pPr>
            <a:r>
              <a:rPr sz="1425" b="1">
                <a:solidFill>
                  <a:srgbClr val="000000"/>
                </a:solidFill>
                <a:effectLst/>
                <a:latin typeface="Avenir"/>
              </a:rPr>
              <a:t>Measure distance</a:t>
            </a:r>
            <a:r>
              <a:rPr>
                <a:effectLst/>
              </a:rPr>
              <a:t> </a:t>
            </a:r>
          </a:p>
          <a:p>
            <a:pPr marL="0" algn="l">
              <a:buNone/>
            </a:pPr>
            <a:r>
              <a:rPr sz="1425" b="0">
                <a:solidFill>
                  <a:srgbClr val="000000"/>
                </a:solidFill>
                <a:effectLst/>
                <a:latin typeface="Avenir"/>
              </a:rPr>
              <a:t>Use kick cycles or time estimates to track how far you’ve traveled on the bearing.</a:t>
            </a:r>
            <a:r>
              <a:rPr>
                <a:effectLst/>
              </a:rPr>
              <a:t> </a:t>
            </a:r>
            <a:endParaRPr lang="en-GB"/>
          </a:p>
        </p:txBody>
      </p:sp>
      <p:sp>
        <p:nvSpPr>
          <p:cNvPr id="11" name="TextBox 10">
            <a:extLst>
              <a:ext uri="{FF2B5EF4-FFF2-40B4-BE49-F238E27FC236}">
                <a16:creationId xmlns:a16="http://schemas.microsoft.com/office/drawing/2014/main" id="{42BE9AF0-2912-47EB-BB92-CF6AB107C825}"/>
              </a:ext>
            </a:extLst>
          </p:cNvPr>
          <p:cNvSpPr txBox="1"/>
          <p:nvPr/>
        </p:nvSpPr>
        <p:spPr>
          <a:xfrm>
            <a:off x="9020175" y="2984003"/>
            <a:ext cx="2571750" cy="2119758"/>
          </a:xfrm>
          <a:prstGeom prst="rect">
            <a:avLst/>
          </a:prstGeom>
          <a:noFill/>
        </p:spPr>
        <p:txBody>
          <a:bodyPr wrap="square" rtlCol="0">
            <a:normAutofit/>
          </a:bodyPr>
          <a:lstStyle/>
          <a:p>
            <a:pPr marL="0" algn="l">
              <a:spcAft>
                <a:spcPts val="1800"/>
              </a:spcAft>
              <a:buNone/>
            </a:pPr>
            <a:r>
              <a:rPr sz="5400" b="1">
                <a:solidFill>
                  <a:srgbClr val="D27B07"/>
                </a:solidFill>
                <a:effectLst/>
                <a:latin typeface="Avenir"/>
              </a:rPr>
              <a:t>04</a:t>
            </a:r>
            <a:r>
              <a:rPr>
                <a:effectLst/>
              </a:rPr>
              <a:t> </a:t>
            </a:r>
          </a:p>
          <a:p>
            <a:pPr marL="0" algn="l">
              <a:spcAft>
                <a:spcPts val="900"/>
              </a:spcAft>
              <a:buNone/>
            </a:pPr>
            <a:r>
              <a:rPr sz="1425" b="1">
                <a:solidFill>
                  <a:srgbClr val="000000"/>
                </a:solidFill>
                <a:effectLst/>
                <a:latin typeface="Avenir"/>
              </a:rPr>
              <a:t>Practice to reduce errors</a:t>
            </a:r>
            <a:r>
              <a:rPr>
                <a:effectLst/>
              </a:rPr>
              <a:t> </a:t>
            </a:r>
          </a:p>
          <a:p>
            <a:pPr marL="0" algn="l">
              <a:buNone/>
            </a:pPr>
            <a:r>
              <a:rPr sz="1425" b="0">
                <a:solidFill>
                  <a:srgbClr val="000000"/>
                </a:solidFill>
                <a:effectLst/>
                <a:latin typeface="Avenir"/>
              </a:rPr>
              <a:t>Controlled drills build muscle memory; trained divers show ~40% fewer errors (10 → 6 per dive).</a:t>
            </a:r>
            <a:r>
              <a:rPr>
                <a:effectLst/>
              </a:rPr>
              <a:t> </a:t>
            </a:r>
            <a:endParaRPr lang="en-GB"/>
          </a:p>
        </p:txBody>
      </p:sp>
    </p:spTree>
    <p:extLst>
      <p:ext uri="{BB962C8B-B14F-4D97-AF65-F5344CB8AC3E}">
        <p14:creationId xmlns:p14="http://schemas.microsoft.com/office/powerpoint/2010/main" val="672353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CA972FF-BB67-4088-B043-11AB24D37415}"/>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n underwater scene showing a scuba diver navigating across a visible current, with arrows illustrating the direction of water flow and the diver’s adjusted swimming angle. The diver uses a compass and visual markers like rocks or coral for orientation. The lighting should highlight the movement of water and the diver’s focused navigation. No visible or implied text, letters, or words should appear anywhere in the image. The composition should clearly depict the challenge of drift and the use of compensatory techniques">
            <a:extLst>
              <a:ext uri="{FF2B5EF4-FFF2-40B4-BE49-F238E27FC236}">
                <a16:creationId xmlns:a16="http://schemas.microsoft.com/office/drawing/2014/main" id="{6D50DF10-63C0-4327-900D-0B7035BB73F5}"/>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0" y="0"/>
            <a:ext cx="6858000" cy="6858000"/>
          </a:xfrm>
          <a:prstGeom prst="rect">
            <a:avLst/>
          </a:prstGeom>
        </p:spPr>
      </p:pic>
      <p:sp>
        <p:nvSpPr>
          <p:cNvPr id="6" name="Slide Number Placeholder 5">
            <a:extLst>
              <a:ext uri="{FF2B5EF4-FFF2-40B4-BE49-F238E27FC236}">
                <a16:creationId xmlns:a16="http://schemas.microsoft.com/office/drawing/2014/main" id="{03FE8575-917D-09F4-79B5-CB1035AFFF06}"/>
              </a:ext>
            </a:extLst>
          </p:cNvPr>
          <p:cNvSpPr>
            <a:spLocks noGrp="1"/>
          </p:cNvSpPr>
          <p:nvPr>
            <p:ph type="sldNum" sz="quarter" idx="12"/>
          </p:nvPr>
        </p:nvSpPr>
        <p:spPr/>
        <p:txBody>
          <a:bodyPr/>
          <a:lstStyle/>
          <a:p>
            <a:fld id="{AEAA3239-9EA4-4A65-A281-97F994456D9F}" type="slidenum">
              <a:rPr lang="en-US" smtClean="0"/>
              <a:t>13</a:t>
            </a:fld>
            <a:endParaRPr lang="en-US" dirty="0"/>
          </a:p>
        </p:txBody>
      </p:sp>
      <p:sp>
        <p:nvSpPr>
          <p:cNvPr id="9" name="TextBox 8">
            <a:extLst>
              <a:ext uri="{FF2B5EF4-FFF2-40B4-BE49-F238E27FC236}">
                <a16:creationId xmlns:a16="http://schemas.microsoft.com/office/drawing/2014/main" id="{418429D0-2869-49B8-88AC-C21614705976}"/>
              </a:ext>
            </a:extLst>
          </p:cNvPr>
          <p:cNvSpPr txBox="1"/>
          <p:nvPr/>
        </p:nvSpPr>
        <p:spPr>
          <a:xfrm>
            <a:off x="7200900" y="581025"/>
            <a:ext cx="4391025" cy="1005780"/>
          </a:xfrm>
          <a:prstGeom prst="rect">
            <a:avLst/>
          </a:prstGeom>
          <a:noFill/>
        </p:spPr>
        <p:txBody>
          <a:bodyPr wrap="square" rtlCol="0">
            <a:normAutofit/>
          </a:bodyPr>
          <a:lstStyle/>
          <a:p>
            <a:pPr marL="0" algn="l">
              <a:buNone/>
            </a:pPr>
            <a:r>
              <a:rPr sz="3600">
                <a:solidFill>
                  <a:srgbClr val="000000"/>
                </a:solidFill>
                <a:effectLst/>
                <a:latin typeface="Mongolian Baiti" panose="03000500000000000000" pitchFamily="66" charset="0"/>
              </a:rPr>
              <a:t>Maintaining Headings in Currents </a:t>
            </a:r>
            <a:endParaRPr lang="en-GB"/>
          </a:p>
        </p:txBody>
      </p:sp>
      <p:sp>
        <p:nvSpPr>
          <p:cNvPr id="10" name="TextBox 9">
            <a:extLst>
              <a:ext uri="{FF2B5EF4-FFF2-40B4-BE49-F238E27FC236}">
                <a16:creationId xmlns:a16="http://schemas.microsoft.com/office/drawing/2014/main" id="{2A4645BC-B96A-4A89-9EAF-61BC25411BCB}"/>
              </a:ext>
            </a:extLst>
          </p:cNvPr>
          <p:cNvSpPr txBox="1"/>
          <p:nvPr/>
        </p:nvSpPr>
        <p:spPr>
          <a:xfrm>
            <a:off x="7200900" y="1853505"/>
            <a:ext cx="4391025" cy="238125"/>
          </a:xfrm>
          <a:prstGeom prst="rect">
            <a:avLst/>
          </a:prstGeom>
          <a:noFill/>
        </p:spPr>
        <p:txBody>
          <a:bodyPr wrap="square" rtlCol="0">
            <a:normAutofit/>
          </a:bodyPr>
          <a:lstStyle/>
          <a:p>
            <a:pPr marL="0" algn="l">
              <a:buNone/>
            </a:pPr>
            <a:r>
              <a:rPr sz="1500" b="1">
                <a:solidFill>
                  <a:srgbClr val="000000"/>
                </a:solidFill>
                <a:effectLst/>
                <a:latin typeface="Avenir"/>
              </a:rPr>
              <a:t>Why headings drift </a:t>
            </a:r>
            <a:endParaRPr lang="en-GB"/>
          </a:p>
        </p:txBody>
      </p:sp>
      <p:sp>
        <p:nvSpPr>
          <p:cNvPr id="11" name="TextBox 10">
            <a:extLst>
              <a:ext uri="{FF2B5EF4-FFF2-40B4-BE49-F238E27FC236}">
                <a16:creationId xmlns:a16="http://schemas.microsoft.com/office/drawing/2014/main" id="{E84B0040-7C07-44F2-8EA0-D883BEF3F73D}"/>
              </a:ext>
            </a:extLst>
          </p:cNvPr>
          <p:cNvSpPr txBox="1"/>
          <p:nvPr/>
        </p:nvSpPr>
        <p:spPr>
          <a:xfrm>
            <a:off x="7200900" y="2186880"/>
            <a:ext cx="4391025" cy="714375"/>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Strong currents cause lateral drift, making a steady compass heading inaccurate if you don’t compensate. </a:t>
            </a:r>
            <a:endParaRPr lang="en-GB"/>
          </a:p>
        </p:txBody>
      </p:sp>
      <p:sp>
        <p:nvSpPr>
          <p:cNvPr id="12" name="TextBox 11">
            <a:extLst>
              <a:ext uri="{FF2B5EF4-FFF2-40B4-BE49-F238E27FC236}">
                <a16:creationId xmlns:a16="http://schemas.microsoft.com/office/drawing/2014/main" id="{0F3AEADA-7EEB-40FD-8F44-47722A7FAAEF}"/>
              </a:ext>
            </a:extLst>
          </p:cNvPr>
          <p:cNvSpPr txBox="1"/>
          <p:nvPr/>
        </p:nvSpPr>
        <p:spPr>
          <a:xfrm>
            <a:off x="7200900" y="3034605"/>
            <a:ext cx="4391025" cy="238125"/>
          </a:xfrm>
          <a:prstGeom prst="rect">
            <a:avLst/>
          </a:prstGeom>
          <a:noFill/>
        </p:spPr>
        <p:txBody>
          <a:bodyPr wrap="square" rtlCol="0">
            <a:normAutofit/>
          </a:bodyPr>
          <a:lstStyle/>
          <a:p>
            <a:pPr marL="0" marR="0" algn="l">
              <a:spcBef>
                <a:spcPts val="1050"/>
              </a:spcBef>
              <a:buNone/>
            </a:pPr>
            <a:r>
              <a:rPr sz="1500" b="1">
                <a:solidFill>
                  <a:srgbClr val="000000"/>
                </a:solidFill>
                <a:effectLst/>
                <a:latin typeface="Avenir"/>
              </a:rPr>
              <a:t>Compensation techniques </a:t>
            </a:r>
            <a:endParaRPr lang="en-GB"/>
          </a:p>
        </p:txBody>
      </p:sp>
      <p:sp>
        <p:nvSpPr>
          <p:cNvPr id="13" name="TextBox 12">
            <a:extLst>
              <a:ext uri="{FF2B5EF4-FFF2-40B4-BE49-F238E27FC236}">
                <a16:creationId xmlns:a16="http://schemas.microsoft.com/office/drawing/2014/main" id="{9CD96821-1AE6-4CFB-8B27-4E3A108C9217}"/>
              </a:ext>
            </a:extLst>
          </p:cNvPr>
          <p:cNvSpPr txBox="1"/>
          <p:nvPr/>
        </p:nvSpPr>
        <p:spPr>
          <a:xfrm>
            <a:off x="7200900" y="3367980"/>
            <a:ext cx="4391025" cy="714375"/>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Adjust bearings for drift, swim with an offset angle into the flow, and use rocks/coral as visual references when available. </a:t>
            </a:r>
            <a:endParaRPr lang="en-GB"/>
          </a:p>
        </p:txBody>
      </p:sp>
      <p:sp>
        <p:nvSpPr>
          <p:cNvPr id="14" name="TextBox 13">
            <a:extLst>
              <a:ext uri="{FF2B5EF4-FFF2-40B4-BE49-F238E27FC236}">
                <a16:creationId xmlns:a16="http://schemas.microsoft.com/office/drawing/2014/main" id="{6150E7CA-BFA0-4BB1-BCE5-62569EF44949}"/>
              </a:ext>
            </a:extLst>
          </p:cNvPr>
          <p:cNvSpPr txBox="1"/>
          <p:nvPr/>
        </p:nvSpPr>
        <p:spPr>
          <a:xfrm>
            <a:off x="7200900" y="4215705"/>
            <a:ext cx="4391025" cy="238125"/>
          </a:xfrm>
          <a:prstGeom prst="rect">
            <a:avLst/>
          </a:prstGeom>
          <a:noFill/>
        </p:spPr>
        <p:txBody>
          <a:bodyPr wrap="square" rtlCol="0">
            <a:normAutofit/>
          </a:bodyPr>
          <a:lstStyle/>
          <a:p>
            <a:pPr marL="0" marR="0" algn="l">
              <a:spcBef>
                <a:spcPts val="1050"/>
              </a:spcBef>
              <a:buNone/>
            </a:pPr>
            <a:r>
              <a:rPr sz="1500" b="1">
                <a:solidFill>
                  <a:srgbClr val="000000"/>
                </a:solidFill>
                <a:effectLst/>
                <a:latin typeface="Avenir"/>
              </a:rPr>
              <a:t>Evidence &amp; training </a:t>
            </a:r>
            <a:endParaRPr lang="en-GB"/>
          </a:p>
        </p:txBody>
      </p:sp>
      <p:sp>
        <p:nvSpPr>
          <p:cNvPr id="15" name="TextBox 14">
            <a:extLst>
              <a:ext uri="{FF2B5EF4-FFF2-40B4-BE49-F238E27FC236}">
                <a16:creationId xmlns:a16="http://schemas.microsoft.com/office/drawing/2014/main" id="{6AE4EA90-CAEC-445F-B260-F3E6972F9989}"/>
              </a:ext>
            </a:extLst>
          </p:cNvPr>
          <p:cNvSpPr txBox="1"/>
          <p:nvPr/>
        </p:nvSpPr>
        <p:spPr>
          <a:xfrm>
            <a:off x="7200900" y="4549080"/>
            <a:ext cx="4391025" cy="1266825"/>
          </a:xfrm>
          <a:prstGeom prst="rect">
            <a:avLst/>
          </a:prstGeom>
          <a:noFill/>
        </p:spPr>
        <p:txBody>
          <a:bodyPr wrap="square" rtlCol="0">
            <a:normAutofit/>
          </a:bodyPr>
          <a:lstStyle/>
          <a:p>
            <a:pPr marL="0" marR="0" algn="l">
              <a:spcBef>
                <a:spcPts val="750"/>
              </a:spcBef>
              <a:buNone/>
            </a:pPr>
            <a:r>
              <a:rPr sz="1500" b="0">
                <a:solidFill>
                  <a:srgbClr val="000000"/>
                </a:solidFill>
                <a:effectLst/>
                <a:latin typeface="Avenir"/>
              </a:rPr>
              <a:t>Divers who correct for current-related drift improve navigational accuracy by </a:t>
            </a:r>
            <a:r>
              <a:rPr sz="1500" b="1">
                <a:solidFill>
                  <a:srgbClr val="D27B07"/>
                </a:solidFill>
                <a:effectLst/>
                <a:latin typeface="Avenir"/>
              </a:rPr>
              <a:t>~35%</a:t>
            </a:r>
            <a:r>
              <a:rPr sz="1500" b="0">
                <a:solidFill>
                  <a:srgbClr val="000000"/>
                </a:solidFill>
                <a:effectLst/>
                <a:latin typeface="Avenir"/>
              </a:rPr>
              <a:t>. </a:t>
            </a:r>
            <a:endParaRPr>
              <a:effectLst/>
            </a:endParaRPr>
          </a:p>
          <a:p>
            <a:pPr marL="0" marR="0" algn="l">
              <a:spcBef>
                <a:spcPts val="600"/>
              </a:spcBef>
              <a:buNone/>
            </a:pPr>
            <a:r>
              <a:rPr sz="1500" b="0">
                <a:solidFill>
                  <a:srgbClr val="000000"/>
                </a:solidFill>
                <a:effectLst/>
                <a:latin typeface="Avenir"/>
              </a:rPr>
              <a:t>Practice with cross-current simulations to build adaptation for safer travel and orientation. </a:t>
            </a:r>
            <a:endParaRPr lang="en-GB"/>
          </a:p>
        </p:txBody>
      </p:sp>
    </p:spTree>
    <p:extLst>
      <p:ext uri="{BB962C8B-B14F-4D97-AF65-F5344CB8AC3E}">
        <p14:creationId xmlns:p14="http://schemas.microsoft.com/office/powerpoint/2010/main" val="2235770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8BE5483-8622-4444-B5A1-54549640BB0A}"/>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 vector illustration icon of a sun with rays, symbolizing sunlight direction, designed with a transparent background">
            <a:extLst>
              <a:ext uri="{FF2B5EF4-FFF2-40B4-BE49-F238E27FC236}">
                <a16:creationId xmlns:a16="http://schemas.microsoft.com/office/drawing/2014/main" id="{68F601E7-5813-4481-81F4-8ADAD424B2CD}"/>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18083" y="1541115"/>
            <a:ext cx="3408312" cy="3408312"/>
          </a:xfrm>
          <a:prstGeom prst="rect">
            <a:avLst/>
          </a:prstGeom>
        </p:spPr>
      </p:pic>
      <p:sp>
        <p:nvSpPr>
          <p:cNvPr id="6" name="Slide Number Placeholder 5">
            <a:extLst>
              <a:ext uri="{FF2B5EF4-FFF2-40B4-BE49-F238E27FC236}">
                <a16:creationId xmlns:a16="http://schemas.microsoft.com/office/drawing/2014/main" id="{B788B49E-A857-8E86-60C8-A0847CEF2ABC}"/>
              </a:ext>
            </a:extLst>
          </p:cNvPr>
          <p:cNvSpPr>
            <a:spLocks noGrp="1"/>
          </p:cNvSpPr>
          <p:nvPr>
            <p:ph type="sldNum" sz="quarter" idx="12"/>
          </p:nvPr>
        </p:nvSpPr>
        <p:spPr/>
        <p:txBody>
          <a:bodyPr/>
          <a:lstStyle/>
          <a:p>
            <a:fld id="{AEAA3239-9EA4-4A65-A281-97F994456D9F}" type="slidenum">
              <a:rPr lang="en-US" smtClean="0"/>
              <a:t>14</a:t>
            </a:fld>
            <a:endParaRPr lang="en-US" dirty="0"/>
          </a:p>
        </p:txBody>
      </p:sp>
      <p:pic>
        <p:nvPicPr>
          <p:cNvPr id="9" name="Graphic 8" descr="A vector illustration icon of wavy seabed contours or underwater ridges, representing seabed features, with a transparent background">
            <a:extLst>
              <a:ext uri="{FF2B5EF4-FFF2-40B4-BE49-F238E27FC236}">
                <a16:creationId xmlns:a16="http://schemas.microsoft.com/office/drawing/2014/main" id="{7C01C9F5-3E6F-4C1B-8598-71BE7DED723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08859" y="1541115"/>
            <a:ext cx="3408312" cy="3408312"/>
          </a:xfrm>
          <a:prstGeom prst="rect">
            <a:avLst/>
          </a:prstGeom>
        </p:spPr>
      </p:pic>
      <p:pic>
        <p:nvPicPr>
          <p:cNvPr id="10" name="Graphic 9" descr="A vector illustration icon of a coral or distinctive marine plant, symbolizing biological markers, with a transparent background">
            <a:extLst>
              <a:ext uri="{FF2B5EF4-FFF2-40B4-BE49-F238E27FC236}">
                <a16:creationId xmlns:a16="http://schemas.microsoft.com/office/drawing/2014/main" id="{CB6FD8B1-4EDE-4A5F-95CE-4F8A687E49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99635" y="1541115"/>
            <a:ext cx="3408312" cy="3408312"/>
          </a:xfrm>
          <a:prstGeom prst="rect">
            <a:avLst/>
          </a:prstGeom>
        </p:spPr>
      </p:pic>
      <p:sp>
        <p:nvSpPr>
          <p:cNvPr id="11" name="TextBox 10">
            <a:extLst>
              <a:ext uri="{FF2B5EF4-FFF2-40B4-BE49-F238E27FC236}">
                <a16:creationId xmlns:a16="http://schemas.microsoft.com/office/drawing/2014/main" id="{CF9681E6-65D9-4771-AA1F-D3D77DEF0785}"/>
              </a:ext>
            </a:extLst>
          </p:cNvPr>
          <p:cNvSpPr txBox="1"/>
          <p:nvPr/>
        </p:nvSpPr>
        <p:spPr>
          <a:xfrm>
            <a:off x="618083" y="771525"/>
            <a:ext cx="10955535" cy="502890"/>
          </a:xfrm>
          <a:prstGeom prst="rect">
            <a:avLst/>
          </a:prstGeom>
          <a:noFill/>
        </p:spPr>
        <p:txBody>
          <a:bodyPr wrap="square" rtlCol="0">
            <a:normAutofit/>
          </a:bodyPr>
          <a:lstStyle/>
          <a:p>
            <a:pPr marL="0" algn="l">
              <a:buNone/>
            </a:pPr>
            <a:r>
              <a:rPr sz="3600" b="0">
                <a:solidFill>
                  <a:srgbClr val="000000"/>
                </a:solidFill>
                <a:effectLst/>
                <a:latin typeface="Mongolian Baiti" panose="03000500000000000000" pitchFamily="66" charset="0"/>
              </a:rPr>
              <a:t>Natural References + Compass Navigation</a:t>
            </a:r>
            <a:r>
              <a:rPr>
                <a:effectLst/>
              </a:rPr>
              <a:t> </a:t>
            </a:r>
            <a:endParaRPr lang="en-GB"/>
          </a:p>
        </p:txBody>
      </p:sp>
      <p:sp>
        <p:nvSpPr>
          <p:cNvPr id="12" name="TextBox 11">
            <a:extLst>
              <a:ext uri="{FF2B5EF4-FFF2-40B4-BE49-F238E27FC236}">
                <a16:creationId xmlns:a16="http://schemas.microsoft.com/office/drawing/2014/main" id="{0D26AF03-1D72-4684-8E57-BA806A91D59F}"/>
              </a:ext>
            </a:extLst>
          </p:cNvPr>
          <p:cNvSpPr txBox="1"/>
          <p:nvPr/>
        </p:nvSpPr>
        <p:spPr>
          <a:xfrm>
            <a:off x="618083" y="5044678"/>
            <a:ext cx="3408312" cy="1851273"/>
          </a:xfrm>
          <a:prstGeom prst="rect">
            <a:avLst/>
          </a:prstGeom>
          <a:noFill/>
        </p:spPr>
        <p:txBody>
          <a:bodyPr wrap="square" rtlCol="0">
            <a:normAutofit/>
          </a:bodyPr>
          <a:lstStyle/>
          <a:p>
            <a:pPr marL="0" algn="l">
              <a:buNone/>
            </a:pPr>
            <a:r>
              <a:rPr sz="1425" b="1">
                <a:solidFill>
                  <a:srgbClr val="000000"/>
                </a:solidFill>
                <a:effectLst/>
                <a:latin typeface="Avenir"/>
              </a:rPr>
              <a:t>Sunlight Direction</a:t>
            </a:r>
            <a:r>
              <a:rPr>
                <a:effectLst/>
              </a:rPr>
              <a:t> </a:t>
            </a:r>
          </a:p>
          <a:p>
            <a:pPr marL="0" algn="l">
              <a:spcBef>
                <a:spcPts val="900"/>
              </a:spcBef>
              <a:buNone/>
            </a:pPr>
            <a:r>
              <a:rPr sz="1425" b="0">
                <a:solidFill>
                  <a:srgbClr val="000000"/>
                </a:solidFill>
                <a:effectLst/>
                <a:latin typeface="Avenir"/>
              </a:rPr>
              <a:t>Divers use the angle and intensity of sunlight underwater to orient themselves, especially in shallow waters. Sunlight provides a reliable directional cue when compasses malfunction or are misread.</a:t>
            </a:r>
            <a:r>
              <a:rPr>
                <a:effectLst/>
              </a:rPr>
              <a:t> </a:t>
            </a:r>
            <a:endParaRPr lang="en-GB"/>
          </a:p>
        </p:txBody>
      </p:sp>
      <p:sp>
        <p:nvSpPr>
          <p:cNvPr id="13" name="TextBox 12">
            <a:extLst>
              <a:ext uri="{FF2B5EF4-FFF2-40B4-BE49-F238E27FC236}">
                <a16:creationId xmlns:a16="http://schemas.microsoft.com/office/drawing/2014/main" id="{E0E3A754-3396-4A8D-B914-61E668413B36}"/>
              </a:ext>
            </a:extLst>
          </p:cNvPr>
          <p:cNvSpPr txBox="1"/>
          <p:nvPr/>
        </p:nvSpPr>
        <p:spPr>
          <a:xfrm>
            <a:off x="4208859" y="5044678"/>
            <a:ext cx="3408312" cy="2104578"/>
          </a:xfrm>
          <a:prstGeom prst="rect">
            <a:avLst/>
          </a:prstGeom>
          <a:noFill/>
        </p:spPr>
        <p:txBody>
          <a:bodyPr wrap="square" rtlCol="0">
            <a:normAutofit/>
          </a:bodyPr>
          <a:lstStyle/>
          <a:p>
            <a:pPr marL="0" algn="l">
              <a:buNone/>
            </a:pPr>
            <a:r>
              <a:rPr sz="1425" b="1">
                <a:solidFill>
                  <a:srgbClr val="000000"/>
                </a:solidFill>
                <a:effectLst/>
                <a:latin typeface="Avenir"/>
              </a:rPr>
              <a:t>Seabed Contours</a:t>
            </a:r>
            <a:r>
              <a:rPr>
                <a:effectLst/>
              </a:rPr>
              <a:t> </a:t>
            </a:r>
          </a:p>
          <a:p>
            <a:pPr marL="0" algn="l">
              <a:spcBef>
                <a:spcPts val="900"/>
              </a:spcBef>
              <a:buNone/>
            </a:pPr>
            <a:r>
              <a:rPr sz="1425" b="0">
                <a:solidFill>
                  <a:srgbClr val="000000"/>
                </a:solidFill>
                <a:effectLst/>
                <a:latin typeface="Avenir"/>
              </a:rPr>
              <a:t>Observing the shape and features of the seabed, such as ridges, valleys, and sand ripples, helps divers maintain orientation and track their route. These physical landmarks serve as natural navigation aids.</a:t>
            </a:r>
            <a:r>
              <a:rPr>
                <a:effectLst/>
              </a:rPr>
              <a:t> </a:t>
            </a:r>
            <a:endParaRPr lang="en-GB"/>
          </a:p>
        </p:txBody>
      </p:sp>
      <p:sp>
        <p:nvSpPr>
          <p:cNvPr id="14" name="TextBox 13">
            <a:extLst>
              <a:ext uri="{FF2B5EF4-FFF2-40B4-BE49-F238E27FC236}">
                <a16:creationId xmlns:a16="http://schemas.microsoft.com/office/drawing/2014/main" id="{41416C52-E99F-48A0-8934-CDD102C56876}"/>
              </a:ext>
            </a:extLst>
          </p:cNvPr>
          <p:cNvSpPr txBox="1"/>
          <p:nvPr/>
        </p:nvSpPr>
        <p:spPr>
          <a:xfrm>
            <a:off x="7799635" y="5044678"/>
            <a:ext cx="3408312" cy="2357883"/>
          </a:xfrm>
          <a:prstGeom prst="rect">
            <a:avLst/>
          </a:prstGeom>
          <a:noFill/>
        </p:spPr>
        <p:txBody>
          <a:bodyPr wrap="square" rtlCol="0">
            <a:normAutofit/>
          </a:bodyPr>
          <a:lstStyle/>
          <a:p>
            <a:pPr marL="0" algn="l">
              <a:buNone/>
            </a:pPr>
            <a:r>
              <a:rPr sz="1425" b="1">
                <a:solidFill>
                  <a:srgbClr val="000000"/>
                </a:solidFill>
                <a:effectLst/>
                <a:latin typeface="Avenir"/>
              </a:rPr>
              <a:t>Biological Markers</a:t>
            </a:r>
            <a:r>
              <a:rPr>
                <a:effectLst/>
              </a:rPr>
              <a:t> </a:t>
            </a:r>
          </a:p>
          <a:p>
            <a:pPr marL="0" algn="l">
              <a:spcBef>
                <a:spcPts val="900"/>
              </a:spcBef>
              <a:buNone/>
            </a:pPr>
            <a:r>
              <a:rPr sz="1425" b="0">
                <a:solidFill>
                  <a:srgbClr val="000000"/>
                </a:solidFill>
                <a:effectLst/>
                <a:latin typeface="Avenir"/>
              </a:rPr>
              <a:t>Marine life, such as coral formations, distinctive plants, or fish schools, can act as reference points. Recognizing and remembering these markers supports situational awareness and route recall during compass failures.</a:t>
            </a:r>
            <a:r>
              <a:rPr>
                <a:effectLst/>
              </a:rPr>
              <a:t> </a:t>
            </a:r>
            <a:endParaRPr lang="en-GB"/>
          </a:p>
        </p:txBody>
      </p:sp>
    </p:spTree>
    <p:extLst>
      <p:ext uri="{BB962C8B-B14F-4D97-AF65-F5344CB8AC3E}">
        <p14:creationId xmlns:p14="http://schemas.microsoft.com/office/powerpoint/2010/main" val="3114641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E66ACA4-CBF4-441A-80C4-9A5943114D32}"/>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8B83DD30-18ED-312C-B752-99B86559521E}"/>
              </a:ext>
            </a:extLst>
          </p:cNvPr>
          <p:cNvSpPr>
            <a:spLocks noGrp="1"/>
          </p:cNvSpPr>
          <p:nvPr>
            <p:ph sz="quarter" idx="16"/>
          </p:nvPr>
        </p:nvSpPr>
        <p:spPr>
          <a:xfrm>
            <a:off x="828675" y="2400300"/>
            <a:ext cx="10534650" cy="3629025"/>
          </a:xfrm>
        </p:spPr>
        <p:txBody>
          <a:bodyPr>
            <a:normAutofit fontScale="62500" lnSpcReduction="20000"/>
          </a:bodyPr>
          <a:lstStyle/>
          <a:p>
            <a:pPr marL="0" marR="0" indent="0" algn="l" fontAlgn="b">
              <a:buNone/>
            </a:pPr>
            <a:r>
              <a:rPr sz="8250">
                <a:solidFill>
                  <a:srgbClr val="000000"/>
                </a:solidFill>
                <a:effectLst/>
                <a:latin typeface="Mongolian Baiti" panose="03000500000000000000" pitchFamily="66" charset="0"/>
              </a:rPr>
              <a:t>Practical Applications and Safety Considerations </a:t>
            </a:r>
            <a:endParaRPr lang="en-GB"/>
          </a:p>
        </p:txBody>
      </p:sp>
      <p:sp>
        <p:nvSpPr>
          <p:cNvPr id="6" name="Slide Number Placeholder 5">
            <a:extLst>
              <a:ext uri="{FF2B5EF4-FFF2-40B4-BE49-F238E27FC236}">
                <a16:creationId xmlns:a16="http://schemas.microsoft.com/office/drawing/2014/main" id="{6DC5004F-E853-CFFE-258B-831AE22D7DB8}"/>
              </a:ext>
            </a:extLst>
          </p:cNvPr>
          <p:cNvSpPr>
            <a:spLocks noGrp="1"/>
          </p:cNvSpPr>
          <p:nvPr>
            <p:ph type="sldNum" sz="quarter" idx="12"/>
          </p:nvPr>
        </p:nvSpPr>
        <p:spPr/>
        <p:txBody>
          <a:bodyPr/>
          <a:lstStyle/>
          <a:p>
            <a:fld id="{AEAA3239-9EA4-4A65-A281-97F994456D9F}" type="slidenum">
              <a:rPr lang="en-US" smtClean="0"/>
              <a:t>15</a:t>
            </a:fld>
            <a:endParaRPr lang="en-US" dirty="0"/>
          </a:p>
        </p:txBody>
      </p:sp>
    </p:spTree>
    <p:extLst>
      <p:ext uri="{BB962C8B-B14F-4D97-AF65-F5344CB8AC3E}">
        <p14:creationId xmlns:p14="http://schemas.microsoft.com/office/powerpoint/2010/main" val="42653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4859BA8-85E9-4D6C-939E-EFDB3F62F56A}"/>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descr="An underwater scene showing a diver using a wrist-mounted compass in low visibility conditions, with murky water and faint outlines of underwater structures. The diver is focused on navigation, highlighting the importance of compass use in challenging environments. No visible or implied text, letters, or words should appear anywhere in the image">
            <a:extLst>
              <a:ext uri="{FF2B5EF4-FFF2-40B4-BE49-F238E27FC236}">
                <a16:creationId xmlns:a16="http://schemas.microsoft.com/office/drawing/2014/main" id="{4FE28E51-2B9C-4068-BE96-95B888EDED9C}"/>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85F0D0DE-BA01-D1EE-BCB8-52CF13401A48}"/>
              </a:ext>
            </a:extLst>
          </p:cNvPr>
          <p:cNvSpPr>
            <a:spLocks noGrp="1"/>
          </p:cNvSpPr>
          <p:nvPr>
            <p:ph type="sldNum" sz="quarter" idx="12"/>
          </p:nvPr>
        </p:nvSpPr>
        <p:spPr/>
        <p:txBody>
          <a:bodyPr/>
          <a:lstStyle/>
          <a:p>
            <a:fld id="{AEAA3239-9EA4-4A65-A281-97F994456D9F}" type="slidenum">
              <a:rPr lang="en-US" smtClean="0"/>
              <a:t>16</a:t>
            </a:fld>
            <a:endParaRPr lang="en-US" dirty="0"/>
          </a:p>
        </p:txBody>
      </p:sp>
      <p:sp>
        <p:nvSpPr>
          <p:cNvPr id="9" name="TextBox 8">
            <a:extLst>
              <a:ext uri="{FF2B5EF4-FFF2-40B4-BE49-F238E27FC236}">
                <a16:creationId xmlns:a16="http://schemas.microsoft.com/office/drawing/2014/main" id="{A09E2D10-A766-48B0-99AA-7D1C4E532DB9}"/>
              </a:ext>
            </a:extLst>
          </p:cNvPr>
          <p:cNvSpPr txBox="1"/>
          <p:nvPr/>
        </p:nvSpPr>
        <p:spPr>
          <a:xfrm>
            <a:off x="619125" y="581025"/>
            <a:ext cx="4391025" cy="1005780"/>
          </a:xfrm>
          <a:prstGeom prst="rect">
            <a:avLst/>
          </a:prstGeom>
          <a:noFill/>
        </p:spPr>
        <p:txBody>
          <a:bodyPr wrap="square" rtlCol="0">
            <a:normAutofit/>
          </a:bodyPr>
          <a:lstStyle/>
          <a:p>
            <a:pPr marL="0" algn="l">
              <a:buNone/>
            </a:pPr>
            <a:r>
              <a:rPr sz="3600">
                <a:solidFill>
                  <a:srgbClr val="000000"/>
                </a:solidFill>
                <a:effectLst/>
                <a:latin typeface="Mongolian Baiti" panose="03000500000000000000" pitchFamily="66" charset="0"/>
              </a:rPr>
              <a:t>Common Scenarios for Compass Use </a:t>
            </a:r>
            <a:endParaRPr lang="en-GB"/>
          </a:p>
        </p:txBody>
      </p:sp>
      <p:sp>
        <p:nvSpPr>
          <p:cNvPr id="10" name="TextBox 9">
            <a:extLst>
              <a:ext uri="{FF2B5EF4-FFF2-40B4-BE49-F238E27FC236}">
                <a16:creationId xmlns:a16="http://schemas.microsoft.com/office/drawing/2014/main" id="{825F0F57-DE36-4F18-89AE-D7B308417566}"/>
              </a:ext>
            </a:extLst>
          </p:cNvPr>
          <p:cNvSpPr txBox="1"/>
          <p:nvPr/>
        </p:nvSpPr>
        <p:spPr>
          <a:xfrm>
            <a:off x="619125" y="1853505"/>
            <a:ext cx="4391025" cy="217140"/>
          </a:xfrm>
          <a:prstGeom prst="rect">
            <a:avLst/>
          </a:prstGeom>
          <a:noFill/>
        </p:spPr>
        <p:txBody>
          <a:bodyPr wrap="square" rtlCol="0">
            <a:normAutofit/>
          </a:bodyPr>
          <a:lstStyle/>
          <a:p>
            <a:pPr marL="0" algn="l">
              <a:buNone/>
            </a:pPr>
            <a:r>
              <a:rPr sz="1425" b="1">
                <a:solidFill>
                  <a:srgbClr val="000000"/>
                </a:solidFill>
                <a:effectLst/>
                <a:latin typeface="Avenir"/>
              </a:rPr>
              <a:t>Navigate back in low visibility </a:t>
            </a:r>
            <a:endParaRPr lang="en-GB"/>
          </a:p>
        </p:txBody>
      </p:sp>
      <p:sp>
        <p:nvSpPr>
          <p:cNvPr id="11" name="TextBox 10">
            <a:extLst>
              <a:ext uri="{FF2B5EF4-FFF2-40B4-BE49-F238E27FC236}">
                <a16:creationId xmlns:a16="http://schemas.microsoft.com/office/drawing/2014/main" id="{7A6C0093-CF07-49A2-BC84-FCB0CB7CCE29}"/>
              </a:ext>
            </a:extLst>
          </p:cNvPr>
          <p:cNvSpPr txBox="1"/>
          <p:nvPr/>
        </p:nvSpPr>
        <p:spPr>
          <a:xfrm>
            <a:off x="619125" y="2165895"/>
            <a:ext cx="4391025" cy="452437"/>
          </a:xfrm>
          <a:prstGeom prst="rect">
            <a:avLst/>
          </a:prstGeom>
          <a:noFill/>
        </p:spPr>
        <p:txBody>
          <a:bodyPr wrap="square" rtlCol="0">
            <a:normAutofit/>
          </a:bodyPr>
          <a:lstStyle/>
          <a:p>
            <a:pPr marL="0" marR="0" algn="l">
              <a:spcBef>
                <a:spcPts val="750"/>
              </a:spcBef>
              <a:buNone/>
            </a:pPr>
            <a:r>
              <a:rPr sz="1425" b="0">
                <a:solidFill>
                  <a:srgbClr val="000000"/>
                </a:solidFill>
                <a:effectLst/>
                <a:latin typeface="Avenir"/>
              </a:rPr>
              <a:t>Use bearings to return to the entry point when landmarks disappear in silt, darkness, or surge. </a:t>
            </a:r>
            <a:endParaRPr lang="en-GB"/>
          </a:p>
        </p:txBody>
      </p:sp>
      <p:sp>
        <p:nvSpPr>
          <p:cNvPr id="12" name="TextBox 11">
            <a:extLst>
              <a:ext uri="{FF2B5EF4-FFF2-40B4-BE49-F238E27FC236}">
                <a16:creationId xmlns:a16="http://schemas.microsoft.com/office/drawing/2014/main" id="{B679A198-C314-4AAE-83CF-CE42AACD4B37}"/>
              </a:ext>
            </a:extLst>
          </p:cNvPr>
          <p:cNvSpPr txBox="1"/>
          <p:nvPr/>
        </p:nvSpPr>
        <p:spPr>
          <a:xfrm>
            <a:off x="619125" y="2770733"/>
            <a:ext cx="4391025" cy="217140"/>
          </a:xfrm>
          <a:prstGeom prst="rect">
            <a:avLst/>
          </a:prstGeom>
          <a:noFill/>
        </p:spPr>
        <p:txBody>
          <a:bodyPr wrap="square" rtlCol="0">
            <a:normAutofit/>
          </a:bodyPr>
          <a:lstStyle/>
          <a:p>
            <a:pPr marL="0" marR="0" algn="l">
              <a:spcBef>
                <a:spcPts val="1200"/>
              </a:spcBef>
              <a:buNone/>
            </a:pPr>
            <a:r>
              <a:rPr sz="1425" b="1">
                <a:solidFill>
                  <a:srgbClr val="000000"/>
                </a:solidFill>
                <a:effectLst/>
                <a:latin typeface="Avenir"/>
              </a:rPr>
              <a:t>Map unfamiliar sites </a:t>
            </a:r>
            <a:endParaRPr lang="en-GB"/>
          </a:p>
        </p:txBody>
      </p:sp>
      <p:sp>
        <p:nvSpPr>
          <p:cNvPr id="13" name="TextBox 12">
            <a:extLst>
              <a:ext uri="{FF2B5EF4-FFF2-40B4-BE49-F238E27FC236}">
                <a16:creationId xmlns:a16="http://schemas.microsoft.com/office/drawing/2014/main" id="{5C6FFF65-3BB8-4CB2-98FE-7EE780688BF7}"/>
              </a:ext>
            </a:extLst>
          </p:cNvPr>
          <p:cNvSpPr txBox="1"/>
          <p:nvPr/>
        </p:nvSpPr>
        <p:spPr>
          <a:xfrm>
            <a:off x="619125" y="3083123"/>
            <a:ext cx="4391025" cy="452437"/>
          </a:xfrm>
          <a:prstGeom prst="rect">
            <a:avLst/>
          </a:prstGeom>
          <a:noFill/>
        </p:spPr>
        <p:txBody>
          <a:bodyPr wrap="square" rtlCol="0">
            <a:normAutofit/>
          </a:bodyPr>
          <a:lstStyle/>
          <a:p>
            <a:pPr marL="0" marR="0" algn="l">
              <a:spcBef>
                <a:spcPts val="750"/>
              </a:spcBef>
              <a:buNone/>
            </a:pPr>
            <a:r>
              <a:rPr sz="1425" b="0">
                <a:solidFill>
                  <a:srgbClr val="000000"/>
                </a:solidFill>
                <a:effectLst/>
                <a:latin typeface="Avenir"/>
              </a:rPr>
              <a:t>Track headings and turns to document routes and features while exploring new terrain. </a:t>
            </a:r>
            <a:endParaRPr lang="en-GB"/>
          </a:p>
        </p:txBody>
      </p:sp>
      <p:sp>
        <p:nvSpPr>
          <p:cNvPr id="14" name="TextBox 13">
            <a:extLst>
              <a:ext uri="{FF2B5EF4-FFF2-40B4-BE49-F238E27FC236}">
                <a16:creationId xmlns:a16="http://schemas.microsoft.com/office/drawing/2014/main" id="{A7EA0643-9AA3-4C96-873A-2EF38D1DF1C6}"/>
              </a:ext>
            </a:extLst>
          </p:cNvPr>
          <p:cNvSpPr txBox="1"/>
          <p:nvPr/>
        </p:nvSpPr>
        <p:spPr>
          <a:xfrm>
            <a:off x="619125" y="3687960"/>
            <a:ext cx="4391025" cy="217140"/>
          </a:xfrm>
          <a:prstGeom prst="rect">
            <a:avLst/>
          </a:prstGeom>
          <a:noFill/>
        </p:spPr>
        <p:txBody>
          <a:bodyPr wrap="square" rtlCol="0">
            <a:normAutofit/>
          </a:bodyPr>
          <a:lstStyle/>
          <a:p>
            <a:pPr marL="0" marR="0" algn="l">
              <a:spcBef>
                <a:spcPts val="1200"/>
              </a:spcBef>
              <a:buNone/>
            </a:pPr>
            <a:r>
              <a:rPr sz="1425" b="1">
                <a:solidFill>
                  <a:srgbClr val="000000"/>
                </a:solidFill>
                <a:effectLst/>
                <a:latin typeface="Avenir"/>
              </a:rPr>
              <a:t>Run structured search patterns </a:t>
            </a:r>
            <a:endParaRPr lang="en-GB"/>
          </a:p>
        </p:txBody>
      </p:sp>
      <p:sp>
        <p:nvSpPr>
          <p:cNvPr id="15" name="TextBox 14">
            <a:extLst>
              <a:ext uri="{FF2B5EF4-FFF2-40B4-BE49-F238E27FC236}">
                <a16:creationId xmlns:a16="http://schemas.microsoft.com/office/drawing/2014/main" id="{00D2AA1D-B80D-4D80-BDA7-6F309DA0B708}"/>
              </a:ext>
            </a:extLst>
          </p:cNvPr>
          <p:cNvSpPr txBox="1"/>
          <p:nvPr/>
        </p:nvSpPr>
        <p:spPr>
          <a:xfrm>
            <a:off x="619125" y="4000351"/>
            <a:ext cx="4391025" cy="678656"/>
          </a:xfrm>
          <a:prstGeom prst="rect">
            <a:avLst/>
          </a:prstGeom>
          <a:noFill/>
        </p:spPr>
        <p:txBody>
          <a:bodyPr wrap="square" rtlCol="0">
            <a:normAutofit/>
          </a:bodyPr>
          <a:lstStyle/>
          <a:p>
            <a:pPr marL="0" marR="0" algn="l">
              <a:spcBef>
                <a:spcPts val="750"/>
              </a:spcBef>
              <a:buNone/>
            </a:pPr>
            <a:r>
              <a:rPr sz="1425" b="0">
                <a:solidFill>
                  <a:srgbClr val="000000"/>
                </a:solidFill>
                <a:effectLst/>
                <a:latin typeface="Avenir"/>
              </a:rPr>
              <a:t>In currents/poor visibility, disciplined compass work is linked to ~50% fewer lost-diver incidents; scenario drills build adaptability. </a:t>
            </a:r>
            <a:endParaRPr lang="en-GB"/>
          </a:p>
        </p:txBody>
      </p:sp>
    </p:spTree>
    <p:extLst>
      <p:ext uri="{BB962C8B-B14F-4D97-AF65-F5344CB8AC3E}">
        <p14:creationId xmlns:p14="http://schemas.microsoft.com/office/powerpoint/2010/main" val="1863571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3B80682-868F-4D64-8C49-0DC58F92420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2DE3968A-A52D-435E-8346-D0B87E651E4F}"/>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781050" y="1483965"/>
            <a:ext cx="857250" cy="857250"/>
          </a:xfrm>
          <a:prstGeom prst="rect">
            <a:avLst/>
          </a:prstGeom>
        </p:spPr>
      </p:pic>
      <p:sp>
        <p:nvSpPr>
          <p:cNvPr id="6" name="Slide Number Placeholder 5">
            <a:extLst>
              <a:ext uri="{FF2B5EF4-FFF2-40B4-BE49-F238E27FC236}">
                <a16:creationId xmlns:a16="http://schemas.microsoft.com/office/drawing/2014/main" id="{4AFA90FB-3B83-DE81-EE0B-BB6D960B365D}"/>
              </a:ext>
            </a:extLst>
          </p:cNvPr>
          <p:cNvSpPr>
            <a:spLocks noGrp="1"/>
          </p:cNvSpPr>
          <p:nvPr>
            <p:ph type="sldNum" sz="quarter" idx="12"/>
          </p:nvPr>
        </p:nvSpPr>
        <p:spPr/>
        <p:txBody>
          <a:bodyPr/>
          <a:lstStyle/>
          <a:p>
            <a:fld id="{AEAA3239-9EA4-4A65-A281-97F994456D9F}" type="slidenum">
              <a:rPr lang="en-US" smtClean="0"/>
              <a:t>17</a:t>
            </a:fld>
            <a:endParaRPr lang="en-US" dirty="0"/>
          </a:p>
        </p:txBody>
      </p:sp>
      <p:pic>
        <p:nvPicPr>
          <p:cNvPr id="9" name="Graphic 8" descr="A vector illustration icon of a group of divers underwater, each holding a compass, symbolizing teamwork and navigation, with a transparent background">
            <a:extLst>
              <a:ext uri="{FF2B5EF4-FFF2-40B4-BE49-F238E27FC236}">
                <a16:creationId xmlns:a16="http://schemas.microsoft.com/office/drawing/2014/main" id="{7DB83C68-ABE9-4BB4-8D23-F2CD6809CE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5825" y="1588740"/>
            <a:ext cx="647700" cy="647700"/>
          </a:xfrm>
          <a:prstGeom prst="ellipse">
            <a:avLst/>
          </a:prstGeom>
        </p:spPr>
      </p:pic>
      <p:pic>
        <p:nvPicPr>
          <p:cNvPr id="10" name="Graphic 9">
            <a:extLst>
              <a:ext uri="{FF2B5EF4-FFF2-40B4-BE49-F238E27FC236}">
                <a16:creationId xmlns:a16="http://schemas.microsoft.com/office/drawing/2014/main" id="{29D9B88A-9D20-4FDB-8BA7-CB5F474C73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19950" y="1483965"/>
            <a:ext cx="857250" cy="857250"/>
          </a:xfrm>
          <a:prstGeom prst="rect">
            <a:avLst/>
          </a:prstGeom>
        </p:spPr>
      </p:pic>
      <p:pic>
        <p:nvPicPr>
          <p:cNvPr id="11" name="Graphic 10" descr="A vector illustration icon of two hands checking compasses together, representing buddy system mutual checks, with a transparent background">
            <a:extLst>
              <a:ext uri="{FF2B5EF4-FFF2-40B4-BE49-F238E27FC236}">
                <a16:creationId xmlns:a16="http://schemas.microsoft.com/office/drawing/2014/main" id="{D8A8216B-CA7C-43B8-A233-27C6F6D8D4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24725" y="1588740"/>
            <a:ext cx="647700" cy="647700"/>
          </a:xfrm>
          <a:prstGeom prst="ellipse">
            <a:avLst/>
          </a:prstGeom>
        </p:spPr>
      </p:pic>
      <p:pic>
        <p:nvPicPr>
          <p:cNvPr id="12" name="Graphic 11">
            <a:extLst>
              <a:ext uri="{FF2B5EF4-FFF2-40B4-BE49-F238E27FC236}">
                <a16:creationId xmlns:a16="http://schemas.microsoft.com/office/drawing/2014/main" id="{057442FA-7A3E-4AB7-9B79-6D26E037BC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2650" y="3331815"/>
            <a:ext cx="857250" cy="857250"/>
          </a:xfrm>
          <a:prstGeom prst="rect">
            <a:avLst/>
          </a:prstGeom>
        </p:spPr>
      </p:pic>
      <p:pic>
        <p:nvPicPr>
          <p:cNvPr id="13" name="Graphic 12" descr="A vector illustration icon of a checklist or plan, representing agreed navigation plans and drills, with a transparent background">
            <a:extLst>
              <a:ext uri="{FF2B5EF4-FFF2-40B4-BE49-F238E27FC236}">
                <a16:creationId xmlns:a16="http://schemas.microsoft.com/office/drawing/2014/main" id="{C40A0123-65C1-45CB-9E2A-BAB3CF502F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7425" y="3436590"/>
            <a:ext cx="647700" cy="647700"/>
          </a:xfrm>
          <a:prstGeom prst="ellipse">
            <a:avLst/>
          </a:prstGeom>
        </p:spPr>
      </p:pic>
      <p:pic>
        <p:nvPicPr>
          <p:cNvPr id="14" name="Graphic 13">
            <a:extLst>
              <a:ext uri="{FF2B5EF4-FFF2-40B4-BE49-F238E27FC236}">
                <a16:creationId xmlns:a16="http://schemas.microsoft.com/office/drawing/2014/main" id="{FC681815-7620-49A2-B3AA-794A8681B2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175" y="5160615"/>
            <a:ext cx="857250" cy="857250"/>
          </a:xfrm>
          <a:prstGeom prst="rect">
            <a:avLst/>
          </a:prstGeom>
        </p:spPr>
      </p:pic>
      <p:pic>
        <p:nvPicPr>
          <p:cNvPr id="15" name="Graphic 14" descr="A vector illustration icon of a trophy or medal, representing positive outcomes and success in group navigation, with a transparent background">
            <a:extLst>
              <a:ext uri="{FF2B5EF4-FFF2-40B4-BE49-F238E27FC236}">
                <a16:creationId xmlns:a16="http://schemas.microsoft.com/office/drawing/2014/main" id="{C36854BF-9036-4F0D-9BC1-C042EBFD542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95950" y="5265390"/>
            <a:ext cx="647700" cy="647700"/>
          </a:xfrm>
          <a:prstGeom prst="ellipse">
            <a:avLst/>
          </a:prstGeom>
        </p:spPr>
      </p:pic>
      <p:sp>
        <p:nvSpPr>
          <p:cNvPr id="16" name="TextBox 15">
            <a:extLst>
              <a:ext uri="{FF2B5EF4-FFF2-40B4-BE49-F238E27FC236}">
                <a16:creationId xmlns:a16="http://schemas.microsoft.com/office/drawing/2014/main" id="{BE3887EC-3962-49CA-918A-936573C0F5C1}"/>
              </a:ext>
            </a:extLst>
          </p:cNvPr>
          <p:cNvSpPr txBox="1"/>
          <p:nvPr/>
        </p:nvSpPr>
        <p:spPr>
          <a:xfrm>
            <a:off x="619125" y="809625"/>
            <a:ext cx="10972800" cy="502890"/>
          </a:xfrm>
          <a:prstGeom prst="rect">
            <a:avLst/>
          </a:prstGeom>
          <a:noFill/>
        </p:spPr>
        <p:txBody>
          <a:bodyPr wrap="square" rtlCol="0">
            <a:normAutofit/>
          </a:bodyPr>
          <a:lstStyle/>
          <a:p>
            <a:pPr marL="0" algn="l">
              <a:buNone/>
            </a:pPr>
            <a:r>
              <a:rPr sz="3600" b="0">
                <a:solidFill>
                  <a:srgbClr val="000000"/>
                </a:solidFill>
                <a:effectLst/>
                <a:latin typeface="Mongolian Baiti" panose="03000500000000000000" pitchFamily="66" charset="0"/>
              </a:rPr>
              <a:t>Group Coordination &amp; Buddy Systems</a:t>
            </a:r>
            <a:r>
              <a:rPr>
                <a:effectLst/>
              </a:rPr>
              <a:t> </a:t>
            </a:r>
            <a:endParaRPr lang="en-GB"/>
          </a:p>
        </p:txBody>
      </p:sp>
      <p:sp>
        <p:nvSpPr>
          <p:cNvPr id="17" name="TextBox 16">
            <a:extLst>
              <a:ext uri="{FF2B5EF4-FFF2-40B4-BE49-F238E27FC236}">
                <a16:creationId xmlns:a16="http://schemas.microsoft.com/office/drawing/2014/main" id="{C77BFB03-8FF9-44FB-98CD-561B9FCECE93}"/>
              </a:ext>
            </a:extLst>
          </p:cNvPr>
          <p:cNvSpPr txBox="1"/>
          <p:nvPr/>
        </p:nvSpPr>
        <p:spPr>
          <a:xfrm>
            <a:off x="1866900" y="1541115"/>
            <a:ext cx="4953000" cy="1092249"/>
          </a:xfrm>
          <a:prstGeom prst="rect">
            <a:avLst/>
          </a:prstGeom>
          <a:noFill/>
        </p:spPr>
        <p:txBody>
          <a:bodyPr wrap="square" rtlCol="0">
            <a:normAutofit/>
          </a:bodyPr>
          <a:lstStyle/>
          <a:p>
            <a:pPr marL="0" algn="l">
              <a:buNone/>
            </a:pPr>
            <a:r>
              <a:rPr sz="1650" b="1">
                <a:solidFill>
                  <a:srgbClr val="000000"/>
                </a:solidFill>
                <a:effectLst/>
                <a:latin typeface="Avenir"/>
              </a:rPr>
              <a:t>Benefits</a:t>
            </a:r>
            <a:r>
              <a:rPr>
                <a:effectLst/>
              </a:rPr>
              <a:t> </a:t>
            </a:r>
          </a:p>
          <a:p>
            <a:pPr marL="0" algn="l">
              <a:spcBef>
                <a:spcPts val="750"/>
              </a:spcBef>
              <a:buNone/>
            </a:pPr>
            <a:r>
              <a:rPr sz="1350" b="0">
                <a:solidFill>
                  <a:srgbClr val="000000"/>
                </a:solidFill>
                <a:effectLst/>
                <a:latin typeface="Avenir"/>
              </a:rPr>
              <a:t>Shared heading references improve group cohesion and reduce separation risk during underwater navigation.</a:t>
            </a:r>
            <a:r>
              <a:rPr>
                <a:effectLst/>
              </a:rPr>
              <a:t> </a:t>
            </a:r>
            <a:endParaRPr lang="en-GB"/>
          </a:p>
        </p:txBody>
      </p:sp>
      <p:sp>
        <p:nvSpPr>
          <p:cNvPr id="18" name="TextBox 17">
            <a:extLst>
              <a:ext uri="{FF2B5EF4-FFF2-40B4-BE49-F238E27FC236}">
                <a16:creationId xmlns:a16="http://schemas.microsoft.com/office/drawing/2014/main" id="{A289457C-CB13-45F7-9E0F-AAA0C1E1F711}"/>
              </a:ext>
            </a:extLst>
          </p:cNvPr>
          <p:cNvSpPr txBox="1"/>
          <p:nvPr/>
        </p:nvSpPr>
        <p:spPr>
          <a:xfrm>
            <a:off x="238125" y="3369915"/>
            <a:ext cx="4953000" cy="843706"/>
          </a:xfrm>
          <a:prstGeom prst="rect">
            <a:avLst/>
          </a:prstGeom>
          <a:noFill/>
        </p:spPr>
        <p:txBody>
          <a:bodyPr wrap="square" rtlCol="0">
            <a:normAutofit/>
          </a:bodyPr>
          <a:lstStyle/>
          <a:p>
            <a:pPr marL="0" algn="l">
              <a:buNone/>
            </a:pPr>
            <a:r>
              <a:rPr sz="1650" b="1">
                <a:solidFill>
                  <a:srgbClr val="000000"/>
                </a:solidFill>
                <a:effectLst/>
                <a:latin typeface="Avenir"/>
              </a:rPr>
              <a:t>Challenges</a:t>
            </a:r>
            <a:r>
              <a:rPr>
                <a:effectLst/>
              </a:rPr>
              <a:t> </a:t>
            </a:r>
          </a:p>
          <a:p>
            <a:pPr marL="0" algn="l">
              <a:spcBef>
                <a:spcPts val="750"/>
              </a:spcBef>
              <a:buNone/>
            </a:pPr>
            <a:r>
              <a:rPr sz="1350" b="0">
                <a:solidFill>
                  <a:srgbClr val="000000"/>
                </a:solidFill>
                <a:effectLst/>
                <a:latin typeface="Avenir"/>
              </a:rPr>
              <a:t>Requires consistent mutual compass checks and clear communication to avoid confusion or misalignment.</a:t>
            </a:r>
            <a:r>
              <a:rPr>
                <a:effectLst/>
              </a:rPr>
              <a:t> </a:t>
            </a:r>
            <a:endParaRPr lang="en-GB"/>
          </a:p>
        </p:txBody>
      </p:sp>
      <p:sp>
        <p:nvSpPr>
          <p:cNvPr id="19" name="TextBox 18">
            <a:extLst>
              <a:ext uri="{FF2B5EF4-FFF2-40B4-BE49-F238E27FC236}">
                <a16:creationId xmlns:a16="http://schemas.microsoft.com/office/drawing/2014/main" id="{B77CE832-52A9-4D70-B14A-A88C018BA6DE}"/>
              </a:ext>
            </a:extLst>
          </p:cNvPr>
          <p:cNvSpPr txBox="1"/>
          <p:nvPr/>
        </p:nvSpPr>
        <p:spPr>
          <a:xfrm>
            <a:off x="238125" y="5255865"/>
            <a:ext cx="4953000" cy="843706"/>
          </a:xfrm>
          <a:prstGeom prst="rect">
            <a:avLst/>
          </a:prstGeom>
          <a:noFill/>
        </p:spPr>
        <p:txBody>
          <a:bodyPr wrap="square" rtlCol="0">
            <a:normAutofit/>
          </a:bodyPr>
          <a:lstStyle/>
          <a:p>
            <a:pPr marL="0" algn="l">
              <a:buNone/>
            </a:pPr>
            <a:r>
              <a:rPr sz="1650" b="1">
                <a:solidFill>
                  <a:srgbClr val="000000"/>
                </a:solidFill>
                <a:effectLst/>
                <a:latin typeface="Avenir"/>
              </a:rPr>
              <a:t>Best Practices</a:t>
            </a:r>
            <a:r>
              <a:rPr>
                <a:effectLst/>
              </a:rPr>
              <a:t> </a:t>
            </a:r>
          </a:p>
          <a:p>
            <a:pPr marL="0" algn="l">
              <a:spcBef>
                <a:spcPts val="750"/>
              </a:spcBef>
              <a:buNone/>
            </a:pPr>
            <a:r>
              <a:rPr sz="1350" b="0">
                <a:solidFill>
                  <a:srgbClr val="000000"/>
                </a:solidFill>
                <a:effectLst/>
                <a:latin typeface="Avenir"/>
              </a:rPr>
              <a:t>Agreed navigation plans and synchronized route following enhance safety and group coordination.</a:t>
            </a:r>
            <a:r>
              <a:rPr>
                <a:effectLst/>
              </a:rPr>
              <a:t> </a:t>
            </a:r>
            <a:endParaRPr lang="en-GB"/>
          </a:p>
        </p:txBody>
      </p:sp>
      <p:sp>
        <p:nvSpPr>
          <p:cNvPr id="20" name="TextBox 19">
            <a:extLst>
              <a:ext uri="{FF2B5EF4-FFF2-40B4-BE49-F238E27FC236}">
                <a16:creationId xmlns:a16="http://schemas.microsoft.com/office/drawing/2014/main" id="{6F49F11E-A947-4AE8-8132-D83EFEE33D03}"/>
              </a:ext>
            </a:extLst>
          </p:cNvPr>
          <p:cNvSpPr txBox="1"/>
          <p:nvPr/>
        </p:nvSpPr>
        <p:spPr>
          <a:xfrm>
            <a:off x="6677025" y="5255865"/>
            <a:ext cx="4953000" cy="843706"/>
          </a:xfrm>
          <a:prstGeom prst="rect">
            <a:avLst/>
          </a:prstGeom>
          <a:noFill/>
        </p:spPr>
        <p:txBody>
          <a:bodyPr wrap="square" rtlCol="0">
            <a:normAutofit/>
          </a:bodyPr>
          <a:lstStyle/>
          <a:p>
            <a:pPr marL="0" algn="l">
              <a:buNone/>
            </a:pPr>
            <a:r>
              <a:rPr sz="1650" b="1">
                <a:solidFill>
                  <a:srgbClr val="000000"/>
                </a:solidFill>
                <a:effectLst/>
                <a:latin typeface="Avenir"/>
              </a:rPr>
              <a:t>Outcomes</a:t>
            </a:r>
            <a:r>
              <a:rPr>
                <a:effectLst/>
              </a:rPr>
              <a:t> </a:t>
            </a:r>
          </a:p>
          <a:p>
            <a:pPr marL="0" algn="l">
              <a:spcBef>
                <a:spcPts val="750"/>
              </a:spcBef>
              <a:buNone/>
            </a:pPr>
            <a:r>
              <a:rPr sz="1350" b="0">
                <a:solidFill>
                  <a:srgbClr val="000000"/>
                </a:solidFill>
                <a:effectLst/>
                <a:latin typeface="Avenir"/>
              </a:rPr>
              <a:t>Groups using planned compass navigation report 30% higher cohesion and fewer incidents.</a:t>
            </a:r>
            <a:r>
              <a:rPr>
                <a:effectLst/>
              </a:rPr>
              <a:t> </a:t>
            </a:r>
            <a:endParaRPr lang="en-GB"/>
          </a:p>
        </p:txBody>
      </p:sp>
    </p:spTree>
    <p:extLst>
      <p:ext uri="{BB962C8B-B14F-4D97-AF65-F5344CB8AC3E}">
        <p14:creationId xmlns:p14="http://schemas.microsoft.com/office/powerpoint/2010/main" val="295976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2BFE6DB-6702-4F0D-97CA-6A5240863A49}"/>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04CFFAB4-FCC4-98E0-7098-E6626B4D979C}"/>
              </a:ext>
            </a:extLst>
          </p:cNvPr>
          <p:cNvSpPr>
            <a:spLocks noGrp="1"/>
          </p:cNvSpPr>
          <p:nvPr>
            <p:ph sz="quarter" idx="16"/>
          </p:nvPr>
        </p:nvSpPr>
        <p:spPr>
          <a:xfrm>
            <a:off x="619125" y="581025"/>
            <a:ext cx="10972800" cy="658266"/>
          </a:xfrm>
        </p:spPr>
        <p:txBody>
          <a:bodyPr/>
          <a:lstStyle/>
          <a:p>
            <a:pPr marL="0" indent="0" algn="l">
              <a:buNone/>
            </a:pPr>
            <a:r>
              <a:rPr sz="4800">
                <a:solidFill>
                  <a:srgbClr val="000000"/>
                </a:solidFill>
                <a:effectLst/>
                <a:latin typeface="Mongolian Baiti" panose="03000500000000000000" pitchFamily="66" charset="0"/>
              </a:rPr>
              <a:t>Emergency Navigation Protocols</a:t>
            </a:r>
            <a:r>
              <a:rPr>
                <a:effectLst/>
              </a:rPr>
              <a:t> </a:t>
            </a:r>
            <a:endParaRPr lang="en-GB"/>
          </a:p>
        </p:txBody>
      </p:sp>
      <p:sp>
        <p:nvSpPr>
          <p:cNvPr id="6" name="Slide Number Placeholder 5">
            <a:extLst>
              <a:ext uri="{FF2B5EF4-FFF2-40B4-BE49-F238E27FC236}">
                <a16:creationId xmlns:a16="http://schemas.microsoft.com/office/drawing/2014/main" id="{35E3BCB3-C55A-579E-4FBD-37660BFD43C0}"/>
              </a:ext>
            </a:extLst>
          </p:cNvPr>
          <p:cNvSpPr>
            <a:spLocks noGrp="1"/>
          </p:cNvSpPr>
          <p:nvPr>
            <p:ph type="sldNum" sz="quarter" idx="12"/>
          </p:nvPr>
        </p:nvSpPr>
        <p:spPr/>
        <p:txBody>
          <a:bodyPr/>
          <a:lstStyle/>
          <a:p>
            <a:fld id="{AEAA3239-9EA4-4A65-A281-97F994456D9F}" type="slidenum">
              <a:rPr lang="en-US" smtClean="0"/>
              <a:t>18</a:t>
            </a:fld>
            <a:endParaRPr lang="en-US" dirty="0"/>
          </a:p>
        </p:txBody>
      </p:sp>
      <p:sp>
        <p:nvSpPr>
          <p:cNvPr id="8" name="TextBox 7">
            <a:extLst>
              <a:ext uri="{FF2B5EF4-FFF2-40B4-BE49-F238E27FC236}">
                <a16:creationId xmlns:a16="http://schemas.microsoft.com/office/drawing/2014/main" id="{5FEFD34B-7D3C-4A8F-A511-EA0864EB04CC}"/>
              </a:ext>
            </a:extLst>
          </p:cNvPr>
          <p:cNvSpPr txBox="1"/>
          <p:nvPr/>
        </p:nvSpPr>
        <p:spPr>
          <a:xfrm>
            <a:off x="619125" y="2150417"/>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01</a:t>
            </a:r>
            <a:r>
              <a:rPr>
                <a:effectLst/>
              </a:rPr>
              <a:t> </a:t>
            </a:r>
          </a:p>
          <a:p>
            <a:pPr marL="0" algn="l">
              <a:spcAft>
                <a:spcPts val="750"/>
              </a:spcAft>
              <a:buNone/>
            </a:pPr>
            <a:r>
              <a:rPr sz="1950" b="0">
                <a:solidFill>
                  <a:srgbClr val="000000"/>
                </a:solidFill>
                <a:effectLst/>
                <a:latin typeface="Mongolian Baiti" panose="03000500000000000000" pitchFamily="66" charset="0"/>
              </a:rPr>
              <a:t>Stay Calm</a:t>
            </a:r>
            <a:r>
              <a:rPr>
                <a:effectLst/>
              </a:rPr>
              <a:t> </a:t>
            </a:r>
          </a:p>
          <a:p>
            <a:pPr marL="0" algn="l">
              <a:buNone/>
            </a:pPr>
            <a:r>
              <a:rPr sz="1350" b="0">
                <a:solidFill>
                  <a:srgbClr val="000000"/>
                </a:solidFill>
                <a:effectLst/>
                <a:latin typeface="Avenir"/>
              </a:rPr>
              <a:t>Maintain composure to assess the situation and avoid panic during emergencies.</a:t>
            </a:r>
            <a:r>
              <a:rPr>
                <a:effectLst/>
              </a:rPr>
              <a:t> </a:t>
            </a:r>
            <a:endParaRPr lang="en-GB"/>
          </a:p>
        </p:txBody>
      </p:sp>
      <p:sp>
        <p:nvSpPr>
          <p:cNvPr id="9" name="TextBox 8">
            <a:extLst>
              <a:ext uri="{FF2B5EF4-FFF2-40B4-BE49-F238E27FC236}">
                <a16:creationId xmlns:a16="http://schemas.microsoft.com/office/drawing/2014/main" id="{F7F0D186-1E24-41E6-B6DB-80E9DD07C7C5}"/>
              </a:ext>
            </a:extLst>
          </p:cNvPr>
          <p:cNvSpPr txBox="1"/>
          <p:nvPr/>
        </p:nvSpPr>
        <p:spPr>
          <a:xfrm>
            <a:off x="4352925" y="2150417"/>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02</a:t>
            </a:r>
            <a:r>
              <a:rPr>
                <a:effectLst/>
              </a:rPr>
              <a:t> </a:t>
            </a:r>
          </a:p>
          <a:p>
            <a:pPr marL="0" algn="l">
              <a:spcAft>
                <a:spcPts val="750"/>
              </a:spcAft>
              <a:buNone/>
            </a:pPr>
            <a:r>
              <a:rPr sz="1950" b="0">
                <a:solidFill>
                  <a:srgbClr val="000000"/>
                </a:solidFill>
                <a:effectLst/>
                <a:latin typeface="Mongolian Baiti" panose="03000500000000000000" pitchFamily="66" charset="0"/>
              </a:rPr>
              <a:t>Use Compass Bearings</a:t>
            </a:r>
            <a:r>
              <a:rPr>
                <a:effectLst/>
              </a:rPr>
              <a:t> </a:t>
            </a:r>
          </a:p>
          <a:p>
            <a:pPr marL="0" algn="l">
              <a:buNone/>
            </a:pPr>
            <a:r>
              <a:rPr sz="1350" b="0">
                <a:solidFill>
                  <a:srgbClr val="000000"/>
                </a:solidFill>
                <a:effectLst/>
                <a:latin typeface="Avenir"/>
              </a:rPr>
              <a:t>Rely on established compass bearings to navigate safely and prevent further disorientation.</a:t>
            </a:r>
            <a:r>
              <a:rPr>
                <a:effectLst/>
              </a:rPr>
              <a:t> </a:t>
            </a:r>
            <a:endParaRPr lang="en-GB"/>
          </a:p>
        </p:txBody>
      </p:sp>
      <p:sp>
        <p:nvSpPr>
          <p:cNvPr id="10" name="TextBox 9">
            <a:extLst>
              <a:ext uri="{FF2B5EF4-FFF2-40B4-BE49-F238E27FC236}">
                <a16:creationId xmlns:a16="http://schemas.microsoft.com/office/drawing/2014/main" id="{7047A57B-7A0B-4334-BE5E-55AE045B0B73}"/>
              </a:ext>
            </a:extLst>
          </p:cNvPr>
          <p:cNvSpPr txBox="1"/>
          <p:nvPr/>
        </p:nvSpPr>
        <p:spPr>
          <a:xfrm>
            <a:off x="8086725" y="2150417"/>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03</a:t>
            </a:r>
            <a:r>
              <a:rPr>
                <a:effectLst/>
              </a:rPr>
              <a:t> </a:t>
            </a:r>
          </a:p>
          <a:p>
            <a:pPr marL="0" algn="l">
              <a:spcAft>
                <a:spcPts val="750"/>
              </a:spcAft>
              <a:buNone/>
            </a:pPr>
            <a:r>
              <a:rPr sz="1950" b="0">
                <a:solidFill>
                  <a:srgbClr val="000000"/>
                </a:solidFill>
                <a:effectLst/>
                <a:latin typeface="Mongolian Baiti" panose="03000500000000000000" pitchFamily="66" charset="0"/>
              </a:rPr>
              <a:t>Signal for Assistance</a:t>
            </a:r>
            <a:r>
              <a:rPr>
                <a:effectLst/>
              </a:rPr>
              <a:t> </a:t>
            </a:r>
          </a:p>
          <a:p>
            <a:pPr marL="0" algn="l">
              <a:buNone/>
            </a:pPr>
            <a:r>
              <a:rPr sz="1350" b="0">
                <a:solidFill>
                  <a:srgbClr val="000000"/>
                </a:solidFill>
                <a:effectLst/>
                <a:latin typeface="Avenir"/>
              </a:rPr>
              <a:t>Utilize standard hand signals or devices to alert dive buddies or surface support if needed.</a:t>
            </a:r>
            <a:r>
              <a:rPr>
                <a:effectLst/>
              </a:rPr>
              <a:t> </a:t>
            </a:r>
            <a:endParaRPr lang="en-GB"/>
          </a:p>
        </p:txBody>
      </p:sp>
      <p:sp>
        <p:nvSpPr>
          <p:cNvPr id="11" name="TextBox 10">
            <a:extLst>
              <a:ext uri="{FF2B5EF4-FFF2-40B4-BE49-F238E27FC236}">
                <a16:creationId xmlns:a16="http://schemas.microsoft.com/office/drawing/2014/main" id="{D70B52DE-6517-4897-8A8C-C14D4DEC3C14}"/>
              </a:ext>
            </a:extLst>
          </p:cNvPr>
          <p:cNvSpPr txBox="1"/>
          <p:nvPr/>
        </p:nvSpPr>
        <p:spPr>
          <a:xfrm>
            <a:off x="619125" y="4177158"/>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04</a:t>
            </a:r>
            <a:r>
              <a:rPr>
                <a:effectLst/>
              </a:rPr>
              <a:t> </a:t>
            </a:r>
          </a:p>
          <a:p>
            <a:pPr marL="0" algn="l">
              <a:spcAft>
                <a:spcPts val="750"/>
              </a:spcAft>
              <a:buNone/>
            </a:pPr>
            <a:r>
              <a:rPr sz="1950" b="0">
                <a:solidFill>
                  <a:srgbClr val="000000"/>
                </a:solidFill>
                <a:effectLst/>
                <a:latin typeface="Mongolian Baiti" panose="03000500000000000000" pitchFamily="66" charset="0"/>
              </a:rPr>
              <a:t>Ascend Safely</a:t>
            </a:r>
            <a:r>
              <a:rPr>
                <a:effectLst/>
              </a:rPr>
              <a:t> </a:t>
            </a:r>
          </a:p>
          <a:p>
            <a:pPr marL="0" algn="l">
              <a:buNone/>
            </a:pPr>
            <a:r>
              <a:rPr sz="1350" b="0">
                <a:solidFill>
                  <a:srgbClr val="000000"/>
                </a:solidFill>
                <a:effectLst/>
                <a:latin typeface="Avenir"/>
              </a:rPr>
              <a:t>Follow ascent protocols, monitoring depth and air supply, to return to safety.</a:t>
            </a:r>
            <a:r>
              <a:rPr>
                <a:effectLst/>
              </a:rPr>
              <a:t> </a:t>
            </a:r>
            <a:endParaRPr lang="en-GB"/>
          </a:p>
        </p:txBody>
      </p:sp>
      <p:sp>
        <p:nvSpPr>
          <p:cNvPr id="12" name="TextBox 11">
            <a:extLst>
              <a:ext uri="{FF2B5EF4-FFF2-40B4-BE49-F238E27FC236}">
                <a16:creationId xmlns:a16="http://schemas.microsoft.com/office/drawing/2014/main" id="{69A2AE45-4B43-48C6-AB92-367270BF6033}"/>
              </a:ext>
            </a:extLst>
          </p:cNvPr>
          <p:cNvSpPr txBox="1"/>
          <p:nvPr/>
        </p:nvSpPr>
        <p:spPr>
          <a:xfrm>
            <a:off x="4352925" y="4177158"/>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05</a:t>
            </a:r>
            <a:r>
              <a:rPr>
                <a:effectLst/>
              </a:rPr>
              <a:t> </a:t>
            </a:r>
          </a:p>
          <a:p>
            <a:pPr marL="0" algn="l">
              <a:spcAft>
                <a:spcPts val="750"/>
              </a:spcAft>
              <a:buNone/>
            </a:pPr>
            <a:r>
              <a:rPr sz="1950" b="0">
                <a:solidFill>
                  <a:srgbClr val="000000"/>
                </a:solidFill>
                <a:effectLst/>
                <a:latin typeface="Mongolian Baiti" panose="03000500000000000000" pitchFamily="66" charset="0"/>
              </a:rPr>
              <a:t>Adhere to Protocols</a:t>
            </a:r>
            <a:r>
              <a:rPr>
                <a:effectLst/>
              </a:rPr>
              <a:t> </a:t>
            </a:r>
          </a:p>
          <a:p>
            <a:pPr marL="0" algn="l">
              <a:buNone/>
            </a:pPr>
            <a:r>
              <a:rPr sz="1350" b="0">
                <a:solidFill>
                  <a:srgbClr val="000000"/>
                </a:solidFill>
                <a:effectLst/>
                <a:latin typeface="Avenir"/>
              </a:rPr>
              <a:t>Strictly follow emergency navigation procedures to minimize risks and ensure safety.</a:t>
            </a:r>
            <a:r>
              <a:rPr>
                <a:effectLst/>
              </a:rPr>
              <a:t> </a:t>
            </a:r>
            <a:endParaRPr lang="en-GB"/>
          </a:p>
        </p:txBody>
      </p:sp>
      <p:sp>
        <p:nvSpPr>
          <p:cNvPr id="13" name="TextBox 12">
            <a:extLst>
              <a:ext uri="{FF2B5EF4-FFF2-40B4-BE49-F238E27FC236}">
                <a16:creationId xmlns:a16="http://schemas.microsoft.com/office/drawing/2014/main" id="{8BFF9001-D986-4911-B892-40A3754C6EC4}"/>
              </a:ext>
            </a:extLst>
          </p:cNvPr>
          <p:cNvSpPr txBox="1"/>
          <p:nvPr/>
        </p:nvSpPr>
        <p:spPr>
          <a:xfrm>
            <a:off x="8086725" y="4177158"/>
            <a:ext cx="3505200" cy="1760041"/>
          </a:xfrm>
          <a:prstGeom prst="rect">
            <a:avLst/>
          </a:prstGeom>
          <a:noFill/>
        </p:spPr>
        <p:txBody>
          <a:bodyPr wrap="square" rtlCol="0">
            <a:normAutofit/>
          </a:bodyPr>
          <a:lstStyle/>
          <a:p>
            <a:pPr marL="0" algn="l">
              <a:spcAft>
                <a:spcPts val="1350"/>
              </a:spcAft>
              <a:buNone/>
            </a:pPr>
            <a:r>
              <a:rPr sz="4500" b="1">
                <a:solidFill>
                  <a:srgbClr val="D27B07"/>
                </a:solidFill>
                <a:effectLst/>
                <a:latin typeface="Avenir"/>
              </a:rPr>
              <a:t>06</a:t>
            </a:r>
            <a:r>
              <a:rPr>
                <a:effectLst/>
              </a:rPr>
              <a:t> </a:t>
            </a:r>
          </a:p>
          <a:p>
            <a:pPr marL="0" algn="l">
              <a:spcAft>
                <a:spcPts val="750"/>
              </a:spcAft>
              <a:buNone/>
            </a:pPr>
            <a:r>
              <a:rPr sz="1950" b="0">
                <a:solidFill>
                  <a:srgbClr val="000000"/>
                </a:solidFill>
                <a:effectLst/>
                <a:latin typeface="Mongolian Baiti" panose="03000500000000000000" pitchFamily="66" charset="0"/>
              </a:rPr>
              <a:t>Practice Regular Drills</a:t>
            </a:r>
            <a:r>
              <a:rPr>
                <a:effectLst/>
              </a:rPr>
              <a:t> </a:t>
            </a:r>
          </a:p>
          <a:p>
            <a:pPr marL="0" algn="l">
              <a:buNone/>
            </a:pPr>
            <a:r>
              <a:rPr sz="1350" b="0">
                <a:solidFill>
                  <a:srgbClr val="000000"/>
                </a:solidFill>
                <a:effectLst/>
                <a:latin typeface="Avenir"/>
              </a:rPr>
              <a:t>Engage in frequent emergency response drills to reinforce skills and preparedness under stress.</a:t>
            </a:r>
            <a:r>
              <a:rPr>
                <a:effectLst/>
              </a:rPr>
              <a:t> </a:t>
            </a:r>
            <a:endParaRPr lang="en-GB"/>
          </a:p>
        </p:txBody>
      </p:sp>
    </p:spTree>
    <p:extLst>
      <p:ext uri="{BB962C8B-B14F-4D97-AF65-F5344CB8AC3E}">
        <p14:creationId xmlns:p14="http://schemas.microsoft.com/office/powerpoint/2010/main" val="2932892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2BDE55E-ACF9-4B57-B13E-D379CC97879F}"/>
              </a:ext>
            </a:extLst>
          </p:cNvPr>
          <p:cNvPicPr>
            <a:picLocks noGrp="1" noChangeAspect="1"/>
          </p:cNvPicPr>
          <p:nvPr>
            <p:ph sz="quarter" idx="15"/>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C56079E9-9A1C-403C-98F2-074EFA131C91}"/>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tretch>
            <a:fillRect/>
          </a:stretch>
        </p:blipFill>
        <p:spPr>
          <a:xfrm>
            <a:off x="638175" y="3047107"/>
            <a:ext cx="857250" cy="857250"/>
          </a:xfrm>
          <a:prstGeom prst="rect">
            <a:avLst/>
          </a:prstGeom>
        </p:spPr>
      </p:pic>
      <p:sp>
        <p:nvSpPr>
          <p:cNvPr id="6" name="Slide Number Placeholder 5">
            <a:extLst>
              <a:ext uri="{FF2B5EF4-FFF2-40B4-BE49-F238E27FC236}">
                <a16:creationId xmlns:a16="http://schemas.microsoft.com/office/drawing/2014/main" id="{0DA0F617-0860-B60C-93A5-0C9341F93DDA}"/>
              </a:ext>
            </a:extLst>
          </p:cNvPr>
          <p:cNvSpPr>
            <a:spLocks noGrp="1"/>
          </p:cNvSpPr>
          <p:nvPr>
            <p:ph type="sldNum" sz="quarter" idx="12"/>
          </p:nvPr>
        </p:nvSpPr>
        <p:spPr/>
        <p:txBody>
          <a:bodyPr/>
          <a:lstStyle/>
          <a:p>
            <a:fld id="{AEAA3239-9EA4-4A65-A281-97F994456D9F}" type="slidenum">
              <a:rPr lang="en-US" smtClean="0"/>
              <a:t>19</a:t>
            </a:fld>
            <a:endParaRPr lang="en-US" dirty="0"/>
          </a:p>
        </p:txBody>
      </p:sp>
      <p:pic>
        <p:nvPicPr>
          <p:cNvPr id="9" name="Graphic 8">
            <a:extLst>
              <a:ext uri="{FF2B5EF4-FFF2-40B4-BE49-F238E27FC236}">
                <a16:creationId xmlns:a16="http://schemas.microsoft.com/office/drawing/2014/main" id="{17966906-323E-4E40-BC06-290B8AC559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48050" y="3047107"/>
            <a:ext cx="857250" cy="857250"/>
          </a:xfrm>
          <a:prstGeom prst="rect">
            <a:avLst/>
          </a:prstGeom>
        </p:spPr>
      </p:pic>
      <p:pic>
        <p:nvPicPr>
          <p:cNvPr id="10" name="Graphic 9">
            <a:extLst>
              <a:ext uri="{FF2B5EF4-FFF2-40B4-BE49-F238E27FC236}">
                <a16:creationId xmlns:a16="http://schemas.microsoft.com/office/drawing/2014/main" id="{D6D4E374-E735-4150-A001-0925607C23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7925" y="3047107"/>
            <a:ext cx="857250" cy="857250"/>
          </a:xfrm>
          <a:prstGeom prst="rect">
            <a:avLst/>
          </a:prstGeom>
        </p:spPr>
      </p:pic>
      <p:pic>
        <p:nvPicPr>
          <p:cNvPr id="11" name="Graphic 10">
            <a:extLst>
              <a:ext uri="{FF2B5EF4-FFF2-40B4-BE49-F238E27FC236}">
                <a16:creationId xmlns:a16="http://schemas.microsoft.com/office/drawing/2014/main" id="{81CF34E9-D9B6-4761-B449-02684CD57A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7800" y="3047107"/>
            <a:ext cx="857250" cy="857250"/>
          </a:xfrm>
          <a:prstGeom prst="rect">
            <a:avLst/>
          </a:prstGeom>
        </p:spPr>
      </p:pic>
      <p:sp>
        <p:nvSpPr>
          <p:cNvPr id="12" name="TextBox 11">
            <a:extLst>
              <a:ext uri="{FF2B5EF4-FFF2-40B4-BE49-F238E27FC236}">
                <a16:creationId xmlns:a16="http://schemas.microsoft.com/office/drawing/2014/main" id="{CFED20B4-DE93-4625-BD71-AFE934B4A3D6}"/>
              </a:ext>
            </a:extLst>
          </p:cNvPr>
          <p:cNvSpPr txBox="1"/>
          <p:nvPr/>
        </p:nvSpPr>
        <p:spPr>
          <a:xfrm>
            <a:off x="733425" y="1019175"/>
            <a:ext cx="10953750" cy="1340941"/>
          </a:xfrm>
          <a:prstGeom prst="rect">
            <a:avLst/>
          </a:prstGeom>
          <a:noFill/>
        </p:spPr>
        <p:txBody>
          <a:bodyPr wrap="square" rtlCol="0">
            <a:normAutofit/>
          </a:bodyPr>
          <a:lstStyle/>
          <a:p>
            <a:pPr marL="0" algn="l">
              <a:spcBef>
                <a:spcPts val="450"/>
              </a:spcBef>
              <a:buNone/>
            </a:pPr>
            <a:r>
              <a:rPr sz="4800">
                <a:solidFill>
                  <a:srgbClr val="000000"/>
                </a:solidFill>
                <a:effectLst/>
                <a:latin typeface="Mongolian Baiti" panose="03000500000000000000" pitchFamily="66" charset="0"/>
              </a:rPr>
              <a:t>Conclusion: Safer Diving with Compass Navigation </a:t>
            </a:r>
            <a:endParaRPr lang="en-GB"/>
          </a:p>
        </p:txBody>
      </p:sp>
      <p:sp>
        <p:nvSpPr>
          <p:cNvPr id="13" name="TextBox 12">
            <a:extLst>
              <a:ext uri="{FF2B5EF4-FFF2-40B4-BE49-F238E27FC236}">
                <a16:creationId xmlns:a16="http://schemas.microsoft.com/office/drawing/2014/main" id="{B13042F8-2C1B-4191-A609-BE8D57368466}"/>
              </a:ext>
            </a:extLst>
          </p:cNvPr>
          <p:cNvSpPr txBox="1"/>
          <p:nvPr/>
        </p:nvSpPr>
        <p:spPr>
          <a:xfrm>
            <a:off x="733425" y="4075807"/>
            <a:ext cx="2524125" cy="1752302"/>
          </a:xfrm>
          <a:prstGeom prst="rect">
            <a:avLst/>
          </a:prstGeom>
          <a:noFill/>
        </p:spPr>
        <p:txBody>
          <a:bodyPr wrap="square" rtlCol="0">
            <a:normAutofit/>
          </a:bodyPr>
          <a:lstStyle/>
          <a:p>
            <a:pPr marL="0" algn="l">
              <a:spcBef>
                <a:spcPts val="1350"/>
              </a:spcBef>
              <a:buNone/>
            </a:pPr>
            <a:r>
              <a:rPr sz="1800" b="1">
                <a:solidFill>
                  <a:srgbClr val="000000"/>
                </a:solidFill>
                <a:effectLst/>
                <a:latin typeface="Avenir"/>
              </a:rPr>
              <a:t>Choose the Right Compass </a:t>
            </a:r>
            <a:endParaRPr>
              <a:effectLst/>
            </a:endParaRPr>
          </a:p>
          <a:p>
            <a:pPr marL="0" algn="l">
              <a:spcBef>
                <a:spcPts val="1500"/>
              </a:spcBef>
              <a:buNone/>
            </a:pPr>
            <a:r>
              <a:rPr sz="1425" b="0">
                <a:solidFill>
                  <a:srgbClr val="000000"/>
                </a:solidFill>
                <a:effectLst/>
                <a:latin typeface="Avenir"/>
              </a:rPr>
              <a:t>Know common compass types and set them up correctly before entering the water. </a:t>
            </a:r>
            <a:endParaRPr lang="en-GB"/>
          </a:p>
        </p:txBody>
      </p:sp>
      <p:sp>
        <p:nvSpPr>
          <p:cNvPr id="14" name="TextBox 13">
            <a:extLst>
              <a:ext uri="{FF2B5EF4-FFF2-40B4-BE49-F238E27FC236}">
                <a16:creationId xmlns:a16="http://schemas.microsoft.com/office/drawing/2014/main" id="{B67E027E-45D7-4A17-B418-D99A97F05B05}"/>
              </a:ext>
            </a:extLst>
          </p:cNvPr>
          <p:cNvSpPr txBox="1"/>
          <p:nvPr/>
        </p:nvSpPr>
        <p:spPr>
          <a:xfrm>
            <a:off x="3543300" y="4075807"/>
            <a:ext cx="2524125" cy="1752302"/>
          </a:xfrm>
          <a:prstGeom prst="rect">
            <a:avLst/>
          </a:prstGeom>
          <a:noFill/>
        </p:spPr>
        <p:txBody>
          <a:bodyPr wrap="square" rtlCol="0">
            <a:normAutofit/>
          </a:bodyPr>
          <a:lstStyle/>
          <a:p>
            <a:pPr marL="0" algn="l">
              <a:spcBef>
                <a:spcPts val="1350"/>
              </a:spcBef>
              <a:buNone/>
            </a:pPr>
            <a:r>
              <a:rPr sz="1800" b="1">
                <a:solidFill>
                  <a:srgbClr val="000000"/>
                </a:solidFill>
                <a:effectLst/>
                <a:latin typeface="Avenir"/>
              </a:rPr>
              <a:t>Build Core Navigation Skills </a:t>
            </a:r>
            <a:endParaRPr>
              <a:effectLst/>
            </a:endParaRPr>
          </a:p>
          <a:p>
            <a:pPr marL="0" algn="l">
              <a:spcBef>
                <a:spcPts val="1500"/>
              </a:spcBef>
              <a:buNone/>
            </a:pPr>
            <a:r>
              <a:rPr sz="1425" b="0">
                <a:solidFill>
                  <a:srgbClr val="000000"/>
                </a:solidFill>
                <a:effectLst/>
                <a:latin typeface="Avenir"/>
              </a:rPr>
              <a:t>Use headings, kick cycles, and simple patterns to hold direction and return accurately. </a:t>
            </a:r>
            <a:endParaRPr lang="en-GB"/>
          </a:p>
        </p:txBody>
      </p:sp>
      <p:sp>
        <p:nvSpPr>
          <p:cNvPr id="15" name="TextBox 14">
            <a:extLst>
              <a:ext uri="{FF2B5EF4-FFF2-40B4-BE49-F238E27FC236}">
                <a16:creationId xmlns:a16="http://schemas.microsoft.com/office/drawing/2014/main" id="{7C5879EB-5776-4830-892B-67CBF451EA7E}"/>
              </a:ext>
            </a:extLst>
          </p:cNvPr>
          <p:cNvSpPr txBox="1"/>
          <p:nvPr/>
        </p:nvSpPr>
        <p:spPr>
          <a:xfrm>
            <a:off x="6353175" y="4075807"/>
            <a:ext cx="2524125" cy="1498996"/>
          </a:xfrm>
          <a:prstGeom prst="rect">
            <a:avLst/>
          </a:prstGeom>
          <a:noFill/>
        </p:spPr>
        <p:txBody>
          <a:bodyPr wrap="square" rtlCol="0">
            <a:normAutofit/>
          </a:bodyPr>
          <a:lstStyle/>
          <a:p>
            <a:pPr marL="0" algn="l">
              <a:spcBef>
                <a:spcPts val="1350"/>
              </a:spcBef>
              <a:buNone/>
            </a:pPr>
            <a:r>
              <a:rPr sz="1800" b="1">
                <a:solidFill>
                  <a:srgbClr val="000000"/>
                </a:solidFill>
                <a:effectLst/>
                <a:latin typeface="Avenir"/>
              </a:rPr>
              <a:t>Practice and Plan Every Dive </a:t>
            </a:r>
            <a:endParaRPr>
              <a:effectLst/>
            </a:endParaRPr>
          </a:p>
          <a:p>
            <a:pPr marL="0" algn="l">
              <a:spcBef>
                <a:spcPts val="1500"/>
              </a:spcBef>
              <a:buNone/>
            </a:pPr>
            <a:r>
              <a:rPr sz="1425" b="0">
                <a:solidFill>
                  <a:srgbClr val="000000"/>
                </a:solidFill>
                <a:effectLst/>
                <a:latin typeface="Avenir"/>
              </a:rPr>
              <a:t>Rehearse on easy sites, set turn points, and verify bearings to reduce errors. </a:t>
            </a:r>
            <a:endParaRPr lang="en-GB"/>
          </a:p>
        </p:txBody>
      </p:sp>
      <p:sp>
        <p:nvSpPr>
          <p:cNvPr id="16" name="TextBox 15">
            <a:extLst>
              <a:ext uri="{FF2B5EF4-FFF2-40B4-BE49-F238E27FC236}">
                <a16:creationId xmlns:a16="http://schemas.microsoft.com/office/drawing/2014/main" id="{7340C515-252A-4E62-AA91-A7EDA807CB90}"/>
              </a:ext>
            </a:extLst>
          </p:cNvPr>
          <p:cNvSpPr txBox="1"/>
          <p:nvPr/>
        </p:nvSpPr>
        <p:spPr>
          <a:xfrm>
            <a:off x="9163050" y="4075807"/>
            <a:ext cx="2524125" cy="1752302"/>
          </a:xfrm>
          <a:prstGeom prst="rect">
            <a:avLst/>
          </a:prstGeom>
          <a:noFill/>
        </p:spPr>
        <p:txBody>
          <a:bodyPr wrap="square" rtlCol="0">
            <a:normAutofit/>
          </a:bodyPr>
          <a:lstStyle/>
          <a:p>
            <a:pPr marL="0" algn="l">
              <a:spcBef>
                <a:spcPts val="1350"/>
              </a:spcBef>
              <a:buNone/>
            </a:pPr>
            <a:r>
              <a:rPr sz="1800" b="1">
                <a:solidFill>
                  <a:srgbClr val="000000"/>
                </a:solidFill>
                <a:effectLst/>
                <a:latin typeface="Avenir"/>
              </a:rPr>
              <a:t>Combine Cues and Teamwork </a:t>
            </a:r>
            <a:endParaRPr>
              <a:effectLst/>
            </a:endParaRPr>
          </a:p>
          <a:p>
            <a:pPr marL="0" algn="l">
              <a:spcBef>
                <a:spcPts val="1500"/>
              </a:spcBef>
              <a:buNone/>
            </a:pPr>
            <a:r>
              <a:rPr sz="1425" b="0">
                <a:solidFill>
                  <a:srgbClr val="000000"/>
                </a:solidFill>
                <a:effectLst/>
                <a:latin typeface="Avenir"/>
              </a:rPr>
              <a:t>Pair compass use with natural references and buddy checks for safer, more confident dives. </a:t>
            </a:r>
            <a:endParaRPr lang="en-GB"/>
          </a:p>
        </p:txBody>
      </p:sp>
    </p:spTree>
    <p:extLst>
      <p:ext uri="{BB962C8B-B14F-4D97-AF65-F5344CB8AC3E}">
        <p14:creationId xmlns:p14="http://schemas.microsoft.com/office/powerpoint/2010/main" val="3952935080"/>
      </p:ext>
    </p:extLst>
  </p:cSld>
  <p:clrMapOvr>
    <a:masterClrMapping/>
  </p:clrMapOvr>
</p:sld>
</file>

<file path=ppt/theme/theme1.xml><?xml version="1.0" encoding="utf-8"?>
<a:theme xmlns:a="http://schemas.openxmlformats.org/drawingml/2006/main" name="Quick study">
  <a:themeElements>
    <a:clrScheme name="Custom 2">
      <a:dk1>
        <a:srgbClr val="000000"/>
      </a:dk1>
      <a:lt1>
        <a:srgbClr val="FFFFFF"/>
      </a:lt1>
      <a:dk2>
        <a:srgbClr val="6B6969"/>
      </a:dk2>
      <a:lt2>
        <a:srgbClr val="FFFEFA"/>
      </a:lt2>
      <a:accent1>
        <a:srgbClr val="DDA151"/>
      </a:accent1>
      <a:accent2>
        <a:srgbClr val="FFD33F"/>
      </a:accent2>
      <a:accent3>
        <a:srgbClr val="E0D9BE"/>
      </a:accent3>
      <a:accent4>
        <a:srgbClr val="0FAE60"/>
      </a:accent4>
      <a:accent5>
        <a:srgbClr val="2B8AD4"/>
      </a:accent5>
      <a:accent6>
        <a:srgbClr val="E1612E"/>
      </a:accent6>
      <a:hlink>
        <a:srgbClr val="467886"/>
      </a:hlink>
      <a:folHlink>
        <a:srgbClr val="96607D"/>
      </a:folHlink>
    </a:clrScheme>
    <a:fontScheme name="Quick study">
      <a:majorFont>
        <a:latin typeface="Mongolian Bait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Quick Study_win32_SD_V4" id="{62319037-9F07-4567-B4F2-AF117ABC5CCB}" vid="{0BC39864-9F70-40C9-9CA9-1A6913D50B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2356</Words>
  <Application>Microsoft Office PowerPoint</Application>
  <PresentationFormat>Widescreen</PresentationFormat>
  <Paragraphs>195</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Avenir</vt:lpstr>
      <vt:lpstr>Avenir Next LT Pro</vt:lpstr>
      <vt:lpstr>Mongolian Baiti</vt:lpstr>
      <vt:lpstr>Quick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Ingram</dc:creator>
  <cp:lastModifiedBy>Lee Ingram</cp:lastModifiedBy>
  <cp:revision>1</cp:revision>
  <dcterms:created xsi:type="dcterms:W3CDTF">2026-04-08T12:41:17Z</dcterms:created>
  <dcterms:modified xsi:type="dcterms:W3CDTF">2026-04-08T12:42:38Z</dcterms:modified>
</cp:coreProperties>
</file>