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83" r:id="rId10"/>
    <p:sldId id="264" r:id="rId11"/>
    <p:sldId id="265" r:id="rId12"/>
    <p:sldId id="266" r:id="rId13"/>
    <p:sldId id="267" r:id="rId14"/>
    <p:sldId id="268" r:id="rId15"/>
    <p:sldId id="269" r:id="rId16"/>
    <p:sldId id="280" r:id="rId17"/>
    <p:sldId id="270" r:id="rId18"/>
    <p:sldId id="271" r:id="rId19"/>
    <p:sldId id="272" r:id="rId20"/>
    <p:sldId id="273" r:id="rId21"/>
    <p:sldId id="274" r:id="rId22"/>
    <p:sldId id="276" r:id="rId23"/>
    <p:sldId id="277" r:id="rId24"/>
    <p:sldId id="278" r:id="rId25"/>
    <p:sldId id="279" r:id="rId26"/>
    <p:sldId id="275" r:id="rId27"/>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94660"/>
  </p:normalViewPr>
  <p:slideViewPr>
    <p:cSldViewPr snapToGrid="0">
      <p:cViewPr varScale="1">
        <p:scale>
          <a:sx n="139" d="100"/>
          <a:sy n="139" d="100"/>
        </p:scale>
        <p:origin x="100" y="3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8830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practical refresher for mixed club divers</a:t>
            </a:r>
            <a:r>
              <a:t>, </a:t>
            </a:r>
            <a:r>
              <a:rPr lang="en-GB"/>
              <a:t>accessible to Ocean Divers</a:t>
            </a:r>
            <a:r>
              <a:t>.</a:t>
            </a:r>
            <a:r>
              <a:rPr lang="en-GB"/>
              <a:t> Ask </a:t>
            </a:r>
            <a:r>
              <a:t>members to bring their computers and </a:t>
            </a:r>
            <a:r>
              <a:rPr lang="en-GB"/>
              <a:t>current </a:t>
            </a:r>
            <a:r>
              <a:t>manuals.</a:t>
            </a:r>
            <a:r>
              <a:rPr lang="en-US"/>
              <a:t> This session does not replace qualified instruction or qualify anyone for planned decompression.</a:t>
            </a:r>
          </a:p>
          <a:p>
            <a:r>
              <a:rPr lang="en-US"/>
              <a:t>60-minute run-of-show using the final slide numbers:</a:t>
            </a:r>
            <a:endParaRPr/>
          </a:p>
          <a:p>
            <a:r>
              <a:rPr lang="en-GB"/>
              <a:t>0–7 min</a:t>
            </a:r>
            <a:r>
              <a:t>: slides 1–5, </a:t>
            </a:r>
            <a:r>
              <a:rPr lang="en-US"/>
              <a:t>foundations and a guided screen demonstration.</a:t>
            </a:r>
          </a:p>
          <a:p>
            <a:r>
              <a:rPr lang="en-US"/>
              <a:t>7–21 min: </a:t>
            </a:r>
            <a:r>
              <a:t>slides </a:t>
            </a:r>
            <a:r>
              <a:rPr lang="en-US"/>
              <a:t>6–12, NDL, buddy limits, conservatism</a:t>
            </a:r>
            <a:r>
              <a:t>, </a:t>
            </a:r>
            <a:r>
              <a:rPr lang="en-GB"/>
              <a:t>ascent and stops.</a:t>
            </a:r>
          </a:p>
          <a:p>
            <a:r>
              <a:rPr lang="en-GB"/>
              <a:t>21–32 min: </a:t>
            </a:r>
            <a:r>
              <a:t>slides </a:t>
            </a:r>
            <a:r>
              <a:rPr lang="en-GB"/>
              <a:t>13–17, planning</a:t>
            </a:r>
            <a:r>
              <a:t>, </a:t>
            </a:r>
            <a:r>
              <a:rPr lang="en-US"/>
              <a:t>settings and warning-response practice.</a:t>
            </a:r>
          </a:p>
          <a:p>
            <a:r>
              <a:rPr lang="en-US"/>
              <a:t>32–43 min: slides 18–21, unplanned decompression and computer failure.</a:t>
            </a:r>
          </a:p>
          <a:p>
            <a:r>
              <a:rPr lang="en-US"/>
              <a:t>43–45 min: </a:t>
            </a:r>
            <a:r>
              <a:t>slide </a:t>
            </a:r>
            <a:r>
              <a:rPr lang="en-GB"/>
              <a:t>22</a:t>
            </a:r>
            <a:r>
              <a:t>, </a:t>
            </a:r>
            <a:r>
              <a:rPr lang="en-GB"/>
              <a:t>post-dive checks</a:t>
            </a:r>
            <a:r>
              <a:t>.</a:t>
            </a:r>
            <a:endParaRPr lang="en-US"/>
          </a:p>
          <a:p>
            <a:r>
              <a:rPr lang="en-US"/>
              <a:t>45–52 min: slide 23, seven-minute own-computer exercise.</a:t>
            </a:r>
          </a:p>
          <a:p>
            <a:r>
              <a:rPr lang="en-US"/>
              <a:t>52–55 min: two decision checks and closing takeaways on slide 23.</a:t>
            </a:r>
          </a:p>
          <a:p>
            <a:r>
              <a:rPr lang="en-US"/>
              <a:t>55–60 min: questions and contingency.</a:t>
            </a:r>
          </a:p>
          <a:p>
            <a:r>
              <a:rPr lang="en-US"/>
              <a:t>Slides 24–26 are optional reference material after the main close</a:t>
            </a:r>
            <a:r>
              <a:t>. </a:t>
            </a:r>
            <a:r>
              <a:rPr lang="en-US"/>
              <a:t>Use only if time remains or in a separate follow-up</a:t>
            </a:r>
            <a:r>
              <a:t>.</a:t>
            </a:r>
          </a:p>
          <a:p>
            <a:r>
              <a:rPr lang="en-US"/>
              <a:t>Before delivery: review emergency-response wording and the current manuals for the actual models present</a:t>
            </a:r>
            <a:r>
              <a:t>. </a:t>
            </a:r>
            <a:r>
              <a:rPr lang="en-US"/>
              <a:t>Open the Suunto Zoop Novo warning guidance </a:t>
            </a:r>
            <a:r>
              <a:t>and </a:t>
            </a:r>
            <a:r>
              <a:rPr lang="en-GB"/>
              <a:t>each group’s </a:t>
            </a:r>
            <a:r>
              <a:t>manual</a:t>
            </a:r>
            <a:r>
              <a:rPr lang="en-US"/>
              <a:t>. The club’s confirmed response to computer failure, including no personal backup, is to abort the dive. Brief the controlled-ascent procedure within members’ training.</a:t>
            </a:r>
          </a:p>
          <a:p>
            <a:r>
              <a:rPr lang="en-US"/>
              <a:t>Sources for the warning activity:</a:t>
            </a:r>
          </a:p>
          <a:p>
            <a:r>
              <a:rPr lang="en-US"/>
              <a:t>https://www.suunto</a:t>
            </a:r>
            <a:r>
              <a:t>.</a:t>
            </a:r>
            <a:r>
              <a:rPr lang="en-US"/>
              <a:t>com/Support/Product-support/suunto_zoop_novo/suunto_zoop_novo/features/alarms-warnings-and-notifications/</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focus is ordinary Ocean Diver diving. Ocean Divers have a maximum depth of 20 metres and should plan dives without mandatory decompression stops. Understanding a decompression display helps you recognise a problem, but planned decompression requires further training.</a:t>
            </a:r>
          </a:p>
          <a:p>
            <a:r>
              <a:t>Opening question: Who has seen a symbol or warning underwater and been unsure what it meant?</a:t>
            </a:r>
          </a:p>
          <a:p>
            <a:endParaRPr/>
          </a:p>
          <a:p>
            <a:r>
              <a:t>Sources supplied by organiser:</a:t>
            </a:r>
          </a:p>
          <a:p>
            <a:r>
              <a:t>https://www.bsac.com/training/learn-to-scuba-dive/ocean-diver-course/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Your computer follows your actual depth profile rather than treating the whole dive as time spent at maximum depth. It estimates what is happening inside your body. It cannot directly measure your nitrogen loading or guarantee freedom from decompression illness.</a:t>
            </a:r>
          </a:p>
          <a:p>
            <a:endParaRPr/>
          </a:p>
          <a:p>
            <a:r>
              <a:t>Sources supplied by organiser:</a:t>
            </a:r>
          </a:p>
          <a:p>
            <a:r>
              <a:t>https://www.bsac.com/safety/safe-diving-guide/equipment/</a:t>
            </a:r>
          </a:p>
          <a:p>
            <a:r>
              <a:rPr lang="en-US"/>
              <a:t>The algorithm does the calculations, but the diver must understand the display and act. On ordinary air and nitrox dives, nitrogen is the inert gas chiefly discussed. The computer estimates loading from recorded depth, time and selected gas. It cannot directly measure gas in the body or guarantee freedom from decompression illness. Ask what happens if the selected gas is incorrect. This leads into the gas-setting lesson.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Screen layouts differ. Some information appears on the main screen, while other information requires a button press.</a:t>
            </a:r>
          </a:p>
          <a:p>
            <a:r>
              <a:t>Activity: ask members to locate the six fields on their own computer or a photograph of its dive screen. Compare the Suunto Zoop Novo, Mares Puck Pro / Pro+, and Cressi Leonardo. Use each model’s own manual rather than assuming identical buttons or labels.</a:t>
            </a:r>
          </a:p>
          <a:p>
            <a:endParaRPr/>
          </a:p>
          <a:p>
            <a:r>
              <a:t>Sources supplied by organiser:</a:t>
            </a:r>
          </a:p>
          <a:p>
            <a:r>
              <a:t>https://www.suunto.com/en-us/Support/Product-support/suunto_nautic_s/suunto_nautic_s/safety/dive-safety/</a:t>
            </a:r>
          </a:p>
          <a:p>
            <a:r>
              <a:t>Model references supplied by organiser: https://www.suunto.com/Products/dive-computers-and-instruments/Suunto-Zoop-Novo/Suunto-Zoop-Novo-Black/</a:t>
            </a:r>
          </a:p>
          <a:p>
            <a:r>
              <a:t>https://www.mares.com/product/puck-pro-7</a:t>
            </a:r>
          </a:p>
          <a:p>
            <a:r>
              <a:t>https://store.cressi.com/products/leonardo-computer</a:t>
            </a:r>
          </a:p>
          <a:p>
            <a:r>
              <a:rPr lang="en-US"/>
              <a:t>Image supplied by organiser: Suunto Zoop Novo. Product display example only, not a dive plan. Refer to the model’s current manual. Image pixels and readings have not been altered.</a:t>
            </a:r>
          </a:p>
          <a:p>
            <a:r>
              <a:rPr lang="en-US"/>
              <a:t>Guided activity: first point to the current-depth field in the Zoop Novo photograph and distinguish it from maximum depth. Ask a member to identify the same field on their own manual dive-screen image. Then work through dive time, maximum depth, NDL, ascent indicator and selected gas. Surface screens may not show all dive fields. Do not change settings during this exercise.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TTS can include ascent and required stops. Check whether your model includes a safety stop. Gas time depends on assumptions and your breathing rate. It needs to be considered alongside the gas reserve agreed in your dive plan.</a:t>
            </a:r>
          </a:p>
          <a:p>
            <a:r>
              <a:t>Model comparison: Suunto D5 has optional wireless cylinder-pressure monitoring. Shearwater Peregrine TX adds air integration and a compass compared with Peregrine. These features require compatible equipment. Ask members to show which fields their own unit provides.</a:t>
            </a:r>
          </a:p>
          <a:p>
            <a:endParaRPr/>
          </a:p>
          <a:p>
            <a:r>
              <a:t>Sources supplied by organiser:</a:t>
            </a:r>
          </a:p>
          <a:p>
            <a:r>
              <a:t>https://cms-edit.suunto.com/en-gb/Support/Product-support/suunto_nautic_s/suunto_nautic_s/dive-setup/key-information-during-diving/</a:t>
            </a:r>
          </a:p>
          <a:p>
            <a:r>
              <a:t>https://us.suunto.com/pages/suunto-d5-user-guide</a:t>
            </a:r>
          </a:p>
          <a:p>
            <a:r>
              <a:t>https://shearwater.com/pages/peregrine-support</a:t>
            </a:r>
          </a:p>
          <a:p>
            <a:r>
              <a:rPr lang="en-US"/>
              <a:t>Keep CNS/OTU and estimated gas time as recognition items, not a technical deep dive. Everyone must monitor remaining gas and the agreed reserve, including divers whose computers have no air integration.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NDL 10 means approximately ten more minutes at that depth before your computer predicts required decompression. It does not mean ten minutes of gas remaining or permission to stay regardless of your dive plan.</a:t>
            </a:r>
          </a:p>
          <a:p>
            <a:endParaRPr/>
          </a:p>
          <a:p>
            <a:r>
              <a:t>Sources supplied by organiser:</a:t>
            </a:r>
          </a:p>
          <a:p>
            <a:r>
              <a:t>https://cms-prod.suunto.com/en-bz/Support/Product-support/suunto_nautic/suunto_nautic/dive-setup/key-information-during-diving/</a:t>
            </a:r>
          </a:p>
          <a:p>
            <a:r>
              <a:rPr lang="en-US"/>
              <a:t>Image supplied by organiser: Mares Quad Ci product display. The image shows NO DECO 47. Point out this field separately from the tank-pressure reading. Product display example only, not a dive plan. Original pixels, proportions and displayed readings are unchanged.</a:t>
            </a:r>
          </a:p>
          <a:p>
            <a:r>
              <a:rPr lang="en-US"/>
              <a:t>Before required decompression, NDL means time remaining at the current depth before the model predicts required stops. Leave a margin. Ocean Divers plan dives without required decompression. If required stops appear, follow the later unplanned-decompression guidance. Sources: https://www.bsac.com/safety/safe-diving-guide/equipment/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Illustrative readings, not a dive plan. You are at 18 metres. Your computer shows NDL 8 minutes. Your buddy shows NDL 4 minutes. Both still have adequate gas for the agreed ascent.</a:t>
            </a:r>
          </a:p>
          <a:p>
            <a:r>
              <a:t>Discussion: Would you stay another eight minutes? Pause for answers before revealing the explanation verbally.</a:t>
            </a:r>
          </a:p>
          <a:p>
            <a:r>
              <a:t>The buddy pair needs to act on the more restrictive limit. Signal, agree the change and begin the planned departure or ascent with a margin. Moving shallower may improve NDL, but you should not rely on that to rescue an overextended dive.</a:t>
            </a:r>
          </a:p>
          <a:p>
            <a:r>
              <a:rPr lang="en-US"/>
              <a:t>After discussion say clearly: act on the more restrictive limit and leave a margin. Ask a member why eight minutes on their own display is insufficient. Do not turn the shorter reading into a target to use up.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Compare settings before the dive. Different readings do not automatically mean one computer is faulty. Each diver needs a computer that has followed their own dive history. Borrowing a buddy’s reading does not recreate your personal exposure.</a:t>
            </a:r>
          </a:p>
          <a:p>
            <a:endParaRPr/>
          </a:p>
          <a:p>
            <a:r>
              <a:t>Sources supplied by organiser:</a:t>
            </a:r>
          </a:p>
          <a:p>
            <a:r>
              <a:t>https://cdn.shopify.com/s/files/1/0838/3732/1530/files/Peregrine_Manual-metric_2021.pdf?v=1710186733</a:t>
            </a:r>
          </a:p>
          <a:p>
            <a:r>
              <a:rPr lang="en-US"/>
              <a:t>Image supplied by organiser: Suunto EON Steel Black. Product display example only, not a dive plan. Refer to the model’s current manual. Image pixels and readings have not been altered.</a:t>
            </a:r>
          </a:p>
          <a:p>
            <a:r>
              <a:rPr lang="en-US"/>
              <a:t>Surfacing does not clear all inert gas at once. During a dive the body takes up inert gas, and after a dive it releases it gradually. Different model compartments respond at different rates. Earlier dives and surface time therefore affect the next dive. Ask: Could buddies start with different limits if only one dived this morning? Yes. Each needs a computer that recorded their own history. Source: https://shearwater.com/pages/peregrine-support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Allow </a:t>
            </a:r>
            <a:r>
              <a:rPr lang="en-GB"/>
              <a:t>1–2 </a:t>
            </a:r>
            <a:r>
              <a:t>minutes. </a:t>
            </a:r>
            <a:r>
              <a:rPr lang="en-US"/>
              <a:t>Say: “A more cautious setting generally gives you less no-stop time or more time </a:t>
            </a:r>
            <a:r>
              <a:t>at </a:t>
            </a:r>
            <a:r>
              <a:rPr lang="en-US"/>
              <a:t>required stops. The exact effect depends on </a:t>
            </a:r>
            <a:r>
              <a:t>the </a:t>
            </a:r>
            <a:r>
              <a:rPr lang="en-GB"/>
              <a:t>computer and </a:t>
            </a:r>
            <a:r>
              <a:t>the </a:t>
            </a:r>
            <a:r>
              <a:rPr lang="en-US"/>
              <a:t>dive.”</a:t>
            </a:r>
          </a:p>
          <a:p>
            <a:endParaRPr lang="en-US"/>
          </a:p>
          <a:p>
            <a:r>
              <a:rPr lang="en-US"/>
              <a:t>Some computers offer named personal or conservatism settings</a:t>
            </a:r>
            <a:r>
              <a:t>. </a:t>
            </a:r>
            <a:r>
              <a:rPr lang="en-US"/>
              <a:t>Bühlmann-based computers may offer gradient factors</a:t>
            </a:r>
            <a:r>
              <a:t>. </a:t>
            </a:r>
            <a:r>
              <a:rPr lang="en-GB"/>
              <a:t>You do </a:t>
            </a:r>
            <a:r>
              <a:t>not </a:t>
            </a:r>
            <a:r>
              <a:rPr lang="en-US"/>
              <a:t>need to work through their equations tonight</a:t>
            </a:r>
            <a:r>
              <a:t>. </a:t>
            </a:r>
            <a:r>
              <a:rPr lang="en-GB"/>
              <a:t>Gradient factors do </a:t>
            </a:r>
            <a:r>
              <a:t>not </a:t>
            </a:r>
            <a:r>
              <a:rPr lang="en-US"/>
              <a:t>tell you a percentage chance of being safe.</a:t>
            </a:r>
          </a:p>
          <a:p>
            <a:endParaRPr lang="en-US"/>
          </a:p>
          <a:p>
            <a:r>
              <a:rPr lang="en-US"/>
              <a:t>Avoid changing </a:t>
            </a:r>
            <a:r>
              <a:t>a </a:t>
            </a:r>
            <a:r>
              <a:rPr lang="en-GB"/>
              <a:t>setting just </a:t>
            </a:r>
            <a:r>
              <a:t>to </a:t>
            </a:r>
            <a:r>
              <a:rPr lang="en-US"/>
              <a:t>get a longer dive, shorter stops </a:t>
            </a:r>
            <a:r>
              <a:t>or </a:t>
            </a:r>
            <a:r>
              <a:rPr lang="en-GB"/>
              <a:t>the same reading as </a:t>
            </a:r>
            <a:r>
              <a:t>a </a:t>
            </a:r>
            <a:r>
              <a:rPr lang="en-GB"/>
              <a:t>buddy</a:t>
            </a:r>
            <a:r>
              <a:t>. </a:t>
            </a:r>
            <a:r>
              <a:rPr lang="en-GB"/>
              <a:t>Check </a:t>
            </a:r>
            <a:r>
              <a:t>the </a:t>
            </a:r>
            <a:r>
              <a:rPr lang="en-GB"/>
              <a:t>current manual </a:t>
            </a:r>
            <a:r>
              <a:t>and </a:t>
            </a:r>
            <a:r>
              <a:rPr lang="en-US"/>
              <a:t>seek appropriate instruction before using unfamiliar or custom settings. No setting removes all decompression </a:t>
            </a:r>
            <a:r>
              <a:t>risk.</a:t>
            </a:r>
            <a:endParaRPr lang="en-US"/>
          </a:p>
          <a:p>
            <a:endParaRPr lang="en-US"/>
          </a:p>
          <a:p>
            <a:r>
              <a:rPr lang="en-US"/>
              <a:t>Activity: ask members to find their conservatism setting without changing it.</a:t>
            </a:r>
            <a:r>
              <a:t> The </a:t>
            </a:r>
            <a:r>
              <a:rPr lang="en-US"/>
              <a:t>optional reference section after the main close covers </a:t>
            </a:r>
            <a:r>
              <a:t>GF Low and GF High.</a:t>
            </a:r>
          </a:p>
          <a:p>
            <a:endParaRPr/>
          </a:p>
          <a:p>
            <a:r>
              <a:t>Sources:</a:t>
            </a:r>
          </a:p>
          <a:p>
            <a:r>
              <a:t>https://shearwater.com/blogs/community/flexible-control-of-decompression-stress</a:t>
            </a:r>
          </a:p>
          <a:p>
            <a:r>
              <a:t>https://</a:t>
            </a:r>
            <a:r>
              <a:rPr lang="en-GB"/>
              <a:t>www</a:t>
            </a:r>
            <a:r>
              <a:t>.</a:t>
            </a:r>
            <a:r>
              <a:rPr lang="en-GB"/>
              <a:t>suunto</a:t>
            </a:r>
            <a:r>
              <a:t>.</a:t>
            </a:r>
            <a:r>
              <a:rPr lang="en-GB"/>
              <a:t>com/Support</a:t>
            </a:r>
            <a:r>
              <a:t>/</a:t>
            </a:r>
            <a:r>
              <a:rPr lang="en-GB"/>
              <a:t>Product-support</a:t>
            </a:r>
            <a:r>
              <a:t>/</a:t>
            </a:r>
            <a:r>
              <a:rPr lang="en-GB"/>
              <a:t>suunto</a:t>
            </a:r>
            <a:r>
              <a:t>_</a:t>
            </a:r>
            <a:r>
              <a:rPr lang="en-GB"/>
              <a:t>d5/suunto</a:t>
            </a:r>
            <a:r>
              <a:t>_</a:t>
            </a:r>
            <a:r>
              <a:rPr lang="en-GB"/>
              <a:t>d5/features/personal-setting/</a:t>
            </a:r>
          </a:p>
          <a:p>
            <a:r>
              <a:rPr lang="en-GB"/>
              <a:t>https://shearwater.com/pages/peregrine-support</a:t>
            </a:r>
          </a:p>
          <a:p>
            <a:r>
              <a:rPr lang="en-US"/>
              <a:t>Additional explanation: The risk comes from using the extra permitted no-stop time, not from changing the setting alone. Staying longer at the same depth generally increases inert-gas loading. A subsequent rapid ascent can increase decompression sickness risk compared with ending the dive earlier, with other factors equal. The exact risk depends on the dive profile and the individual. More conservative settings do not make a rapid ascent safe. No-stop limits assume a controlled ascent and do not guarantee freedom from decompression sickness.</a:t>
            </a:r>
          </a:p>
          <a:p>
            <a:r>
              <a:rPr lang="en-US"/>
              <a:t>Sources for the added warning:</a:t>
            </a:r>
          </a:p>
          <a:p>
            <a:r>
              <a:rPr lang="en-US"/>
              <a:t>Divers Alert Network, A Critical Look at No-Decompression Limits (7 March 2025): https://world.dan.org/alert-diver/article/a-critical-look-at-no-decompression-limits/</a:t>
            </a:r>
          </a:p>
          <a:p>
            <a:r>
              <a:rPr lang="en-US"/>
              <a:t>Divers Alert Network, Introduction to Decompression Sickness: https://dan.org/health-medicine/health-resource/dive-medical-reference-books/decompression-sickness/introduction/</a:t>
            </a:r>
          </a:p>
          <a:p>
            <a:r>
              <a:rPr lang="en-US"/>
              <a:t>Suunto EON Core, Personal setting: https://www.suunto.com/Support/Product-support/suunto_eon_core/suunto_eon_core/features/personal-adjustments/</a:t>
            </a:r>
          </a:p>
          <a:p>
            <a:r>
              <a:rPr lang="en-US"/>
              <a:t>Reinforce aloud: changing the setting alone does not change the gas already in the body. Using the extra permitted time increases exposure. More conservative settings cannot make a rapid ascent safe. Continue into controlled-ascent guidance.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Limits vary by model and sometimes by depth. Agree an ascent compatible with your training and both computers. BSAC advises taking at least one minute from 6 metres to the surface. A cleared stop timer does not mean you should accelerate upwards. Ask a Zoop Novo or Puck Pro owner to identify their model’s ascent warning in the manual.</a:t>
            </a:r>
          </a:p>
          <a:p>
            <a:endParaRPr/>
          </a:p>
          <a:p>
            <a:r>
              <a:t>Sources supplied by organiser:</a:t>
            </a:r>
          </a:p>
          <a:p>
            <a:r>
              <a:t>https://www.bsac.com/safety/safe-diving-guide/decompression/</a:t>
            </a:r>
          </a:p>
          <a:p>
            <a:r>
              <a:rPr lang="en-US"/>
              <a:t>Open the current Zoop Novo manual warning page with the group. Its high-priority fast-ascent alarm shows blinking SLOW after exceeding its specified ascent limit. Ask members to identify the corresponding visual warning in their own manual, then explain the response: reduce the ascent rate and maintain buoyancy control. Do not assume another model uses SLOW or the same limit. The embedded slide uses a manual lookup exercise rather than a simulated warning screenshot. Source: https://www.suunto.com/Support/Product-support/suunto_zoop_novo/suunto_zoop_novo/features/alarms-warnings-and-notifications/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BSAC recommends a safety stop of at least one minute around 6 metres when safe. Many computers recommend three minutes within a specified depth range. Some models use the phrase mandatory safety stop. Understand the wording on your own device.</a:t>
            </a:r>
          </a:p>
          <a:p>
            <a:endParaRPr/>
          </a:p>
          <a:p>
            <a:r>
              <a:t>Sources supplied by organiser:</a:t>
            </a:r>
          </a:p>
          <a:p>
            <a:r>
              <a:t>https://www.bsac.com/safety/safe-diving-guide/decompression/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depth information as well as the timer. Maintain buoyancy and use a suitable visual reference.</a:t>
            </a:r>
          </a:p>
          <a:p>
            <a:r>
              <a:t>Discussion: Your timer has stopped counting down. What would you check first? Ask members to find the permitted safety-stop depth range for their own model.</a:t>
            </a:r>
          </a:p>
          <a:p>
            <a:endParaRPr/>
          </a:p>
          <a:p>
            <a:r>
              <a:t>Sources supplied by organiser:</a:t>
            </a:r>
          </a:p>
          <a:p>
            <a:r>
              <a:t>https://cms-edit.suunto.com/en-gb/Support/Product-support/suunto_nautic/suunto_nautic/dive-setup/key-information-during-diving/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computer’s planning function to check the proposed depth, gas and surface interval. A planner’s maximum no-stop time is a limit, rather than a target. The plan also needs enough gas for the ascent and foreseeable problems.</a:t>
            </a:r>
          </a:p>
          <a:p>
            <a:endParaRPr/>
          </a:p>
          <a:p>
            <a:r>
              <a:t>Sources supplied by organiser:</a:t>
            </a:r>
          </a:p>
          <a:p>
            <a:r>
              <a:t>https://www.suunto.com/Support/Product-support/suunto_nautic/suunto_nautic/dive-planner/how-to-plan-a-no-decompression-dive/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Gauge mode generally provides depth and time without decompression calculations. Confirm that you have selected the intended scuba mode. For a single-gas dive, check that additional gases cannot unintentionally affect the ascent calculation.</a:t>
            </a:r>
          </a:p>
          <a:p>
            <a:r>
              <a:t>Activity: members check their own unit, including the Cressi Leonardo or Mares Puck Pro / Pro+ where available. Do not change settings without understanding them.</a:t>
            </a:r>
          </a:p>
          <a:p>
            <a:endParaRPr/>
          </a:p>
          <a:p>
            <a:r>
              <a:t>Sources supplied by organiser:</a:t>
            </a:r>
          </a:p>
          <a:p>
            <a:r>
              <a:t>https://cdn.shopify.com/s/files/1/0838/3732/1530/files/Peregrine_Manual-metric_2021.pdf?v=1710186733</a:t>
            </a:r>
          </a:p>
          <a:p>
            <a:r>
              <a:rPr lang="en-US"/>
              <a:t>Image supplied by organiser: Suunto EON Core. Product display example only, not a dive plan. Refer to the model’s current manual. Image pixels and readings have not been altered.</a:t>
            </a:r>
          </a:p>
          <a:p>
            <a:r>
              <a:rPr lang="en-US"/>
              <a:t>The supplied EON Core image uses feet and psi. It is a product display, not a live safety-stop demonstration. Use it here to reinforce checking units, not to prescribe stop behaviour.</a:t>
            </a:r>
          </a:p>
          <a:p>
            <a:r>
              <a:rPr lang="en-US"/>
              <a:t>Discuss each diver’s settings and plan to the more restrictive limits. Do not change conservatism merely to make displays match. Altitude settings must suit the actual conditions and the manufacturer’s instructions.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BSAC limits oxygen partial pressure to 1.4 bar for travel and bottom phases. Higher decompression limits require appropriate qualifications. Nitrox can extend no-stop time, but its increased oxygen content also limits depth. Personally analyse the cylinder, confirm its oxygen percentage and MOD, enter the measured mix following the manufacturer’s instructions, check the oxygen partial-pressure limit, and repeat whenever changing cylinders.</a:t>
            </a:r>
          </a:p>
          <a:p>
            <a:endParaRPr/>
          </a:p>
          <a:p>
            <a:r>
              <a:t>Sources supplied by organiser:</a:t>
            </a:r>
          </a:p>
          <a:p>
            <a:r>
              <a:t>https://www.bsac.com/safety/safe-diving-guide/gas/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Allow </a:t>
            </a:r>
            <a:r>
              <a:rPr lang="en-GB"/>
              <a:t>about three </a:t>
            </a:r>
            <a:r>
              <a:t>minutes. </a:t>
            </a:r>
            <a:r>
              <a:rPr lang="en-US"/>
              <a:t>These are text descriptions of real Zoop Novo warnings from </a:t>
            </a:r>
            <a:r>
              <a:t>the </a:t>
            </a:r>
            <a:r>
              <a:rPr lang="en-US"/>
              <a:t>manufacturer, not simulated computer screens</a:t>
            </a:r>
            <a:r>
              <a:t>. </a:t>
            </a:r>
            <a:r>
              <a:rPr lang="en-GB"/>
              <a:t>Have </a:t>
            </a:r>
            <a:r>
              <a:t>the </a:t>
            </a:r>
            <a:r>
              <a:rPr lang="en-US"/>
              <a:t>current manual open for members to inspect </a:t>
            </a:r>
            <a:r>
              <a:t>its </a:t>
            </a:r>
            <a:r>
              <a:rPr lang="en-US"/>
              <a:t>authentic warning examples. Ask for the meaning and next action before giving the answers.</a:t>
            </a:r>
          </a:p>
          <a:p>
            <a:r>
              <a:rPr lang="en-US"/>
              <a:t>Ascent answer: blinking SLOW indicates the model's maximum ascent rate has been exceeded. Reduce ascent rate and maintain buoyancy control</a:t>
            </a:r>
            <a:r>
              <a:t>, </a:t>
            </a:r>
            <a:r>
              <a:rPr lang="en-GB"/>
              <a:t>following training and </a:t>
            </a:r>
            <a:r>
              <a:t>the </a:t>
            </a:r>
            <a:r>
              <a:rPr lang="en-GB"/>
              <a:t>manual</a:t>
            </a:r>
            <a:r>
              <a:t>. </a:t>
            </a:r>
            <a:r>
              <a:rPr lang="en-US"/>
              <a:t>The Zoop Novo guidance specifies 10 m/min for this alarm; this is not a universal limit for all devices.</a:t>
            </a:r>
          </a:p>
          <a:p>
            <a:r>
              <a:rPr lang="en-US"/>
              <a:t>Oxygen answer: blinking PO2 in this scenario means the selected oxygen partial-pressure limit has been exceeded and </a:t>
            </a:r>
            <a:r>
              <a:t>the </a:t>
            </a:r>
            <a:r>
              <a:rPr lang="en-US"/>
              <a:t>current depth is too deep for the gas in use</a:t>
            </a:r>
            <a:r>
              <a:t>. </a:t>
            </a:r>
            <a:r>
              <a:rPr lang="en-US"/>
              <a:t>For this single-gas exercise, signal the buddy and promptly reduce depth with a controlled ascent to within the gas's MOD</a:t>
            </a:r>
            <a:r>
              <a:t>, </a:t>
            </a:r>
            <a:r>
              <a:rPr lang="en-US"/>
              <a:t>following training and the computer's instructions. Do not rush to the surface, change the entered gas to silence the alarm, or alter the oxygen limit underwater. This is a depth/ppO2 warning, not a CNS/OTU exposure alarm. Discuss those separately only if appropriate.</a:t>
            </a:r>
          </a:p>
          <a:p>
            <a:r>
              <a:rPr lang="en-US"/>
              <a:t>Acknowledge that the manufacturer's broader guidance also covers trained gas switching. That is outside this single-gas club exercise. A qualified instructor should confirm responses against the actual models and qualifications in the room</a:t>
            </a:r>
            <a:r>
              <a:t>.</a:t>
            </a:r>
          </a:p>
          <a:p>
            <a:r>
              <a:rPr lang="en-GB"/>
              <a:t>Source</a:t>
            </a:r>
            <a:r>
              <a:t>:</a:t>
            </a:r>
          </a:p>
          <a:p>
            <a:r>
              <a:t>https://</a:t>
            </a:r>
            <a:r>
              <a:rPr lang="en-GB"/>
              <a:t>www.suunto.com/Support/Product-support/suunto_zoop_novo/suunto_zoop_novo/features</a:t>
            </a:r>
            <a:r>
              <a:t>/</a:t>
            </a:r>
            <a:r>
              <a:rPr lang="en-GB"/>
              <a:t>alarms-warnings-and-notifications</a:t>
            </a:r>
            <a:r>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second situation still needs deliberate oxygen-depth planning. For normal use, match the analysed cylinder and computer settings.</a:t>
            </a:r>
          </a:p>
          <a:p>
            <a:r>
              <a:t>Discussion: Which mistake could quietly encourage you to stay too long? The air cylinder with a computer set to 32% nitrox can show excessive no-stop time.</a:t>
            </a:r>
          </a:p>
          <a:p>
            <a:endParaRPr/>
          </a:p>
          <a:p>
            <a:r>
              <a:t>Sources supplied by organiser:</a:t>
            </a:r>
          </a:p>
          <a:p>
            <a:r>
              <a:t>https://www.bsac.com/safety/safe-diving-guide/gas/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For an Ocean Diver, this is an unplanned situation. Signal your buddy, end the bottom phase and make a controlled ascent following the computer’s required stop instructions, while monitoring gas. Stay at or deeper than the displayed ceiling and within the model’s stop zone. Remaining at depth can increase the obligation.</a:t>
            </a:r>
          </a:p>
          <a:p>
            <a:endParaRPr/>
          </a:p>
          <a:p>
            <a:r>
              <a:t>Sources supplied by organiser:</a:t>
            </a:r>
          </a:p>
          <a:p>
            <a:r>
              <a:t>https://us.suunto.com/pages/suunto-ocean-user-guide</a:t>
            </a:r>
          </a:p>
          <a:p>
            <a:r>
              <a:rPr lang="en-US"/>
              <a:t>Distinguish a ceiling from a stop-depth instruction: the ceiling is the shallowest permitted depth during required decompression. Stay at or deeper than that ceiling and within the model’s stop zone. Required stops are not the same as a recommended safety stop.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One hypothetical example </a:t>
            </a:r>
            <a:r>
              <a:t>only</a:t>
            </a:r>
            <a:r>
              <a:rPr lang="en-US"/>
              <a:t>: current depth 12 m, required stop 6 m, stop time 2 min, estimated TTS 5 min. These are illustrative values</a:t>
            </a:r>
            <a:r>
              <a:t>, not a </a:t>
            </a:r>
            <a:r>
              <a:rPr lang="en-GB"/>
              <a:t>dive plan or a </a:t>
            </a:r>
            <a:r>
              <a:t>model-specific screenshot. The two-minute stop is only part of the ascent. TTS </a:t>
            </a:r>
            <a:r>
              <a:rPr lang="en-US"/>
              <a:t>includes ascent and required stops according to </a:t>
            </a:r>
            <a:r>
              <a:t>the </a:t>
            </a:r>
            <a:r>
              <a:rPr lang="en-GB"/>
              <a:t>computer's </a:t>
            </a:r>
            <a:r>
              <a:t>assumptions</a:t>
            </a:r>
            <a:r>
              <a:rPr lang="en-GB"/>
              <a:t> and may change</a:t>
            </a:r>
            <a:r>
              <a:t>. Follow updated instructions. A ceiling is the shallowest permitted depth</a:t>
            </a:r>
            <a:r>
              <a:rPr lang="en-US"/>
              <a:t> during required decompression. This does not qualify an Ocean Diver to plan decompression dives</a:t>
            </a:r>
            <a:r>
              <a:t>.</a:t>
            </a:r>
          </a:p>
          <a:p>
            <a:r>
              <a:rPr lang="en-GB"/>
              <a:t>Source</a:t>
            </a:r>
            <a:r>
              <a:t>:</a:t>
            </a:r>
            <a:r>
              <a:rPr lang="en-GB"/>
              <a:t> </a:t>
            </a:r>
            <a:r>
              <a:t>https://us.suunto.com/pages/suunto-nautic-user-guide</a:t>
            </a:r>
            <a:endParaRPr lang="en-GB"/>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For example, the Suunto D5 can lock its decompression algorithm for 48 hours following a prolonged ceiling violation. Lockout behaviour differs between models. BSAC advises that a diver who misses required decompression should not re-enter the water. Give oxygen and seek emergency advice immediately, even without symptoms.</a:t>
            </a:r>
          </a:p>
          <a:p>
            <a:endParaRPr/>
          </a:p>
          <a:p>
            <a:r>
              <a:t>Sources supplied by organiser:</a:t>
            </a:r>
          </a:p>
          <a:p>
            <a:r>
              <a:t>https://www.suunto.com/en-im/Support/Product-support/suunto_d5/suunto_d5/features/algorithm-lock/</a:t>
            </a:r>
          </a:p>
          <a:p>
            <a:r>
              <a:t>https://www.bsac.com/safety/safe-diving-guide/decompression/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Club procedure confirmed by the organiser: if a dive computer fails, abort the dive. This also applies if there is no functioning personal backup. Signal your buddy, end the dive and make a controlled ascent together using the agreed abort procedure and your training. Aborting does not mean an uncontrolled ascent or permission to ignore known required decompression.</a:t>
            </a:r>
          </a:p>
          <a:p>
            <a:r>
              <a:rPr lang="en-US"/>
              <a:t>If available, use a functioning personal backup that recorded the full dive to support the ascent. </a:t>
            </a:r>
            <a:r>
              <a:t>A buddy’s computer cannot reconstruct your individual history</a:t>
            </a:r>
            <a:r>
              <a:rPr lang="en-GB"/>
              <a:t>, and neither can a </a:t>
            </a:r>
            <a:r>
              <a:t>spare switched on after </a:t>
            </a:r>
            <a:r>
              <a:rPr lang="en-GB"/>
              <a:t>the </a:t>
            </a:r>
            <a:r>
              <a:t>failure. </a:t>
            </a:r>
            <a:r>
              <a:rPr lang="en-US"/>
              <a:t>Do not use a backup as a reason to continue the dive. Review further diving with the Dive Manager.</a:t>
            </a:r>
          </a:p>
          <a:p>
            <a:r>
              <a:rPr lang="en-US"/>
              <a:t>Brief </a:t>
            </a:r>
            <a:r>
              <a:t>the </a:t>
            </a:r>
            <a:r>
              <a:rPr lang="en-GB"/>
              <a:t>abort procedure </a:t>
            </a:r>
            <a:r>
              <a:t>before entering the water</a:t>
            </a:r>
            <a:r>
              <a:rPr lang="en-US"/>
              <a:t>, including the equipment available to monitor ascent</a:t>
            </a:r>
            <a:r>
              <a:t>. </a:t>
            </a:r>
            <a:r>
              <a:rPr lang="en-US"/>
              <a:t>This slide states the club's decision to abort; it does not prescribe </a:t>
            </a:r>
            <a:r>
              <a:t>a </a:t>
            </a:r>
            <a:r>
              <a:rPr lang="en-GB"/>
              <a:t>universal substitute </a:t>
            </a:r>
            <a:r>
              <a:t>decompression </a:t>
            </a:r>
            <a:r>
              <a:rPr lang="en-GB"/>
              <a:t>schedule</a:t>
            </a:r>
            <a:r>
              <a:t>.</a:t>
            </a:r>
          </a:p>
          <a:p>
            <a:r>
              <a:t>Sources</a:t>
            </a:r>
            <a:r>
              <a:rPr lang="en-GB"/>
              <a:t>: club abort-dive decision</a:t>
            </a:r>
            <a:r>
              <a:t> supplied by </a:t>
            </a:r>
            <a:r>
              <a:rPr lang="en-GB"/>
              <a:t>the </a:t>
            </a:r>
            <a:r>
              <a:t>organiser</a:t>
            </a:r>
            <a:r>
              <a:rPr lang="en-US"/>
              <a:t> on 12 October 2026. Existing manufacturer guidance on personal backup and individual dive history</a:t>
            </a:r>
            <a:r>
              <a:t>:</a:t>
            </a:r>
          </a:p>
          <a:p>
            <a:r>
              <a:t>https://cdn.shopify.com/s/files/1/0838/3732/1530/files/Peregrine_Manual-metric_2021.pdf?v=1710186733</a:t>
            </a:r>
            <a:endParaRPr lang="en-GB"/>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surface interval does not instantly clear accumulated nitrogen. Use your own computer when planning subsequent dives. BSAC suggests waiting 24 hours before flying where possible. Also observe any longer restriction applicable to your computer or circumstances.</a:t>
            </a:r>
          </a:p>
          <a:p>
            <a:endParaRPr/>
          </a:p>
          <a:p>
            <a:r>
              <a:t>Sources supplied by organiser:</a:t>
            </a:r>
          </a:p>
          <a:p>
            <a:r>
              <a:t>https://www.suunto.com/Support/Product-support/suunto_nautic/suunto_nautic/dive-planner/how-to-plan-a-no-decompression-dive/</a:t>
            </a:r>
          </a:p>
          <a:p>
            <a:r>
              <a:t>https://www.bsac.com/safety/safe-diving-guide/decompression/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Allow </a:t>
            </a:r>
            <a:r>
              <a:rPr lang="en-GB"/>
              <a:t>seven </a:t>
            </a:r>
            <a:r>
              <a:t>minutes for members to locate the six items</a:t>
            </a:r>
            <a:r>
              <a:rPr lang="en-US"/>
              <a:t>, using current manuals and grouping </a:t>
            </a:r>
            <a:r>
              <a:t>by model</a:t>
            </a:r>
            <a:r>
              <a:rPr lang="en-US"/>
              <a:t>. The surface screen may not expose all dive fields, so use a manual dive-screen image</a:t>
            </a:r>
            <a:r>
              <a:t> where </a:t>
            </a:r>
            <a:r>
              <a:rPr lang="en-GB"/>
              <a:t>needed</a:t>
            </a:r>
            <a:r>
              <a:t>. </a:t>
            </a:r>
            <a:r>
              <a:rPr lang="en-GB"/>
              <a:t>Keep the existing model-specific </a:t>
            </a:r>
            <a:r>
              <a:t>controls and depth ranges</a:t>
            </a:r>
            <a:r>
              <a:rPr lang="en-GB"/>
              <a:t> distinct</a:t>
            </a:r>
            <a:r>
              <a:t>.</a:t>
            </a:r>
          </a:p>
          <a:p>
            <a:r>
              <a:rPr lang="en-US"/>
              <a:t>Then allow three minutes for two decision checks and closing remarks</a:t>
            </a:r>
            <a:r>
              <a:t>:</a:t>
            </a:r>
            <a:endParaRPr lang="en-US"/>
          </a:p>
          <a:p>
            <a:r>
              <a:rPr lang="en-US"/>
              <a:t>1. At 18 m, your NDL</a:t>
            </a:r>
            <a:r>
              <a:t> is </a:t>
            </a:r>
            <a:r>
              <a:rPr lang="en-GB"/>
              <a:t>eight minutes and </a:t>
            </a:r>
            <a:r>
              <a:t>your </a:t>
            </a:r>
            <a:r>
              <a:rPr lang="en-GB"/>
              <a:t>buddy's </a:t>
            </a:r>
            <a:r>
              <a:t>is </a:t>
            </a:r>
            <a:r>
              <a:rPr lang="en-US"/>
              <a:t>four. Which limit governs the next action? Expected answer: act on the more restrictive limit and leave a margin, alongside the gas plan.</a:t>
            </a:r>
          </a:p>
          <a:p>
            <a:r>
              <a:rPr lang="en-US"/>
              <a:t>2. Is a safety stop the same as required decompression? Expected answer: no. Distinguish a recommended safety stop, any model-specific mandatory safety stop and required decompression. Follow the actual display, training and manual.</a:t>
            </a:r>
          </a:p>
          <a:p>
            <a:r>
              <a:rPr lang="en-US"/>
              <a:t>Ask members </a:t>
            </a:r>
            <a:r>
              <a:t>to </a:t>
            </a:r>
            <a:r>
              <a:rPr lang="en-US"/>
              <a:t>explain the response, not just identify </a:t>
            </a:r>
            <a:r>
              <a:t>a </a:t>
            </a:r>
            <a:r>
              <a:rPr lang="en-GB"/>
              <a:t>menu item</a:t>
            </a:r>
            <a:r>
              <a:t>. </a:t>
            </a:r>
            <a:r>
              <a:rPr lang="en-GB"/>
              <a:t>Close with: know </a:t>
            </a:r>
            <a:r>
              <a:t>your settings, check throughout the dive and leave a margin.</a:t>
            </a:r>
          </a:p>
          <a:p>
            <a:r>
              <a:rPr lang="en-US"/>
              <a:t>The main session ends here. The remaining three slides are optional technical references.</a:t>
            </a:r>
            <a:endParaRPr/>
          </a:p>
          <a:p>
            <a:r>
              <a:t>Model references:</a:t>
            </a:r>
          </a:p>
          <a:p>
            <a:r>
              <a:t>https://www.suunto.com/</a:t>
            </a:r>
            <a:r>
              <a:rPr lang="en-GB"/>
              <a:t>Support</a:t>
            </a:r>
            <a:r>
              <a:t>/</a:t>
            </a:r>
            <a:r>
              <a:rPr lang="en-GB"/>
              <a:t>Product-support</a:t>
            </a:r>
            <a:r>
              <a:t>/</a:t>
            </a:r>
            <a:r>
              <a:rPr lang="en-GB"/>
              <a:t>suunto_zoop_novo</a:t>
            </a:r>
            <a:r>
              <a:t>/</a:t>
            </a:r>
            <a:r>
              <a:rPr lang="en-GB"/>
              <a:t>suunto_zoop_novo</a:t>
            </a:r>
            <a:r>
              <a:t>/</a:t>
            </a:r>
          </a:p>
          <a:p>
            <a:r>
              <a:t>https://www.mares.com/product/puck-pro-7</a:t>
            </a:r>
          </a:p>
          <a:p>
            <a:r>
              <a:t>https://store.cressi.com/products/leonardo-computer</a:t>
            </a:r>
          </a:p>
          <a:p>
            <a:r>
              <a:t>https://us.suunto.com/pages/suunto-d5-user-guide</a:t>
            </a:r>
          </a:p>
          <a:p>
            <a:r>
              <a:t>https://shearwater.com/pages/peregrine-support</a:t>
            </a:r>
          </a:p>
          <a:p>
            <a:r>
              <a:rPr lang="en-US"/>
              <a:t>Image: organiser-supplied Cressi Leonardo product photograph; not a warning demonstration.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Allow about 1½ minutes. Divers often call these formulas, but each computer uses an algorithm: a model plus gas calculations, settings and implementation rules. This overview focuses on the families represented in this session, not every model ever sold. Bühlmann ZH-L16 uses 16 theoretical compartments. RGBM means Reduced Gradient Bubble Model. A bubble-aware algorithm does not measure bubbles in the diver. No family guarantees freedom from decompression illness. Avoid declaring one model universally safest or treating the longest NDL as best. This section explains the mathematics, not how to plan unqualified decompression dives.</a:t>
            </a:r>
          </a:p>
          <a:p>
            <a:endParaRPr/>
          </a:p>
          <a:p>
            <a:r>
              <a:t>Sources:</a:t>
            </a:r>
          </a:p>
          <a:p>
            <a:r>
              <a:t>https://en.wikipedia.org/wiki/B%C3%BChlmann_decompression_algorithm</a:t>
            </a:r>
          </a:p>
          <a:p>
            <a:r>
              <a:t>https://shearwater.com/blogs/community/flexible-control-of-decompression-stress</a:t>
            </a:r>
          </a:p>
          <a:p>
            <a:r>
              <a:t>https://www.suunto.com/Support/Product-support/suunto_eon_core/suunto_eon_core/features/decompression-algorithms/</a:t>
            </a:r>
          </a:p>
          <a:p>
            <a:r>
              <a:rPr lang="en-US"/>
              <a:t>Optional reference after the main session. Do not reduce the seven-minute own-computer exercise to cover this material. Use only if time remains or at a separate follow-up.</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Allow about 2 minutes. Ask members to find their algorithm in their own manual or settings without changing it. The two Mares names in the deck are not interchangeable: the supplied photograph is Quad Ci, not Puck Pro. Likewise a Peregrine is not an EON. The current Suunto EON Core guide 4.0 and EON Steel Black guide 3.0 list both Fused RGBM 2 and Bühlmann 16 GF. Older software and older documentation may differ, so verify the actual unit. Do not identify the algorithm from a product photograph alone. Suunto cautions against changing the algorithm between dives while no-fly time calculation is active. Model mapping checked against available sources in October 2026.</a:t>
            </a:r>
          </a:p>
          <a:p>
            <a:endParaRPr/>
          </a:p>
          <a:p>
            <a:r>
              <a:t>Sources:</a:t>
            </a:r>
          </a:p>
          <a:p>
            <a:r>
              <a:t>https://shearwater.com/products/peregrine</a:t>
            </a:r>
          </a:p>
          <a:p>
            <a:r>
              <a:t>https://www.mares.com/en_US/product/quad-ci-414148</a:t>
            </a:r>
          </a:p>
          <a:p>
            <a:r>
              <a:t>https://www.suunto.com/Products/dive-computers-and-instruments/Suunto-Zoop-Novo/Suunto-Zoop-Novo-Blue/</a:t>
            </a:r>
          </a:p>
          <a:p>
            <a:r>
              <a:t>https://www.cressiusa.com/easyUp/file/instructions/IB_LEONARDO_EN.pdf</a:t>
            </a:r>
          </a:p>
          <a:p>
            <a:r>
              <a:t>https://www.suunto.com/Support/Product-support/suunto_d5/suunto_d5/features/personal-setting/</a:t>
            </a:r>
          </a:p>
          <a:p>
            <a:r>
              <a:t>https://www.suunto.com/Support/Product-support/suunto_eon_core/suunto_eon_core/features/decompression-algorithms/</a:t>
            </a:r>
          </a:p>
          <a:p>
            <a:r>
              <a:t>https://www.suunto.com/Support/Product-support/suunto_eon_steel_black/suunto_eon_steel_black/features/decompression-algorithms/</a:t>
            </a:r>
          </a:p>
          <a:p>
            <a:r>
              <a:rPr lang="en-US"/>
              <a:t>Optional reference after the main session. Do not reduce the seven-minute own-computer exercise to cover this material. Use only if time remains or at a separate follow-up.</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Conservatism settings change calculated limits. Gradient factors modify Bühlmann-based calculations. GF Low mainly influences deeper decompression. GF High influences tolerated supersaturation near surfacing. Lower settings generally increase conservatism, but the effects depend on the profile and implementation. Gradient factors are not percentages of personal safety. Avoid changing them simply to match someone else’s NDL or shorten stops. Shearwater recommends understanding gradient factors before using custom settings.</a:t>
            </a:r>
          </a:p>
          <a:p>
            <a:r>
              <a:t>Optional extension: ask Peregrine / Peregrine TX owners to locate their conservatism settings without changing them.</a:t>
            </a:r>
          </a:p>
          <a:p>
            <a:endParaRPr/>
          </a:p>
          <a:p>
            <a:r>
              <a:t>Sources supplied by organiser:</a:t>
            </a:r>
          </a:p>
          <a:p>
            <a:r>
              <a:t>https://shearwater.com/blogs/community/surface-gf-teric-musings</a:t>
            </a:r>
          </a:p>
          <a:p>
            <a:r>
              <a:t>https://shearwater.com/pages/peregrine-support</a:t>
            </a:r>
          </a:p>
          <a:p>
            <a:r>
              <a:rPr lang="en-US"/>
              <a:t>Optional reference after the main session. Do not reduce the seven-minute own-computer exercise to cover this material. Use only if time remains or at a separate follow-up.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7038929"/>
      </p:ext>
    </p:extLst>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1355A"/>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D631C3-C9C5-4042-AE13-2C3478AA5ED6}"/>
              </a:ext>
            </a:extLst>
          </p:cNvPr>
          <p:cNvSpPr>
            <a:spLocks noGrp="1"/>
          </p:cNvSpPr>
          <p:nvPr/>
        </p:nvSpPr>
        <p:spPr>
          <a:xfrm>
            <a:off x="609600" y="552450"/>
            <a:ext cx="8572500" cy="333375"/>
          </a:xfrm>
          <a:prstGeom prst="rect">
            <a:avLst/>
          </a:prstGeom>
          <a:noFill/>
          <a:ln w="0">
            <a:noFill/>
          </a:ln>
        </p:spPr>
        <p:txBody>
          <a:bodyPr>
            <a:noAutofit/>
          </a:bodyPr>
          <a:lstStyle/>
          <a:p>
            <a:pPr>
              <a:defRPr sz="1500" b="1">
                <a:solidFill>
                  <a:srgbClr val="7FE5EA"/>
                </a:solidFill>
                <a:latin typeface="DejaVu Sans"/>
                <a:ea typeface="DejaVu Sans"/>
                <a:cs typeface="DejaVu Sans"/>
              </a:defRPr>
            </a:pPr>
            <a:r>
              <a:rPr sz="1500" b="1">
                <a:solidFill>
                  <a:srgbClr val="7FE5EA"/>
                </a:solidFill>
                <a:latin typeface="DejaVu Sans"/>
                <a:ea typeface="DejaVu Sans"/>
                <a:cs typeface="DejaVu Sans"/>
              </a:rPr>
              <a:t>STAFFORDSHIRE DIVERS</a:t>
            </a:r>
          </a:p>
        </p:txBody>
      </p:sp>
      <p:sp>
        <p:nvSpPr>
          <p:cNvPr id="2" name="Rectangle 1">
            <a:extLst>
              <a:ext uri="{FF2B5EF4-FFF2-40B4-BE49-F238E27FC236}">
                <a16:creationId xmlns:a16="http://schemas.microsoft.com/office/drawing/2014/main" id="{7857ED47-9E1C-4C27-9464-665138284AE7}"/>
              </a:ext>
            </a:extLst>
          </p:cNvPr>
          <p:cNvSpPr>
            <a:spLocks noGrp="1"/>
          </p:cNvSpPr>
          <p:nvPr/>
        </p:nvSpPr>
        <p:spPr>
          <a:xfrm>
            <a:off x="609600" y="1524000"/>
            <a:ext cx="7620000" cy="2714625"/>
          </a:xfrm>
          <a:prstGeom prst="rect">
            <a:avLst/>
          </a:prstGeom>
          <a:noFill/>
          <a:ln w="0">
            <a:noFill/>
          </a:ln>
        </p:spPr>
        <p:txBody>
          <a:bodyPr>
            <a:noAutofit/>
          </a:bodyPr>
          <a:lstStyle/>
          <a:p>
            <a:pPr>
              <a:defRPr sz="4950" b="1">
                <a:solidFill>
                  <a:srgbClr val="FFFFFF"/>
                </a:solidFill>
                <a:latin typeface="DejaVu Sans"/>
                <a:ea typeface="DejaVu Sans"/>
                <a:cs typeface="DejaVu Sans"/>
              </a:defRPr>
            </a:pPr>
            <a:r>
              <a:rPr sz="4950" b="1">
                <a:solidFill>
                  <a:srgbClr val="FFFFFF"/>
                </a:solidFill>
                <a:latin typeface="DejaVu Sans"/>
                <a:ea typeface="DejaVu Sans"/>
                <a:cs typeface="DejaVu Sans"/>
              </a:rPr>
              <a:t>Understanding and</a:t>
            </a:r>
          </a:p>
          <a:p>
            <a:pPr>
              <a:defRPr sz="4950" b="1">
                <a:solidFill>
                  <a:srgbClr val="FFFFFF"/>
                </a:solidFill>
                <a:latin typeface="DejaVu Sans"/>
                <a:ea typeface="DejaVu Sans"/>
                <a:cs typeface="DejaVu Sans"/>
              </a:defRPr>
            </a:pPr>
            <a:r>
              <a:rPr sz="4950" b="1">
                <a:solidFill>
                  <a:srgbClr val="FFFFFF"/>
                </a:solidFill>
                <a:latin typeface="DejaVu Sans"/>
                <a:ea typeface="DejaVu Sans"/>
                <a:cs typeface="DejaVu Sans"/>
              </a:rPr>
              <a:t>Using Your</a:t>
            </a:r>
          </a:p>
          <a:p>
            <a:pPr>
              <a:defRPr sz="4950" b="1">
                <a:solidFill>
                  <a:srgbClr val="FFFFFF"/>
                </a:solidFill>
                <a:latin typeface="DejaVu Sans"/>
                <a:ea typeface="DejaVu Sans"/>
                <a:cs typeface="DejaVu Sans"/>
              </a:defRPr>
            </a:pPr>
            <a:r>
              <a:rPr sz="4950" b="1">
                <a:solidFill>
                  <a:srgbClr val="FFFFFF"/>
                </a:solidFill>
                <a:latin typeface="DejaVu Sans"/>
                <a:ea typeface="DejaVu Sans"/>
                <a:cs typeface="DejaVu Sans"/>
              </a:rPr>
              <a:t>Dive Computer</a:t>
            </a:r>
          </a:p>
        </p:txBody>
      </p:sp>
      <p:sp>
        <p:nvSpPr>
          <p:cNvPr id="3" name="Rectangle 2">
            <a:extLst>
              <a:ext uri="{FF2B5EF4-FFF2-40B4-BE49-F238E27FC236}">
                <a16:creationId xmlns:a16="http://schemas.microsoft.com/office/drawing/2014/main" id="{B438148F-AA80-4DB0-874B-5EE45E444DD5}"/>
              </a:ext>
            </a:extLst>
          </p:cNvPr>
          <p:cNvSpPr>
            <a:spLocks noGrp="1"/>
          </p:cNvSpPr>
          <p:nvPr/>
        </p:nvSpPr>
        <p:spPr>
          <a:xfrm>
            <a:off x="8810625" y="1828800"/>
            <a:ext cx="2905125" cy="638175"/>
          </a:xfrm>
          <a:prstGeom prst="rect">
            <a:avLst/>
          </a:prstGeom>
          <a:noFill/>
          <a:ln w="0">
            <a:noFill/>
          </a:ln>
        </p:spPr>
        <p:txBody>
          <a:bodyPr>
            <a:noAutofit/>
          </a:bodyPr>
          <a:lstStyle/>
          <a:p>
            <a:pPr>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What the numbers mean</a:t>
            </a:r>
          </a:p>
        </p:txBody>
      </p:sp>
      <p:sp>
        <p:nvSpPr>
          <p:cNvPr id="4" name="Rectangle 3">
            <a:extLst>
              <a:ext uri="{FF2B5EF4-FFF2-40B4-BE49-F238E27FC236}">
                <a16:creationId xmlns:a16="http://schemas.microsoft.com/office/drawing/2014/main" id="{745CC455-BB36-4775-8BD6-B3AB588D5441}"/>
              </a:ext>
            </a:extLst>
          </p:cNvPr>
          <p:cNvSpPr>
            <a:spLocks noGrp="1"/>
          </p:cNvSpPr>
          <p:nvPr/>
        </p:nvSpPr>
        <p:spPr>
          <a:xfrm>
            <a:off x="8810625" y="2543175"/>
            <a:ext cx="2905125" cy="638175"/>
          </a:xfrm>
          <a:prstGeom prst="rect">
            <a:avLst/>
          </a:prstGeom>
          <a:noFill/>
          <a:ln w="0">
            <a:noFill/>
          </a:ln>
        </p:spPr>
        <p:txBody>
          <a:bodyPr>
            <a:noAutofit/>
          </a:bodyPr>
          <a:lstStyle/>
          <a:p>
            <a:pPr>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Planning and monitoring</a:t>
            </a:r>
          </a:p>
        </p:txBody>
      </p:sp>
      <p:sp>
        <p:nvSpPr>
          <p:cNvPr id="5" name="Rectangle 4">
            <a:extLst>
              <a:ext uri="{FF2B5EF4-FFF2-40B4-BE49-F238E27FC236}">
                <a16:creationId xmlns:a16="http://schemas.microsoft.com/office/drawing/2014/main" id="{6E60A652-7D61-424C-A5CE-B97526099911}"/>
              </a:ext>
            </a:extLst>
          </p:cNvPr>
          <p:cNvSpPr>
            <a:spLocks noGrp="1"/>
          </p:cNvSpPr>
          <p:nvPr/>
        </p:nvSpPr>
        <p:spPr>
          <a:xfrm>
            <a:off x="8810625" y="3257550"/>
            <a:ext cx="2905125" cy="638175"/>
          </a:xfrm>
          <a:prstGeom prst="rect">
            <a:avLst/>
          </a:prstGeom>
          <a:noFill/>
          <a:ln w="0">
            <a:noFill/>
          </a:ln>
        </p:spPr>
        <p:txBody>
          <a:bodyPr>
            <a:noAutofit/>
          </a:bodyPr>
          <a:lstStyle/>
          <a:p>
            <a:pPr>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Warnings and stops</a:t>
            </a:r>
          </a:p>
        </p:txBody>
      </p:sp>
      <p:sp>
        <p:nvSpPr>
          <p:cNvPr id="6" name="Rectangle 5">
            <a:extLst>
              <a:ext uri="{FF2B5EF4-FFF2-40B4-BE49-F238E27FC236}">
                <a16:creationId xmlns:a16="http://schemas.microsoft.com/office/drawing/2014/main" id="{3AA902FF-1DB6-4F56-B7BE-1ABEE98AD295}"/>
              </a:ext>
            </a:extLst>
          </p:cNvPr>
          <p:cNvSpPr>
            <a:spLocks noGrp="1"/>
          </p:cNvSpPr>
          <p:nvPr/>
        </p:nvSpPr>
        <p:spPr>
          <a:xfrm>
            <a:off x="8810625" y="3971925"/>
            <a:ext cx="2905125" cy="638175"/>
          </a:xfrm>
          <a:prstGeom prst="rect">
            <a:avLst/>
          </a:prstGeom>
          <a:noFill/>
          <a:ln w="0">
            <a:noFill/>
          </a:ln>
        </p:spPr>
        <p:txBody>
          <a:bodyPr>
            <a:noAutofit/>
          </a:bodyPr>
          <a:lstStyle/>
          <a:p>
            <a:pPr>
              <a:defRPr sz="1875" b="0">
                <a:solidFill>
                  <a:srgbClr val="FFFFFF"/>
                </a:solidFill>
                <a:latin typeface="DejaVu Sans"/>
                <a:ea typeface="DejaVu Sans"/>
                <a:cs typeface="DejaVu Sans"/>
              </a:defRPr>
            </a:pPr>
            <a:r>
              <a:rPr sz="1875" b="0">
                <a:solidFill>
                  <a:srgbClr val="FFFFFF"/>
                </a:solidFill>
                <a:latin typeface="DejaVu Sans"/>
                <a:ea typeface="DejaVu Sans"/>
                <a:cs typeface="DejaVu Sans"/>
              </a:rPr>
              <a:t>Your own computer</a:t>
            </a:r>
          </a:p>
        </p:txBody>
      </p:sp>
      <p:sp>
        <p:nvSpPr>
          <p:cNvPr id="7" name="Rectangle 6">
            <a:extLst>
              <a:ext uri="{FF2B5EF4-FFF2-40B4-BE49-F238E27FC236}">
                <a16:creationId xmlns:a16="http://schemas.microsoft.com/office/drawing/2014/main" id="{0B9D080D-E526-469A-B52A-EACF69D903F9}"/>
              </a:ext>
            </a:extLst>
          </p:cNvPr>
          <p:cNvSpPr>
            <a:spLocks noGrp="1"/>
          </p:cNvSpPr>
          <p:nvPr/>
        </p:nvSpPr>
        <p:spPr>
          <a:xfrm>
            <a:off x="609600" y="5267325"/>
            <a:ext cx="10382250" cy="476250"/>
          </a:xfrm>
          <a:prstGeom prst="rect">
            <a:avLst/>
          </a:prstGeom>
          <a:noFill/>
          <a:ln w="0">
            <a:noFill/>
          </a:ln>
        </p:spPr>
        <p:txBody>
          <a:bodyPr>
            <a:noAutofit/>
          </a:bodyPr>
          <a:lstStyle/>
          <a:p>
            <a:pPr>
              <a:defRPr sz="2250" b="1">
                <a:solidFill>
                  <a:srgbClr val="EBAF3F"/>
                </a:solidFill>
                <a:latin typeface="DejaVu Sans"/>
                <a:ea typeface="DejaVu Sans"/>
                <a:cs typeface="DejaVu Sans"/>
              </a:defRPr>
            </a:pPr>
            <a:r>
              <a:rPr sz="2250" b="1">
                <a:solidFill>
                  <a:srgbClr val="EBAF3F"/>
                </a:solidFill>
                <a:latin typeface="DejaVu Sans"/>
                <a:ea typeface="DejaVu Sans"/>
                <a:cs typeface="DejaVu Sans"/>
              </a:rPr>
              <a:t>Bring your dive computer and manual</a:t>
            </a:r>
          </a:p>
        </p:txBody>
      </p:sp>
      <p:sp>
        <p:nvSpPr>
          <p:cNvPr id="8" name="Rectangle 7">
            <a:extLst>
              <a:ext uri="{FF2B5EF4-FFF2-40B4-BE49-F238E27FC236}">
                <a16:creationId xmlns:a16="http://schemas.microsoft.com/office/drawing/2014/main" id="{9D3E0773-5D01-4882-945D-D28D53572EA0}"/>
              </a:ext>
            </a:extLst>
          </p:cNvPr>
          <p:cNvSpPr>
            <a:spLocks noGrp="1"/>
          </p:cNvSpPr>
          <p:nvPr/>
        </p:nvSpPr>
        <p:spPr>
          <a:xfrm>
            <a:off x="609600" y="5867400"/>
            <a:ext cx="10001250" cy="333375"/>
          </a:xfrm>
          <a:prstGeom prst="rect">
            <a:avLst/>
          </a:prstGeom>
          <a:noFill/>
          <a:ln w="0">
            <a:noFill/>
          </a:ln>
        </p:spPr>
        <p:txBody>
          <a:bodyPr wrap="square">
            <a:noAutofit/>
          </a:bodyPr>
          <a:lstStyle/>
          <a:p>
            <a:pPr>
              <a:defRPr sz="1650" b="0">
                <a:solidFill>
                  <a:srgbClr val="7FE5EA"/>
                </a:solidFill>
                <a:latin typeface="DejaVu Sans"/>
                <a:ea typeface="DejaVu Sans"/>
                <a:cs typeface="DejaVu Sans"/>
              </a:defRPr>
            </a:pPr>
            <a:r>
              <a:rPr sz="1650" b="0">
                <a:solidFill>
                  <a:srgbClr val="7FE5EA"/>
                </a:solidFill>
                <a:latin typeface="DejaVu Sans"/>
                <a:ea typeface="DejaVu Sans"/>
                <a:cs typeface="DejaVu Sans"/>
              </a:rPr>
              <a:t>Club session with discussion </a:t>
            </a:r>
            <a:r>
              <a:rPr lang="en-GB" sz="1650" b="0">
                <a:solidFill>
                  <a:srgbClr val="7FE5EA"/>
                </a:solidFill>
                <a:latin typeface="DejaVu Sans"/>
                <a:ea typeface="DejaVu Sans"/>
                <a:cs typeface="DejaVu Sans"/>
              </a:rPr>
              <a:t>and practice: 60</a:t>
            </a:r>
            <a:r>
              <a:rPr sz="1650" b="0">
                <a:solidFill>
                  <a:srgbClr val="7FE5EA"/>
                </a:solidFill>
                <a:latin typeface="DejaVu Sans"/>
                <a:ea typeface="DejaVu Sans"/>
                <a:cs typeface="DejaVu Sans"/>
              </a:rPr>
              <a:t> minutes</a:t>
            </a:r>
          </a:p>
        </p:txBody>
      </p:sp>
      <p:pic>
        <p:nvPicPr>
          <p:cNvPr id="10" name="Staffordshire Divers club logo" descr="1.png"/>
          <p:cNvPicPr>
            <a:picLocks noChangeAspect="1"/>
          </p:cNvPicPr>
          <p:nvPr/>
        </p:nvPicPr>
        <p:blipFill>
          <a:blip r:embed="rId3"/>
          <a:stretch>
            <a:fillRect/>
          </a:stretch>
        </p:blipFill>
        <p:spPr>
          <a:xfrm>
            <a:off x="10258425" y="257175"/>
            <a:ext cx="1297037" cy="1333500"/>
          </a:xfrm>
          <a:prstGeom prst="rect">
            <a:avLst/>
          </a:prstGeom>
        </p:spPr>
      </p:pic>
    </p:spTree>
    <p:extLst>
      <p:ext uri="{BB962C8B-B14F-4D97-AF65-F5344CB8AC3E}">
        <p14:creationId xmlns:p14="http://schemas.microsoft.com/office/powerpoint/2010/main" val="2040593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3355D4A-1635-4A85-BD02-2FDDC4F8EAEC}"/>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What we want to achieve</a:t>
            </a:r>
          </a:p>
        </p:txBody>
      </p:sp>
      <p:sp>
        <p:nvSpPr>
          <p:cNvPr id="2" name="Rectangle 1">
            <a:extLst>
              <a:ext uri="{FF2B5EF4-FFF2-40B4-BE49-F238E27FC236}">
                <a16:creationId xmlns:a16="http://schemas.microsoft.com/office/drawing/2014/main" id="{0246EDC2-6596-420A-8E93-BAFCCC855802}"/>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sz="1350" b="0">
                <a:solidFill>
                  <a:srgbClr val="01355A"/>
                </a:solidFill>
                <a:latin typeface="DejaVu Sans"/>
                <a:ea typeface="DejaVu Sans"/>
                <a:cs typeface="DejaVu Sans"/>
              </a:rPr>
              <a:t>02</a:t>
            </a:r>
          </a:p>
        </p:txBody>
      </p:sp>
      <p:sp>
        <p:nvSpPr>
          <p:cNvPr id="3" name="Rectangle 2">
            <a:extLst>
              <a:ext uri="{FF2B5EF4-FFF2-40B4-BE49-F238E27FC236}">
                <a16:creationId xmlns:a16="http://schemas.microsoft.com/office/drawing/2014/main" id="{924C4ECF-ECD5-42F5-8583-D9C5F5A6E6B0}"/>
              </a:ext>
            </a:extLst>
          </p:cNvPr>
          <p:cNvSpPr>
            <a:spLocks noGrp="1"/>
          </p:cNvSpPr>
          <p:nvPr/>
        </p:nvSpPr>
        <p:spPr>
          <a:xfrm>
            <a:off x="609600" y="1638300"/>
            <a:ext cx="952500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BY THE END, YOU SHOULD BE ABLE TO</a:t>
            </a:r>
          </a:p>
        </p:txBody>
      </p:sp>
      <p:sp>
        <p:nvSpPr>
          <p:cNvPr id="4" name="Rectangle 3">
            <a:extLst>
              <a:ext uri="{FF2B5EF4-FFF2-40B4-BE49-F238E27FC236}">
                <a16:creationId xmlns:a16="http://schemas.microsoft.com/office/drawing/2014/main" id="{EB73F1DA-AD83-4E4E-B542-CEE8FB9B5D82}"/>
              </a:ext>
            </a:extLst>
          </p:cNvPr>
          <p:cNvSpPr>
            <a:spLocks noGrp="1"/>
          </p:cNvSpPr>
          <p:nvPr/>
        </p:nvSpPr>
        <p:spPr>
          <a:xfrm>
            <a:off x="609600" y="212407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01</a:t>
            </a:r>
          </a:p>
        </p:txBody>
      </p:sp>
      <p:sp>
        <p:nvSpPr>
          <p:cNvPr id="5" name="Rectangle 4">
            <a:extLst>
              <a:ext uri="{FF2B5EF4-FFF2-40B4-BE49-F238E27FC236}">
                <a16:creationId xmlns:a16="http://schemas.microsoft.com/office/drawing/2014/main" id="{AF296115-96B2-4EBA-855A-C7B8C2BD837A}"/>
              </a:ext>
            </a:extLst>
          </p:cNvPr>
          <p:cNvSpPr>
            <a:spLocks noGrp="1"/>
          </p:cNvSpPr>
          <p:nvPr/>
        </p:nvSpPr>
        <p:spPr>
          <a:xfrm>
            <a:off x="1257300" y="2124075"/>
            <a:ext cx="6591300" cy="638175"/>
          </a:xfrm>
          <a:prstGeom prst="rect">
            <a:avLst/>
          </a:prstGeom>
          <a:noFill/>
          <a:ln w="0">
            <a:noFill/>
          </a:ln>
        </p:spPr>
        <p:txBody>
          <a:bodyPr>
            <a:noAutofit/>
          </a:bodyPr>
          <a:lstStyle/>
          <a:p>
            <a:pPr>
              <a:defRPr sz="2100" b="0">
                <a:solidFill>
                  <a:srgbClr val="01355A"/>
                </a:solidFill>
                <a:latin typeface="DejaVu Sans"/>
                <a:ea typeface="DejaVu Sans"/>
                <a:cs typeface="DejaVu Sans"/>
              </a:defRPr>
            </a:pPr>
            <a:r>
              <a:rPr sz="2100" b="0">
                <a:solidFill>
                  <a:srgbClr val="01355A"/>
                </a:solidFill>
                <a:latin typeface="DejaVu Sans"/>
                <a:ea typeface="DejaVu Sans"/>
                <a:cs typeface="DejaVu Sans"/>
              </a:rPr>
              <a:t>Identify key screen information</a:t>
            </a:r>
          </a:p>
        </p:txBody>
      </p:sp>
      <p:sp>
        <p:nvSpPr>
          <p:cNvPr id="6" name="Rectangle 5">
            <a:extLst>
              <a:ext uri="{FF2B5EF4-FFF2-40B4-BE49-F238E27FC236}">
                <a16:creationId xmlns:a16="http://schemas.microsoft.com/office/drawing/2014/main" id="{7BAE3AF4-B816-485E-9EA1-444BBA0AAE62}"/>
              </a:ext>
            </a:extLst>
          </p:cNvPr>
          <p:cNvSpPr>
            <a:spLocks noGrp="1"/>
          </p:cNvSpPr>
          <p:nvPr/>
        </p:nvSpPr>
        <p:spPr>
          <a:xfrm>
            <a:off x="609600" y="2819400"/>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02</a:t>
            </a:r>
          </a:p>
        </p:txBody>
      </p:sp>
      <p:sp>
        <p:nvSpPr>
          <p:cNvPr id="7" name="Rectangle 6">
            <a:extLst>
              <a:ext uri="{FF2B5EF4-FFF2-40B4-BE49-F238E27FC236}">
                <a16:creationId xmlns:a16="http://schemas.microsoft.com/office/drawing/2014/main" id="{F3133F69-40DC-439F-BD45-F6BB3B1D40F1}"/>
              </a:ext>
            </a:extLst>
          </p:cNvPr>
          <p:cNvSpPr>
            <a:spLocks noGrp="1"/>
          </p:cNvSpPr>
          <p:nvPr/>
        </p:nvSpPr>
        <p:spPr>
          <a:xfrm>
            <a:off x="1257300" y="2819400"/>
            <a:ext cx="6591300" cy="638175"/>
          </a:xfrm>
          <a:prstGeom prst="rect">
            <a:avLst/>
          </a:prstGeom>
          <a:noFill/>
          <a:ln w="0">
            <a:noFill/>
          </a:ln>
        </p:spPr>
        <p:txBody>
          <a:bodyPr>
            <a:noAutofit/>
          </a:bodyPr>
          <a:lstStyle/>
          <a:p>
            <a:pPr>
              <a:defRPr sz="2100" b="0">
                <a:solidFill>
                  <a:srgbClr val="01355A"/>
                </a:solidFill>
                <a:latin typeface="DejaVu Sans"/>
                <a:ea typeface="DejaVu Sans"/>
                <a:cs typeface="DejaVu Sans"/>
              </a:defRPr>
            </a:pPr>
            <a:r>
              <a:rPr sz="2100" b="0">
                <a:solidFill>
                  <a:srgbClr val="01355A"/>
                </a:solidFill>
                <a:latin typeface="DejaVu Sans"/>
                <a:ea typeface="DejaVu Sans"/>
                <a:cs typeface="DejaVu Sans"/>
              </a:rPr>
              <a:t>Explain your no-decompression limit</a:t>
            </a:r>
          </a:p>
        </p:txBody>
      </p:sp>
      <p:sp>
        <p:nvSpPr>
          <p:cNvPr id="8" name="Rectangle 7">
            <a:extLst>
              <a:ext uri="{FF2B5EF4-FFF2-40B4-BE49-F238E27FC236}">
                <a16:creationId xmlns:a16="http://schemas.microsoft.com/office/drawing/2014/main" id="{5E495BE0-BFF7-4BA2-AE50-B156D6C4F3D7}"/>
              </a:ext>
            </a:extLst>
          </p:cNvPr>
          <p:cNvSpPr>
            <a:spLocks noGrp="1"/>
          </p:cNvSpPr>
          <p:nvPr/>
        </p:nvSpPr>
        <p:spPr>
          <a:xfrm>
            <a:off x="609600" y="351472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03</a:t>
            </a:r>
          </a:p>
        </p:txBody>
      </p:sp>
      <p:sp>
        <p:nvSpPr>
          <p:cNvPr id="9" name="Rectangle 8">
            <a:extLst>
              <a:ext uri="{FF2B5EF4-FFF2-40B4-BE49-F238E27FC236}">
                <a16:creationId xmlns:a16="http://schemas.microsoft.com/office/drawing/2014/main" id="{D1B8BEAC-64D0-42AE-B9F0-A6ADA159F692}"/>
              </a:ext>
            </a:extLst>
          </p:cNvPr>
          <p:cNvSpPr>
            <a:spLocks noGrp="1"/>
          </p:cNvSpPr>
          <p:nvPr/>
        </p:nvSpPr>
        <p:spPr>
          <a:xfrm>
            <a:off x="1257300" y="3514725"/>
            <a:ext cx="6591300" cy="638175"/>
          </a:xfrm>
          <a:prstGeom prst="rect">
            <a:avLst/>
          </a:prstGeom>
          <a:noFill/>
          <a:ln w="0">
            <a:noFill/>
          </a:ln>
        </p:spPr>
        <p:txBody>
          <a:bodyPr>
            <a:noAutofit/>
          </a:bodyPr>
          <a:lstStyle/>
          <a:p>
            <a:pPr>
              <a:defRPr sz="2100" b="0">
                <a:solidFill>
                  <a:srgbClr val="01355A"/>
                </a:solidFill>
                <a:latin typeface="DejaVu Sans"/>
                <a:ea typeface="DejaVu Sans"/>
                <a:cs typeface="DejaVu Sans"/>
              </a:defRPr>
            </a:pPr>
            <a:r>
              <a:rPr sz="2100" b="0">
                <a:solidFill>
                  <a:srgbClr val="01355A"/>
                </a:solidFill>
                <a:latin typeface="DejaVu Sans"/>
                <a:ea typeface="DejaVu Sans"/>
                <a:cs typeface="DejaVu Sans"/>
              </a:rPr>
              <a:t>Recognise ascent and oxygen warnings</a:t>
            </a:r>
          </a:p>
        </p:txBody>
      </p:sp>
      <p:sp>
        <p:nvSpPr>
          <p:cNvPr id="10" name="Rectangle 9">
            <a:extLst>
              <a:ext uri="{FF2B5EF4-FFF2-40B4-BE49-F238E27FC236}">
                <a16:creationId xmlns:a16="http://schemas.microsoft.com/office/drawing/2014/main" id="{F8C29ACD-2F3C-4C72-8F54-DFB76897855E}"/>
              </a:ext>
            </a:extLst>
          </p:cNvPr>
          <p:cNvSpPr>
            <a:spLocks noGrp="1"/>
          </p:cNvSpPr>
          <p:nvPr/>
        </p:nvSpPr>
        <p:spPr>
          <a:xfrm>
            <a:off x="609600" y="4210050"/>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04</a:t>
            </a:r>
          </a:p>
        </p:txBody>
      </p:sp>
      <p:sp>
        <p:nvSpPr>
          <p:cNvPr id="11" name="Rectangle 10">
            <a:extLst>
              <a:ext uri="{FF2B5EF4-FFF2-40B4-BE49-F238E27FC236}">
                <a16:creationId xmlns:a16="http://schemas.microsoft.com/office/drawing/2014/main" id="{1A12C65F-FD9D-42C2-B830-EF4963DD4D69}"/>
              </a:ext>
            </a:extLst>
          </p:cNvPr>
          <p:cNvSpPr>
            <a:spLocks noGrp="1"/>
          </p:cNvSpPr>
          <p:nvPr/>
        </p:nvSpPr>
        <p:spPr>
          <a:xfrm>
            <a:off x="1257300" y="4210050"/>
            <a:ext cx="6591300" cy="638175"/>
          </a:xfrm>
          <a:prstGeom prst="rect">
            <a:avLst/>
          </a:prstGeom>
          <a:noFill/>
          <a:ln w="0">
            <a:noFill/>
          </a:ln>
        </p:spPr>
        <p:txBody>
          <a:bodyPr>
            <a:noAutofit/>
          </a:bodyPr>
          <a:lstStyle/>
          <a:p>
            <a:pPr>
              <a:defRPr sz="2100" b="0">
                <a:solidFill>
                  <a:srgbClr val="01355A"/>
                </a:solidFill>
                <a:latin typeface="DejaVu Sans"/>
                <a:ea typeface="DejaVu Sans"/>
                <a:cs typeface="DejaVu Sans"/>
              </a:defRPr>
            </a:pPr>
            <a:r>
              <a:rPr sz="2100" b="0">
                <a:solidFill>
                  <a:srgbClr val="01355A"/>
                </a:solidFill>
                <a:latin typeface="DejaVu Sans"/>
                <a:ea typeface="DejaVu Sans"/>
                <a:cs typeface="DejaVu Sans"/>
              </a:rPr>
              <a:t>Distinguish safety and decompression stops</a:t>
            </a:r>
          </a:p>
        </p:txBody>
      </p:sp>
      <p:sp>
        <p:nvSpPr>
          <p:cNvPr id="12" name="Rectangle 11">
            <a:extLst>
              <a:ext uri="{FF2B5EF4-FFF2-40B4-BE49-F238E27FC236}">
                <a16:creationId xmlns:a16="http://schemas.microsoft.com/office/drawing/2014/main" id="{AC9DB142-6573-413C-ADB3-D64D067DFCA4}"/>
              </a:ext>
            </a:extLst>
          </p:cNvPr>
          <p:cNvSpPr>
            <a:spLocks noGrp="1"/>
          </p:cNvSpPr>
          <p:nvPr/>
        </p:nvSpPr>
        <p:spPr>
          <a:xfrm>
            <a:off x="609600" y="490537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05</a:t>
            </a:r>
          </a:p>
        </p:txBody>
      </p:sp>
      <p:sp>
        <p:nvSpPr>
          <p:cNvPr id="13" name="Rectangle 12">
            <a:extLst>
              <a:ext uri="{FF2B5EF4-FFF2-40B4-BE49-F238E27FC236}">
                <a16:creationId xmlns:a16="http://schemas.microsoft.com/office/drawing/2014/main" id="{8B40B191-2FE5-44DC-9010-FAC827F448EA}"/>
              </a:ext>
            </a:extLst>
          </p:cNvPr>
          <p:cNvSpPr>
            <a:spLocks noGrp="1"/>
          </p:cNvSpPr>
          <p:nvPr/>
        </p:nvSpPr>
        <p:spPr>
          <a:xfrm>
            <a:off x="1257300" y="4905375"/>
            <a:ext cx="6591300" cy="638175"/>
          </a:xfrm>
          <a:prstGeom prst="rect">
            <a:avLst/>
          </a:prstGeom>
          <a:noFill/>
          <a:ln w="0">
            <a:noFill/>
          </a:ln>
        </p:spPr>
        <p:txBody>
          <a:bodyPr>
            <a:noAutofit/>
          </a:bodyPr>
          <a:lstStyle/>
          <a:p>
            <a:pPr>
              <a:defRPr sz="2100" b="0">
                <a:solidFill>
                  <a:srgbClr val="01355A"/>
                </a:solidFill>
                <a:latin typeface="DejaVu Sans"/>
                <a:ea typeface="DejaVu Sans"/>
                <a:cs typeface="DejaVu Sans"/>
              </a:defRPr>
            </a:pPr>
            <a:r>
              <a:rPr sz="2100" b="0">
                <a:solidFill>
                  <a:srgbClr val="01355A"/>
                </a:solidFill>
                <a:latin typeface="DejaVu Sans"/>
                <a:ea typeface="DejaVu Sans"/>
                <a:cs typeface="DejaVu Sans"/>
              </a:rPr>
              <a:t>Check your settings before diving</a:t>
            </a:r>
          </a:p>
        </p:txBody>
      </p:sp>
      <p:sp>
        <p:nvSpPr>
          <p:cNvPr id="14" name="Rectangle 13">
            <a:extLst>
              <a:ext uri="{FF2B5EF4-FFF2-40B4-BE49-F238E27FC236}">
                <a16:creationId xmlns:a16="http://schemas.microsoft.com/office/drawing/2014/main" id="{89063121-CEA3-4EC6-AF88-5974C2CAFD0E}"/>
              </a:ext>
            </a:extLst>
          </p:cNvPr>
          <p:cNvSpPr>
            <a:spLocks noGrp="1"/>
          </p:cNvSpPr>
          <p:nvPr/>
        </p:nvSpPr>
        <p:spPr>
          <a:xfrm>
            <a:off x="8477250" y="1695450"/>
            <a:ext cx="3105150" cy="4171950"/>
          </a:xfrm>
          <a:prstGeom prst="rect">
            <a:avLst/>
          </a:prstGeom>
          <a:solidFill>
            <a:srgbClr val="EBAF3F"/>
          </a:solidFill>
          <a:ln w="0">
            <a:noFill/>
          </a:ln>
        </p:spPr>
        <p:txBody>
          <a:bodyPr/>
          <a:lstStyle/>
          <a:p>
            <a:endParaRPr lang="en-GB"/>
          </a:p>
        </p:txBody>
      </p:sp>
      <p:sp>
        <p:nvSpPr>
          <p:cNvPr id="15" name="Rectangle 14">
            <a:extLst>
              <a:ext uri="{FF2B5EF4-FFF2-40B4-BE49-F238E27FC236}">
                <a16:creationId xmlns:a16="http://schemas.microsoft.com/office/drawing/2014/main" id="{E34968E3-B7E3-4896-969F-79DE4B283FC5}"/>
              </a:ext>
            </a:extLst>
          </p:cNvPr>
          <p:cNvSpPr>
            <a:spLocks noGrp="1"/>
          </p:cNvSpPr>
          <p:nvPr/>
        </p:nvSpPr>
        <p:spPr>
          <a:xfrm>
            <a:off x="8724900" y="1952625"/>
            <a:ext cx="2619375"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OPENING QUESTION</a:t>
            </a:r>
          </a:p>
        </p:txBody>
      </p:sp>
      <p:sp>
        <p:nvSpPr>
          <p:cNvPr id="16" name="Rectangle 15">
            <a:extLst>
              <a:ext uri="{FF2B5EF4-FFF2-40B4-BE49-F238E27FC236}">
                <a16:creationId xmlns:a16="http://schemas.microsoft.com/office/drawing/2014/main" id="{BCC07105-D3E0-4F45-A428-351B9DFE2F91}"/>
              </a:ext>
            </a:extLst>
          </p:cNvPr>
          <p:cNvSpPr>
            <a:spLocks noGrp="1"/>
          </p:cNvSpPr>
          <p:nvPr/>
        </p:nvSpPr>
        <p:spPr>
          <a:xfrm>
            <a:off x="8724900" y="2505075"/>
            <a:ext cx="2590800" cy="2619375"/>
          </a:xfrm>
          <a:prstGeom prst="rect">
            <a:avLst/>
          </a:prstGeom>
          <a:noFill/>
          <a:ln w="0">
            <a:noFill/>
          </a:ln>
        </p:spPr>
        <p:txBody>
          <a:bodyPr>
            <a:noAutofit/>
          </a:bodyPr>
          <a:lstStyle/>
          <a:p>
            <a:pPr>
              <a:defRPr sz="2550" b="0">
                <a:solidFill>
                  <a:srgbClr val="01355A"/>
                </a:solidFill>
                <a:latin typeface="DejaVu Sans"/>
                <a:ea typeface="DejaVu Sans"/>
                <a:cs typeface="DejaVu Sans"/>
              </a:defRPr>
            </a:pPr>
            <a:r>
              <a:rPr sz="2550" b="0">
                <a:solidFill>
                  <a:srgbClr val="01355A"/>
                </a:solidFill>
                <a:latin typeface="DejaVu Sans"/>
                <a:ea typeface="DejaVu Sans"/>
                <a:cs typeface="DejaVu Sans"/>
              </a:rPr>
              <a:t>Have you ever seen a warning underwater and been unsure what it meant?</a:t>
            </a:r>
          </a:p>
        </p:txBody>
      </p:sp>
    </p:spTree>
    <p:extLst>
      <p:ext uri="{BB962C8B-B14F-4D97-AF65-F5344CB8AC3E}">
        <p14:creationId xmlns:p14="http://schemas.microsoft.com/office/powerpoint/2010/main" val="507290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333AD1A-8FF7-44C3-AD49-972E04C949C4}"/>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How a dive computer works</a:t>
            </a:r>
          </a:p>
        </p:txBody>
      </p:sp>
      <p:sp>
        <p:nvSpPr>
          <p:cNvPr id="2" name="Rectangle 1">
            <a:extLst>
              <a:ext uri="{FF2B5EF4-FFF2-40B4-BE49-F238E27FC236}">
                <a16:creationId xmlns:a16="http://schemas.microsoft.com/office/drawing/2014/main" id="{623E5332-A587-466D-8596-AA1C04546D34}"/>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sz="1350" b="0">
                <a:solidFill>
                  <a:srgbClr val="01355A"/>
                </a:solidFill>
                <a:latin typeface="DejaVu Sans"/>
                <a:ea typeface="DejaVu Sans"/>
                <a:cs typeface="DejaVu Sans"/>
              </a:rPr>
              <a:t>03</a:t>
            </a:r>
          </a:p>
        </p:txBody>
      </p:sp>
      <p:sp>
        <p:nvSpPr>
          <p:cNvPr id="3" name="Rectangle 2">
            <a:extLst>
              <a:ext uri="{FF2B5EF4-FFF2-40B4-BE49-F238E27FC236}">
                <a16:creationId xmlns:a16="http://schemas.microsoft.com/office/drawing/2014/main" id="{FC34852F-3668-4DE6-A72E-90C20354E6BF}"/>
              </a:ext>
            </a:extLst>
          </p:cNvPr>
          <p:cNvSpPr>
            <a:spLocks noGrp="1"/>
          </p:cNvSpPr>
          <p:nvPr/>
        </p:nvSpPr>
        <p:spPr>
          <a:xfrm>
            <a:off x="609600" y="1733550"/>
            <a:ext cx="952500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THE INPUTS</a:t>
            </a:r>
          </a:p>
        </p:txBody>
      </p:sp>
      <p:sp>
        <p:nvSpPr>
          <p:cNvPr id="4" name="Rectangle 3">
            <a:extLst>
              <a:ext uri="{FF2B5EF4-FFF2-40B4-BE49-F238E27FC236}">
                <a16:creationId xmlns:a16="http://schemas.microsoft.com/office/drawing/2014/main" id="{FB0CD158-EA9A-4B3F-B130-AC4B5294A93D}"/>
              </a:ext>
            </a:extLst>
          </p:cNvPr>
          <p:cNvSpPr>
            <a:spLocks noGrp="1"/>
          </p:cNvSpPr>
          <p:nvPr/>
        </p:nvSpPr>
        <p:spPr>
          <a:xfrm>
            <a:off x="609600" y="2295525"/>
            <a:ext cx="3143250" cy="571500"/>
          </a:xfrm>
          <a:prstGeom prst="rect">
            <a:avLst/>
          </a:prstGeom>
          <a:noFill/>
          <a:ln w="0">
            <a:noFill/>
          </a:ln>
        </p:spPr>
        <p:txBody>
          <a:bodyPr>
            <a:noAutofit/>
          </a:bodyPr>
          <a:lstStyle/>
          <a:p>
            <a:pPr>
              <a:defRPr sz="2925" b="1">
                <a:solidFill>
                  <a:srgbClr val="01355A"/>
                </a:solidFill>
                <a:latin typeface="DejaVu Sans"/>
                <a:ea typeface="DejaVu Sans"/>
                <a:cs typeface="DejaVu Sans"/>
              </a:defRPr>
            </a:pPr>
            <a:r>
              <a:rPr sz="2925" b="1">
                <a:solidFill>
                  <a:srgbClr val="01355A"/>
                </a:solidFill>
                <a:latin typeface="DejaVu Sans"/>
                <a:ea typeface="DejaVu Sans"/>
                <a:cs typeface="DejaVu Sans"/>
              </a:rPr>
              <a:t>Pressure</a:t>
            </a:r>
          </a:p>
        </p:txBody>
      </p:sp>
      <p:sp>
        <p:nvSpPr>
          <p:cNvPr id="5" name="Rectangle 4">
            <a:extLst>
              <a:ext uri="{FF2B5EF4-FFF2-40B4-BE49-F238E27FC236}">
                <a16:creationId xmlns:a16="http://schemas.microsoft.com/office/drawing/2014/main" id="{2C90CED6-E447-41FB-AEF5-2F4957A481F7}"/>
              </a:ext>
            </a:extLst>
          </p:cNvPr>
          <p:cNvSpPr>
            <a:spLocks noGrp="1"/>
          </p:cNvSpPr>
          <p:nvPr/>
        </p:nvSpPr>
        <p:spPr>
          <a:xfrm>
            <a:off x="609600" y="2943225"/>
            <a:ext cx="3143250" cy="571500"/>
          </a:xfrm>
          <a:prstGeom prst="rect">
            <a:avLst/>
          </a:prstGeom>
          <a:noFill/>
          <a:ln w="0">
            <a:noFill/>
          </a:ln>
        </p:spPr>
        <p:txBody>
          <a:bodyPr>
            <a:noAutofit/>
          </a:bodyPr>
          <a:lstStyle/>
          <a:p>
            <a:pPr>
              <a:defRPr sz="2025" b="0">
                <a:solidFill>
                  <a:srgbClr val="01355A"/>
                </a:solidFill>
                <a:latin typeface="DejaVu Sans"/>
                <a:ea typeface="DejaVu Sans"/>
                <a:cs typeface="DejaVu Sans"/>
              </a:defRPr>
            </a:pPr>
            <a:r>
              <a:rPr sz="2025" b="0">
                <a:solidFill>
                  <a:srgbClr val="01355A"/>
                </a:solidFill>
                <a:latin typeface="DejaVu Sans"/>
                <a:ea typeface="DejaVu Sans"/>
                <a:cs typeface="DejaVu Sans"/>
              </a:rPr>
              <a:t>Calculates depth</a:t>
            </a:r>
          </a:p>
        </p:txBody>
      </p:sp>
      <p:sp>
        <p:nvSpPr>
          <p:cNvPr id="6" name="Rectangle 5">
            <a:extLst>
              <a:ext uri="{FF2B5EF4-FFF2-40B4-BE49-F238E27FC236}">
                <a16:creationId xmlns:a16="http://schemas.microsoft.com/office/drawing/2014/main" id="{8EE844E5-F4FA-4DE1-A3CD-089A8B177D5F}"/>
              </a:ext>
            </a:extLst>
          </p:cNvPr>
          <p:cNvSpPr>
            <a:spLocks noGrp="1"/>
          </p:cNvSpPr>
          <p:nvPr/>
        </p:nvSpPr>
        <p:spPr>
          <a:xfrm>
            <a:off x="4324350" y="2295525"/>
            <a:ext cx="3286125" cy="571500"/>
          </a:xfrm>
          <a:prstGeom prst="rect">
            <a:avLst/>
          </a:prstGeom>
          <a:noFill/>
          <a:ln w="0">
            <a:noFill/>
          </a:ln>
        </p:spPr>
        <p:txBody>
          <a:bodyPr>
            <a:noAutofit/>
          </a:bodyPr>
          <a:lstStyle/>
          <a:p>
            <a:pPr>
              <a:defRPr sz="2925" b="1">
                <a:solidFill>
                  <a:srgbClr val="01355A"/>
                </a:solidFill>
                <a:latin typeface="DejaVu Sans"/>
                <a:ea typeface="DejaVu Sans"/>
                <a:cs typeface="DejaVu Sans"/>
              </a:defRPr>
            </a:pPr>
            <a:r>
              <a:rPr sz="2925" b="1">
                <a:solidFill>
                  <a:srgbClr val="01355A"/>
                </a:solidFill>
                <a:latin typeface="DejaVu Sans"/>
                <a:ea typeface="DejaVu Sans"/>
                <a:cs typeface="DejaVu Sans"/>
              </a:rPr>
              <a:t>Time at depth</a:t>
            </a:r>
          </a:p>
        </p:txBody>
      </p:sp>
      <p:sp>
        <p:nvSpPr>
          <p:cNvPr id="7" name="Rectangle 6">
            <a:extLst>
              <a:ext uri="{FF2B5EF4-FFF2-40B4-BE49-F238E27FC236}">
                <a16:creationId xmlns:a16="http://schemas.microsoft.com/office/drawing/2014/main" id="{B151B1F8-ED51-4DFE-9B70-2AF57C47B170}"/>
              </a:ext>
            </a:extLst>
          </p:cNvPr>
          <p:cNvSpPr>
            <a:spLocks noGrp="1"/>
          </p:cNvSpPr>
          <p:nvPr/>
        </p:nvSpPr>
        <p:spPr>
          <a:xfrm>
            <a:off x="4324350" y="2943225"/>
            <a:ext cx="3286125" cy="571500"/>
          </a:xfrm>
          <a:prstGeom prst="rect">
            <a:avLst/>
          </a:prstGeom>
          <a:noFill/>
          <a:ln w="0">
            <a:noFill/>
          </a:ln>
        </p:spPr>
        <p:txBody>
          <a:bodyPr>
            <a:noAutofit/>
          </a:bodyPr>
          <a:lstStyle/>
          <a:p>
            <a:pPr>
              <a:defRPr sz="2025" b="0">
                <a:solidFill>
                  <a:srgbClr val="01355A"/>
                </a:solidFill>
                <a:latin typeface="DejaVu Sans"/>
                <a:ea typeface="DejaVu Sans"/>
                <a:cs typeface="DejaVu Sans"/>
              </a:defRPr>
            </a:pPr>
            <a:r>
              <a:rPr sz="2025" b="0">
                <a:solidFill>
                  <a:srgbClr val="01355A"/>
                </a:solidFill>
                <a:latin typeface="DejaVu Sans"/>
                <a:ea typeface="DejaVu Sans"/>
                <a:cs typeface="DejaVu Sans"/>
              </a:rPr>
              <a:t>Records your profile</a:t>
            </a:r>
          </a:p>
        </p:txBody>
      </p:sp>
      <p:sp>
        <p:nvSpPr>
          <p:cNvPr id="8" name="Rectangle 7">
            <a:extLst>
              <a:ext uri="{FF2B5EF4-FFF2-40B4-BE49-F238E27FC236}">
                <a16:creationId xmlns:a16="http://schemas.microsoft.com/office/drawing/2014/main" id="{CD83F616-0324-4DB9-89D0-C87C0BEE1DCA}"/>
              </a:ext>
            </a:extLst>
          </p:cNvPr>
          <p:cNvSpPr>
            <a:spLocks noGrp="1"/>
          </p:cNvSpPr>
          <p:nvPr/>
        </p:nvSpPr>
        <p:spPr>
          <a:xfrm>
            <a:off x="8315325" y="2295525"/>
            <a:ext cx="3267075" cy="571500"/>
          </a:xfrm>
          <a:prstGeom prst="rect">
            <a:avLst/>
          </a:prstGeom>
          <a:noFill/>
          <a:ln w="0">
            <a:noFill/>
          </a:ln>
        </p:spPr>
        <p:txBody>
          <a:bodyPr>
            <a:noAutofit/>
          </a:bodyPr>
          <a:lstStyle/>
          <a:p>
            <a:pPr>
              <a:defRPr sz="2925" b="1">
                <a:solidFill>
                  <a:srgbClr val="01355A"/>
                </a:solidFill>
                <a:latin typeface="DejaVu Sans"/>
                <a:ea typeface="DejaVu Sans"/>
                <a:cs typeface="DejaVu Sans"/>
              </a:defRPr>
            </a:pPr>
            <a:r>
              <a:rPr sz="2925" b="1">
                <a:solidFill>
                  <a:srgbClr val="01355A"/>
                </a:solidFill>
                <a:latin typeface="DejaVu Sans"/>
                <a:ea typeface="DejaVu Sans"/>
                <a:cs typeface="DejaVu Sans"/>
              </a:rPr>
              <a:t>Selected gas</a:t>
            </a:r>
          </a:p>
        </p:txBody>
      </p:sp>
      <p:sp>
        <p:nvSpPr>
          <p:cNvPr id="9" name="Rectangle 8">
            <a:extLst>
              <a:ext uri="{FF2B5EF4-FFF2-40B4-BE49-F238E27FC236}">
                <a16:creationId xmlns:a16="http://schemas.microsoft.com/office/drawing/2014/main" id="{145DED42-7E07-4F07-A8BB-7875707049DD}"/>
              </a:ext>
            </a:extLst>
          </p:cNvPr>
          <p:cNvSpPr>
            <a:spLocks noGrp="1"/>
          </p:cNvSpPr>
          <p:nvPr/>
        </p:nvSpPr>
        <p:spPr>
          <a:xfrm>
            <a:off x="8315325" y="2943225"/>
            <a:ext cx="3267075" cy="571500"/>
          </a:xfrm>
          <a:prstGeom prst="rect">
            <a:avLst/>
          </a:prstGeom>
          <a:noFill/>
          <a:ln w="0">
            <a:noFill/>
          </a:ln>
        </p:spPr>
        <p:txBody>
          <a:bodyPr>
            <a:noAutofit/>
          </a:bodyPr>
          <a:lstStyle/>
          <a:p>
            <a:pPr>
              <a:defRPr sz="2025" b="0">
                <a:solidFill>
                  <a:srgbClr val="01355A"/>
                </a:solidFill>
                <a:latin typeface="DejaVu Sans"/>
                <a:ea typeface="DejaVu Sans"/>
                <a:cs typeface="DejaVu Sans"/>
              </a:defRPr>
            </a:pPr>
            <a:r>
              <a:rPr sz="2025" b="0">
                <a:solidFill>
                  <a:srgbClr val="01355A"/>
                </a:solidFill>
                <a:latin typeface="DejaVu Sans"/>
                <a:ea typeface="DejaVu Sans"/>
                <a:cs typeface="DejaVu Sans"/>
              </a:rPr>
              <a:t>Uses the entered mix</a:t>
            </a:r>
          </a:p>
        </p:txBody>
      </p:sp>
      <p:sp>
        <p:nvSpPr>
          <p:cNvPr id="10" name="Rectangle 9">
            <a:extLst>
              <a:ext uri="{FF2B5EF4-FFF2-40B4-BE49-F238E27FC236}">
                <a16:creationId xmlns:a16="http://schemas.microsoft.com/office/drawing/2014/main" id="{A3F35E68-45B0-49E2-B717-4B077A5EC9C1}"/>
              </a:ext>
            </a:extLst>
          </p:cNvPr>
          <p:cNvSpPr>
            <a:spLocks noGrp="1"/>
          </p:cNvSpPr>
          <p:nvPr/>
        </p:nvSpPr>
        <p:spPr>
          <a:xfrm>
            <a:off x="609600" y="3933825"/>
            <a:ext cx="10972800" cy="1866900"/>
          </a:xfrm>
          <a:prstGeom prst="rect">
            <a:avLst/>
          </a:prstGeom>
          <a:solidFill>
            <a:srgbClr val="01355A"/>
          </a:solidFill>
          <a:ln w="0">
            <a:noFill/>
          </a:ln>
        </p:spPr>
        <p:txBody>
          <a:bodyPr/>
          <a:lstStyle/>
          <a:p>
            <a:endParaRPr lang="en-GB"/>
          </a:p>
        </p:txBody>
      </p:sp>
      <p:sp>
        <p:nvSpPr>
          <p:cNvPr id="11" name="Rectangle 10">
            <a:extLst>
              <a:ext uri="{FF2B5EF4-FFF2-40B4-BE49-F238E27FC236}">
                <a16:creationId xmlns:a16="http://schemas.microsoft.com/office/drawing/2014/main" id="{E1459E8C-990A-423B-AAD6-A31838DE1031}"/>
              </a:ext>
            </a:extLst>
          </p:cNvPr>
          <p:cNvSpPr>
            <a:spLocks noGrp="1"/>
          </p:cNvSpPr>
          <p:nvPr/>
        </p:nvSpPr>
        <p:spPr>
          <a:xfrm>
            <a:off x="866775" y="4181475"/>
            <a:ext cx="10429875" cy="666750"/>
          </a:xfrm>
          <a:prstGeom prst="rect">
            <a:avLst/>
          </a:prstGeom>
          <a:noFill/>
          <a:ln w="0">
            <a:noFill/>
          </a:ln>
        </p:spPr>
        <p:txBody>
          <a:bodyPr>
            <a:noAutofit/>
          </a:bodyPr>
          <a:lstStyle/>
          <a:p>
            <a:pPr>
              <a:defRPr sz="2775" b="1">
                <a:solidFill>
                  <a:srgbClr val="FFFFFF"/>
                </a:solidFill>
                <a:latin typeface="DejaVu Sans"/>
                <a:ea typeface="DejaVu Sans"/>
                <a:cs typeface="DejaVu Sans"/>
              </a:defRPr>
            </a:pPr>
            <a:r>
              <a:rPr sz="2775" b="1">
                <a:solidFill>
                  <a:srgbClr val="FFFFFF"/>
                </a:solidFill>
                <a:latin typeface="DejaVu Sans"/>
                <a:ea typeface="DejaVu Sans"/>
                <a:cs typeface="DejaVu Sans"/>
              </a:rPr>
              <a:t>A mathematical model estimates inert gas loading</a:t>
            </a:r>
          </a:p>
        </p:txBody>
      </p:sp>
      <p:sp>
        <p:nvSpPr>
          <p:cNvPr id="12" name="Rectangle 11">
            <a:extLst>
              <a:ext uri="{FF2B5EF4-FFF2-40B4-BE49-F238E27FC236}">
                <a16:creationId xmlns:a16="http://schemas.microsoft.com/office/drawing/2014/main" id="{BA9BFE91-DAB2-4734-9293-F1A3F11DC4D0}"/>
              </a:ext>
            </a:extLst>
          </p:cNvPr>
          <p:cNvSpPr>
            <a:spLocks noGrp="1"/>
          </p:cNvSpPr>
          <p:nvPr/>
        </p:nvSpPr>
        <p:spPr>
          <a:xfrm>
            <a:off x="866775" y="5000625"/>
            <a:ext cx="10382250" cy="476250"/>
          </a:xfrm>
          <a:prstGeom prst="rect">
            <a:avLst/>
          </a:prstGeom>
          <a:noFill/>
          <a:ln w="0">
            <a:noFill/>
          </a:ln>
        </p:spPr>
        <p:txBody>
          <a:bodyPr>
            <a:noAutofit/>
          </a:bodyPr>
          <a:lstStyle/>
          <a:p>
            <a:pPr>
              <a:defRPr sz="2100" b="0">
                <a:solidFill>
                  <a:srgbClr val="7FE5EA"/>
                </a:solidFill>
                <a:latin typeface="DejaVu Sans"/>
                <a:ea typeface="DejaVu Sans"/>
                <a:cs typeface="DejaVu Sans"/>
              </a:defRPr>
            </a:pPr>
            <a:r>
              <a:rPr sz="2100" b="0">
                <a:solidFill>
                  <a:srgbClr val="7FE5EA"/>
                </a:solidFill>
                <a:latin typeface="DejaVu Sans"/>
                <a:ea typeface="DejaVu Sans"/>
                <a:cs typeface="DejaVu Sans"/>
              </a:rPr>
              <a:t>The computer updates its calculations throughout the dive.</a:t>
            </a:r>
          </a:p>
        </p:txBody>
      </p:sp>
    </p:spTree>
    <p:extLst>
      <p:ext uri="{BB962C8B-B14F-4D97-AF65-F5344CB8AC3E}">
        <p14:creationId xmlns:p14="http://schemas.microsoft.com/office/powerpoint/2010/main" val="1287693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E3ADD61-1773-4681-BAAE-490B06DA9226}"/>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The information you need most</a:t>
            </a:r>
          </a:p>
        </p:txBody>
      </p:sp>
      <p:sp>
        <p:nvSpPr>
          <p:cNvPr id="2" name="Rectangle 1">
            <a:extLst>
              <a:ext uri="{FF2B5EF4-FFF2-40B4-BE49-F238E27FC236}">
                <a16:creationId xmlns:a16="http://schemas.microsoft.com/office/drawing/2014/main" id="{3247E329-37EB-401C-9356-3903F24F520F}"/>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sz="1350" b="0">
                <a:solidFill>
                  <a:srgbClr val="01355A"/>
                </a:solidFill>
                <a:latin typeface="DejaVu Sans"/>
                <a:ea typeface="DejaVu Sans"/>
                <a:cs typeface="DejaVu Sans"/>
              </a:rPr>
              <a:t>04</a:t>
            </a:r>
          </a:p>
        </p:txBody>
      </p:sp>
      <p:graphicFrame>
        <p:nvGraphicFramePr>
          <p:cNvPr id="3" name="Table 2"/>
          <p:cNvGraphicFramePr/>
          <p:nvPr>
            <p:extLst>
              <p:ext uri="{D42A27DB-BD31-4B8C-83A1-F6EECF244321}">
                <p14:modId xmlns:p14="http://schemas.microsoft.com/office/powerpoint/2010/main" val="284384128"/>
              </p:ext>
            </p:extLst>
          </p:nvPr>
        </p:nvGraphicFramePr>
        <p:xfrm>
          <a:off x="609600" y="1609725"/>
          <a:ext cx="6858000" cy="4046220"/>
        </p:xfrm>
        <a:graphic>
          <a:graphicData uri="http://schemas.openxmlformats.org/drawingml/2006/table">
            <a:tbl>
              <a:tblPr/>
              <a:tblGrid>
                <a:gridCol w="2857500">
                  <a:extLst>
                    <a:ext uri="{9D8B030D-6E8A-4147-A177-3AD203B41FA5}">
                      <a16:colId xmlns:a16="http://schemas.microsoft.com/office/drawing/2014/main" val="20000"/>
                    </a:ext>
                  </a:extLst>
                </a:gridCol>
                <a:gridCol w="4000500">
                  <a:extLst>
                    <a:ext uri="{9D8B030D-6E8A-4147-A177-3AD203B41FA5}">
                      <a16:colId xmlns:a16="http://schemas.microsoft.com/office/drawing/2014/main" val="20001"/>
                    </a:ext>
                  </a:extLst>
                </a:gridCol>
              </a:tblGrid>
              <a:tr h="571500">
                <a:tc>
                  <a:txBody>
                    <a:bodyPr/>
                    <a:lstStyle/>
                    <a:p>
                      <a:r>
                        <a:rPr lang="en-GB" sz="1650" b="1">
                          <a:solidFill>
                            <a:srgbClr val="FFFFFF"/>
                          </a:solidFill>
                          <a:latin typeface="DejaVu Sans"/>
                          <a:ea typeface="DejaVu Sans"/>
                          <a:cs typeface="DejaVu Sans"/>
                        </a:rPr>
                        <a:t>Display</a:t>
                      </a:r>
                    </a:p>
                  </a:txBody>
                  <a:tcPr>
                    <a:solidFill>
                      <a:srgbClr val="01355A"/>
                    </a:solidFill>
                  </a:tcPr>
                </a:tc>
                <a:tc>
                  <a:txBody>
                    <a:bodyPr/>
                    <a:lstStyle/>
                    <a:p>
                      <a:r>
                        <a:rPr lang="en-GB" sz="1650" b="1">
                          <a:solidFill>
                            <a:srgbClr val="FFFFFF"/>
                          </a:solidFill>
                          <a:latin typeface="DejaVu Sans"/>
                          <a:ea typeface="DejaVu Sans"/>
                          <a:cs typeface="DejaVu Sans"/>
                        </a:rPr>
                        <a:t>Meaning</a:t>
                      </a:r>
                    </a:p>
                  </a:txBody>
                  <a:tcPr>
                    <a:solidFill>
                      <a:srgbClr val="01355A"/>
                    </a:solidFill>
                  </a:tcPr>
                </a:tc>
                <a:extLst>
                  <a:ext uri="{0D108BD9-81ED-4DB2-BD59-A6C34878D82A}">
                    <a16:rowId xmlns:a16="http://schemas.microsoft.com/office/drawing/2014/main" val="10000"/>
                  </a:ext>
                </a:extLst>
              </a:tr>
              <a:tr h="571500">
                <a:tc>
                  <a:txBody>
                    <a:bodyPr/>
                    <a:lstStyle/>
                    <a:p>
                      <a:r>
                        <a:rPr lang="en-GB" sz="1650" b="1">
                          <a:solidFill>
                            <a:srgbClr val="01355A"/>
                          </a:solidFill>
                          <a:latin typeface="DejaVu Sans"/>
                          <a:ea typeface="DejaVu Sans"/>
                          <a:cs typeface="DejaVu Sans"/>
                        </a:rPr>
                        <a:t>Current depth</a:t>
                      </a:r>
                    </a:p>
                  </a:txBody>
                  <a:tcPr>
                    <a:solidFill>
                      <a:srgbClr val="EAF9FB"/>
                    </a:solidFill>
                  </a:tcPr>
                </a:tc>
                <a:tc>
                  <a:txBody>
                    <a:bodyPr/>
                    <a:lstStyle/>
                    <a:p>
                      <a:r>
                        <a:rPr lang="en-GB" sz="1650" b="0">
                          <a:solidFill>
                            <a:srgbClr val="01355A"/>
                          </a:solidFill>
                          <a:latin typeface="DejaVu Sans"/>
                          <a:ea typeface="DejaVu Sans"/>
                          <a:cs typeface="DejaVu Sans"/>
                        </a:rPr>
                        <a:t>Your depth now</a:t>
                      </a:r>
                    </a:p>
                  </a:txBody>
                  <a:tcPr>
                    <a:solidFill>
                      <a:srgbClr val="EAF9FB"/>
                    </a:solidFill>
                  </a:tcPr>
                </a:tc>
                <a:extLst>
                  <a:ext uri="{0D108BD9-81ED-4DB2-BD59-A6C34878D82A}">
                    <a16:rowId xmlns:a16="http://schemas.microsoft.com/office/drawing/2014/main" val="10001"/>
                  </a:ext>
                </a:extLst>
              </a:tr>
              <a:tr h="571500">
                <a:tc>
                  <a:txBody>
                    <a:bodyPr/>
                    <a:lstStyle/>
                    <a:p>
                      <a:r>
                        <a:rPr lang="en-GB" sz="1650" b="1">
                          <a:solidFill>
                            <a:srgbClr val="01355A"/>
                          </a:solidFill>
                          <a:latin typeface="DejaVu Sans"/>
                          <a:ea typeface="DejaVu Sans"/>
                          <a:cs typeface="DejaVu Sans"/>
                        </a:rPr>
                        <a:t>Dive time</a:t>
                      </a:r>
                    </a:p>
                  </a:txBody>
                  <a:tcPr>
                    <a:solidFill>
                      <a:srgbClr val="FFFFFF"/>
                    </a:solidFill>
                  </a:tcPr>
                </a:tc>
                <a:tc>
                  <a:txBody>
                    <a:bodyPr/>
                    <a:lstStyle/>
                    <a:p>
                      <a:r>
                        <a:rPr lang="en-US" sz="1650" b="0">
                          <a:solidFill>
                            <a:srgbClr val="01355A"/>
                          </a:solidFill>
                          <a:latin typeface="DejaVu Sans"/>
                          <a:ea typeface="DejaVu Sans"/>
                          <a:cs typeface="DejaVu Sans"/>
                        </a:rPr>
                        <a:t>Elapsed time for this dive</a:t>
                      </a:r>
                    </a:p>
                  </a:txBody>
                  <a:tcPr>
                    <a:solidFill>
                      <a:srgbClr val="FFFFFF"/>
                    </a:solidFill>
                  </a:tcPr>
                </a:tc>
                <a:extLst>
                  <a:ext uri="{0D108BD9-81ED-4DB2-BD59-A6C34878D82A}">
                    <a16:rowId xmlns:a16="http://schemas.microsoft.com/office/drawing/2014/main" val="10002"/>
                  </a:ext>
                </a:extLst>
              </a:tr>
              <a:tr h="571500">
                <a:tc>
                  <a:txBody>
                    <a:bodyPr/>
                    <a:lstStyle/>
                    <a:p>
                      <a:r>
                        <a:rPr lang="en-GB" sz="1650" b="1">
                          <a:solidFill>
                            <a:srgbClr val="01355A"/>
                          </a:solidFill>
                          <a:latin typeface="DejaVu Sans"/>
                          <a:ea typeface="DejaVu Sans"/>
                          <a:cs typeface="DejaVu Sans"/>
                        </a:rPr>
                        <a:t>Maximum depth</a:t>
                      </a:r>
                    </a:p>
                  </a:txBody>
                  <a:tcPr>
                    <a:solidFill>
                      <a:srgbClr val="EAF9FB"/>
                    </a:solidFill>
                  </a:tcPr>
                </a:tc>
                <a:tc>
                  <a:txBody>
                    <a:bodyPr/>
                    <a:lstStyle/>
                    <a:p>
                      <a:r>
                        <a:rPr lang="en-GB" sz="1650" b="0">
                          <a:solidFill>
                            <a:srgbClr val="01355A"/>
                          </a:solidFill>
                          <a:latin typeface="DejaVu Sans"/>
                          <a:ea typeface="DejaVu Sans"/>
                          <a:cs typeface="DejaVu Sans"/>
                        </a:rPr>
                        <a:t>Deepest point reached</a:t>
                      </a:r>
                    </a:p>
                  </a:txBody>
                  <a:tcPr>
                    <a:solidFill>
                      <a:srgbClr val="EAF9FB"/>
                    </a:solidFill>
                  </a:tcPr>
                </a:tc>
                <a:extLst>
                  <a:ext uri="{0D108BD9-81ED-4DB2-BD59-A6C34878D82A}">
                    <a16:rowId xmlns:a16="http://schemas.microsoft.com/office/drawing/2014/main" val="10003"/>
                  </a:ext>
                </a:extLst>
              </a:tr>
              <a:tr h="571500">
                <a:tc>
                  <a:txBody>
                    <a:bodyPr/>
                    <a:lstStyle/>
                    <a:p>
                      <a:r>
                        <a:rPr lang="en-GB" sz="1650" b="1">
                          <a:solidFill>
                            <a:srgbClr val="01355A"/>
                          </a:solidFill>
                          <a:latin typeface="DejaVu Sans"/>
                          <a:ea typeface="DejaVu Sans"/>
                          <a:cs typeface="DejaVu Sans"/>
                        </a:rPr>
                        <a:t>NDL / No Deco / No Stop</a:t>
                      </a:r>
                    </a:p>
                  </a:txBody>
                  <a:tcPr>
                    <a:solidFill>
                      <a:srgbClr val="FFFFFF"/>
                    </a:solidFill>
                  </a:tcPr>
                </a:tc>
                <a:tc>
                  <a:txBody>
                    <a:bodyPr/>
                    <a:lstStyle/>
                    <a:p>
                      <a:r>
                        <a:rPr lang="en-US" sz="1650" b="0">
                          <a:solidFill>
                            <a:srgbClr val="01355A"/>
                          </a:solidFill>
                          <a:latin typeface="DejaVu Sans"/>
                          <a:ea typeface="DejaVu Sans"/>
                          <a:cs typeface="DejaVu Sans"/>
                        </a:rPr>
                        <a:t>Time at this depth before required decompression</a:t>
                      </a:r>
                    </a:p>
                  </a:txBody>
                  <a:tcPr>
                    <a:solidFill>
                      <a:srgbClr val="FFFFFF"/>
                    </a:solidFill>
                  </a:tcPr>
                </a:tc>
                <a:extLst>
                  <a:ext uri="{0D108BD9-81ED-4DB2-BD59-A6C34878D82A}">
                    <a16:rowId xmlns:a16="http://schemas.microsoft.com/office/drawing/2014/main" val="10004"/>
                  </a:ext>
                </a:extLst>
              </a:tr>
              <a:tr h="571500">
                <a:tc>
                  <a:txBody>
                    <a:bodyPr/>
                    <a:lstStyle/>
                    <a:p>
                      <a:r>
                        <a:rPr lang="en-GB" sz="1650" b="1">
                          <a:solidFill>
                            <a:srgbClr val="01355A"/>
                          </a:solidFill>
                          <a:latin typeface="DejaVu Sans"/>
                          <a:ea typeface="DejaVu Sans"/>
                          <a:cs typeface="DejaVu Sans"/>
                        </a:rPr>
                        <a:t>Ascent indicator</a:t>
                      </a:r>
                    </a:p>
                  </a:txBody>
                  <a:tcPr>
                    <a:solidFill>
                      <a:srgbClr val="EAF9FB"/>
                    </a:solidFill>
                  </a:tcPr>
                </a:tc>
                <a:tc>
                  <a:txBody>
                    <a:bodyPr/>
                    <a:lstStyle/>
                    <a:p>
                      <a:r>
                        <a:rPr lang="en-US" sz="1650" b="0">
                          <a:solidFill>
                            <a:srgbClr val="01355A"/>
                          </a:solidFill>
                          <a:latin typeface="DejaVu Sans"/>
                          <a:ea typeface="DejaVu Sans"/>
                          <a:cs typeface="DejaVu Sans"/>
                        </a:rPr>
                        <a:t>How quickly you are ascending</a:t>
                      </a:r>
                    </a:p>
                  </a:txBody>
                  <a:tcPr>
                    <a:solidFill>
                      <a:srgbClr val="EAF9FB"/>
                    </a:solidFill>
                  </a:tcPr>
                </a:tc>
                <a:extLst>
                  <a:ext uri="{0D108BD9-81ED-4DB2-BD59-A6C34878D82A}">
                    <a16:rowId xmlns:a16="http://schemas.microsoft.com/office/drawing/2014/main" val="10005"/>
                  </a:ext>
                </a:extLst>
              </a:tr>
              <a:tr h="571500">
                <a:tc>
                  <a:txBody>
                    <a:bodyPr/>
                    <a:lstStyle/>
                    <a:p>
                      <a:r>
                        <a:rPr lang="en-GB" sz="1650" b="1">
                          <a:solidFill>
                            <a:srgbClr val="01355A"/>
                          </a:solidFill>
                          <a:latin typeface="DejaVu Sans"/>
                          <a:ea typeface="DejaVu Sans"/>
                          <a:cs typeface="DejaVu Sans"/>
                        </a:rPr>
                        <a:t>Gas setting</a:t>
                      </a:r>
                    </a:p>
                  </a:txBody>
                  <a:tcPr>
                    <a:solidFill>
                      <a:srgbClr val="FFFFFF"/>
                    </a:solidFill>
                  </a:tcPr>
                </a:tc>
                <a:tc>
                  <a:txBody>
                    <a:bodyPr/>
                    <a:lstStyle/>
                    <a:p>
                      <a:r>
                        <a:rPr lang="en-US" sz="1650" b="0">
                          <a:solidFill>
                            <a:srgbClr val="01355A"/>
                          </a:solidFill>
                          <a:latin typeface="DejaVu Sans"/>
                          <a:ea typeface="DejaVu Sans"/>
                          <a:cs typeface="DejaVu Sans"/>
                        </a:rPr>
                        <a:t>Oxygen percentage used for calculations</a:t>
                      </a:r>
                    </a:p>
                  </a:txBody>
                  <a:tcPr>
                    <a:solidFill>
                      <a:srgbClr val="FFFFFF"/>
                    </a:solidFill>
                  </a:tcPr>
                </a:tc>
                <a:extLst>
                  <a:ext uri="{0D108BD9-81ED-4DB2-BD59-A6C34878D82A}">
                    <a16:rowId xmlns:a16="http://schemas.microsoft.com/office/drawing/2014/main" val="10006"/>
                  </a:ext>
                </a:extLst>
              </a:tr>
            </a:tbl>
          </a:graphicData>
        </a:graphic>
      </p:graphicFrame>
      <p:sp>
        <p:nvSpPr>
          <p:cNvPr id="4" name="Rectangle 3">
            <a:extLst>
              <a:ext uri="{FF2B5EF4-FFF2-40B4-BE49-F238E27FC236}">
                <a16:creationId xmlns:a16="http://schemas.microsoft.com/office/drawing/2014/main" id="{7D23A090-650F-430C-8F33-850EB89AB595}"/>
              </a:ext>
            </a:extLst>
          </p:cNvPr>
          <p:cNvSpPr>
            <a:spLocks noGrp="1"/>
          </p:cNvSpPr>
          <p:nvPr/>
        </p:nvSpPr>
        <p:spPr>
          <a:xfrm>
            <a:off x="609600" y="5819775"/>
            <a:ext cx="10972800" cy="457200"/>
          </a:xfrm>
          <a:prstGeom prst="rect">
            <a:avLst/>
          </a:prstGeom>
          <a:noFill/>
          <a:ln w="0">
            <a:noFill/>
          </a:ln>
        </p:spPr>
        <p:txBody>
          <a:bodyPr wrap="square">
            <a:noAutofit/>
          </a:bodyPr>
          <a:lstStyle/>
          <a:p>
            <a:pPr>
              <a:defRPr sz="1875" b="1">
                <a:solidFill>
                  <a:srgbClr val="01355A"/>
                </a:solidFill>
                <a:latin typeface="DejaVu Sans"/>
                <a:ea typeface="DejaVu Sans"/>
                <a:cs typeface="DejaVu Sans"/>
              </a:defRPr>
            </a:pPr>
            <a:r>
              <a:rPr lang="en-US" sz="1875" b="1">
                <a:solidFill>
                  <a:srgbClr val="01355A"/>
                </a:solidFill>
                <a:latin typeface="DejaVu Sans"/>
                <a:ea typeface="DejaVu Sans"/>
                <a:cs typeface="DejaVu Sans"/>
              </a:rPr>
              <a:t>First find current depth together. Then locate the other </a:t>
            </a:r>
            <a:r>
              <a:rPr sz="1875" b="1">
                <a:solidFill>
                  <a:srgbClr val="01355A"/>
                </a:solidFill>
                <a:latin typeface="DejaVu Sans"/>
                <a:ea typeface="DejaVu Sans"/>
                <a:cs typeface="DejaVu Sans"/>
              </a:rPr>
              <a:t>fields on your own </a:t>
            </a:r>
            <a:r>
              <a:rPr lang="en-GB" sz="1875" b="1">
                <a:solidFill>
                  <a:srgbClr val="01355A"/>
                </a:solidFill>
                <a:latin typeface="DejaVu Sans"/>
                <a:ea typeface="DejaVu Sans"/>
                <a:cs typeface="DejaVu Sans"/>
              </a:rPr>
              <a:t>model</a:t>
            </a:r>
            <a:r>
              <a:rPr sz="1875" b="1">
                <a:solidFill>
                  <a:srgbClr val="01355A"/>
                </a:solidFill>
                <a:latin typeface="DejaVu Sans"/>
                <a:ea typeface="DejaVu Sans"/>
                <a:cs typeface="DejaVu Sans"/>
              </a:rPr>
              <a:t>.</a:t>
            </a:r>
          </a:p>
        </p:txBody>
      </p:sp>
      <p:pic>
        <p:nvPicPr>
          <p:cNvPr id="6" name="Suunto Zoop Novo" descr="1.png"/>
          <p:cNvPicPr>
            <a:picLocks noChangeAspect="1"/>
          </p:cNvPicPr>
          <p:nvPr/>
        </p:nvPicPr>
        <p:blipFill>
          <a:blip r:embed="rId3"/>
          <a:stretch>
            <a:fillRect/>
          </a:stretch>
        </p:blipFill>
        <p:spPr>
          <a:xfrm>
            <a:off x="7686675" y="1790700"/>
            <a:ext cx="3895725" cy="3895725"/>
          </a:xfrm>
          <a:prstGeom prst="rect">
            <a:avLst/>
          </a:prstGeom>
        </p:spPr>
      </p:pic>
      <p:sp>
        <p:nvSpPr>
          <p:cNvPr id="7" name="TextBox 6"/>
          <p:cNvSpPr txBox="1"/>
          <p:nvPr/>
        </p:nvSpPr>
        <p:spPr>
          <a:xfrm>
            <a:off x="7981950" y="5457825"/>
            <a:ext cx="3524250" cy="323850"/>
          </a:xfrm>
          <a:prstGeom prst="rect">
            <a:avLst/>
          </a:prstGeom>
          <a:noFill/>
        </p:spPr>
        <p:txBody>
          <a:bodyPr wrap="square" lIns="0" tIns="0" rIns="0" bIns="0">
            <a:spAutoFit/>
          </a:bodyPr>
          <a:lstStyle/>
          <a:p>
            <a:r>
              <a:rPr sz="1650" b="1">
                <a:solidFill>
                  <a:srgbClr val="01355A"/>
                </a:solidFill>
                <a:latin typeface="DejaVu Sans"/>
              </a:rPr>
              <a:t>Suunto Zoop Novo</a:t>
            </a:r>
          </a:p>
        </p:txBody>
      </p:sp>
    </p:spTree>
    <p:extLst>
      <p:ext uri="{BB962C8B-B14F-4D97-AF65-F5344CB8AC3E}">
        <p14:creationId xmlns:p14="http://schemas.microsoft.com/office/powerpoint/2010/main" val="111773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7D7910B-DD1E-43AB-BABA-E61E938E1DDA}"/>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Other numbers you may see</a:t>
            </a:r>
          </a:p>
        </p:txBody>
      </p:sp>
      <p:sp>
        <p:nvSpPr>
          <p:cNvPr id="2" name="Rectangle 1">
            <a:extLst>
              <a:ext uri="{FF2B5EF4-FFF2-40B4-BE49-F238E27FC236}">
                <a16:creationId xmlns:a16="http://schemas.microsoft.com/office/drawing/2014/main" id="{69EB0768-1886-471C-AE04-F30E1B0F517D}"/>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sz="1350" b="0">
                <a:solidFill>
                  <a:srgbClr val="01355A"/>
                </a:solidFill>
                <a:latin typeface="DejaVu Sans"/>
                <a:ea typeface="DejaVu Sans"/>
                <a:cs typeface="DejaVu Sans"/>
              </a:rPr>
              <a:t>05</a:t>
            </a:r>
          </a:p>
        </p:txBody>
      </p:sp>
      <p:sp>
        <p:nvSpPr>
          <p:cNvPr id="3" name="Rectangle 2">
            <a:extLst>
              <a:ext uri="{FF2B5EF4-FFF2-40B4-BE49-F238E27FC236}">
                <a16:creationId xmlns:a16="http://schemas.microsoft.com/office/drawing/2014/main" id="{6A6BBDA2-D6A2-4247-8C9D-DACEF026895C}"/>
              </a:ext>
            </a:extLst>
          </p:cNvPr>
          <p:cNvSpPr>
            <a:spLocks noGrp="1"/>
          </p:cNvSpPr>
          <p:nvPr/>
        </p:nvSpPr>
        <p:spPr>
          <a:xfrm>
            <a:off x="609600" y="1666875"/>
            <a:ext cx="952500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ASCENT AND STOPS</a:t>
            </a:r>
          </a:p>
        </p:txBody>
      </p:sp>
      <p:sp>
        <p:nvSpPr>
          <p:cNvPr id="4" name="Rectangle 3">
            <a:extLst>
              <a:ext uri="{FF2B5EF4-FFF2-40B4-BE49-F238E27FC236}">
                <a16:creationId xmlns:a16="http://schemas.microsoft.com/office/drawing/2014/main" id="{51B2020F-E894-4C98-BD5C-F2DBF15CFA00}"/>
              </a:ext>
            </a:extLst>
          </p:cNvPr>
          <p:cNvSpPr>
            <a:spLocks noGrp="1"/>
          </p:cNvSpPr>
          <p:nvPr/>
        </p:nvSpPr>
        <p:spPr>
          <a:xfrm>
            <a:off x="6572250" y="1666875"/>
            <a:ext cx="952500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GAS AND OXYGEN</a:t>
            </a:r>
          </a:p>
        </p:txBody>
      </p:sp>
      <p:sp>
        <p:nvSpPr>
          <p:cNvPr id="5" name="Rectangle 4">
            <a:extLst>
              <a:ext uri="{FF2B5EF4-FFF2-40B4-BE49-F238E27FC236}">
                <a16:creationId xmlns:a16="http://schemas.microsoft.com/office/drawing/2014/main" id="{069E17EE-163B-4BBE-882F-BD8D5F1E5E55}"/>
              </a:ext>
            </a:extLst>
          </p:cNvPr>
          <p:cNvSpPr>
            <a:spLocks noGrp="1"/>
          </p:cNvSpPr>
          <p:nvPr/>
        </p:nvSpPr>
        <p:spPr>
          <a:xfrm>
            <a:off x="609600" y="2162175"/>
            <a:ext cx="5048250" cy="400050"/>
          </a:xfrm>
          <a:prstGeom prst="rect">
            <a:avLst/>
          </a:prstGeom>
          <a:noFill/>
          <a:ln w="0">
            <a:noFill/>
          </a:ln>
        </p:spPr>
        <p:txBody>
          <a:bodyPr>
            <a:noAutofit/>
          </a:bodyPr>
          <a:lstStyle/>
          <a:p>
            <a:pPr>
              <a:defRPr sz="2250" b="1">
                <a:solidFill>
                  <a:srgbClr val="01355A"/>
                </a:solidFill>
                <a:latin typeface="DejaVu Sans"/>
                <a:ea typeface="DejaVu Sans"/>
                <a:cs typeface="DejaVu Sans"/>
              </a:defRPr>
            </a:pPr>
            <a:r>
              <a:rPr sz="2250" b="1">
                <a:solidFill>
                  <a:srgbClr val="01355A"/>
                </a:solidFill>
                <a:latin typeface="DejaVu Sans"/>
                <a:ea typeface="DejaVu Sans"/>
                <a:cs typeface="DejaVu Sans"/>
              </a:rPr>
              <a:t>TTS / ASC TIME</a:t>
            </a:r>
          </a:p>
        </p:txBody>
      </p:sp>
      <p:sp>
        <p:nvSpPr>
          <p:cNvPr id="6" name="Rectangle 5">
            <a:extLst>
              <a:ext uri="{FF2B5EF4-FFF2-40B4-BE49-F238E27FC236}">
                <a16:creationId xmlns:a16="http://schemas.microsoft.com/office/drawing/2014/main" id="{94140BC3-1A7F-42CC-BBB6-2E1551730841}"/>
              </a:ext>
            </a:extLst>
          </p:cNvPr>
          <p:cNvSpPr>
            <a:spLocks noGrp="1"/>
          </p:cNvSpPr>
          <p:nvPr/>
        </p:nvSpPr>
        <p:spPr>
          <a:xfrm>
            <a:off x="609600" y="2619375"/>
            <a:ext cx="5048250" cy="733425"/>
          </a:xfrm>
          <a:prstGeom prst="rect">
            <a:avLst/>
          </a:prstGeom>
          <a:noFill/>
          <a:ln w="0">
            <a:noFill/>
          </a:ln>
        </p:spPr>
        <p:txBody>
          <a:bodyPr>
            <a:noAutofit/>
          </a:bodyPr>
          <a:lstStyle/>
          <a:p>
            <a:pPr>
              <a:defRPr sz="2025" b="0">
                <a:solidFill>
                  <a:srgbClr val="01355A"/>
                </a:solidFill>
                <a:latin typeface="DejaVu Sans"/>
                <a:ea typeface="DejaVu Sans"/>
                <a:cs typeface="DejaVu Sans"/>
              </a:defRPr>
            </a:pPr>
            <a:r>
              <a:rPr sz="2025" b="0">
                <a:solidFill>
                  <a:srgbClr val="01355A"/>
                </a:solidFill>
                <a:latin typeface="DejaVu Sans"/>
                <a:ea typeface="DejaVu Sans"/>
                <a:cs typeface="DejaVu Sans"/>
              </a:rPr>
              <a:t>Estimated time to reach the surface</a:t>
            </a:r>
          </a:p>
        </p:txBody>
      </p:sp>
      <p:sp>
        <p:nvSpPr>
          <p:cNvPr id="7" name="Rectangle 6">
            <a:extLst>
              <a:ext uri="{FF2B5EF4-FFF2-40B4-BE49-F238E27FC236}">
                <a16:creationId xmlns:a16="http://schemas.microsoft.com/office/drawing/2014/main" id="{FADBDB23-6377-4664-B311-FA11A4982E3F}"/>
              </a:ext>
            </a:extLst>
          </p:cNvPr>
          <p:cNvSpPr>
            <a:spLocks noGrp="1"/>
          </p:cNvSpPr>
          <p:nvPr/>
        </p:nvSpPr>
        <p:spPr>
          <a:xfrm>
            <a:off x="609600" y="3419475"/>
            <a:ext cx="5048250" cy="400050"/>
          </a:xfrm>
          <a:prstGeom prst="rect">
            <a:avLst/>
          </a:prstGeom>
          <a:noFill/>
          <a:ln w="0">
            <a:noFill/>
          </a:ln>
        </p:spPr>
        <p:txBody>
          <a:bodyPr>
            <a:noAutofit/>
          </a:bodyPr>
          <a:lstStyle/>
          <a:p>
            <a:pPr>
              <a:defRPr sz="2250" b="1">
                <a:solidFill>
                  <a:srgbClr val="01355A"/>
                </a:solidFill>
                <a:latin typeface="DejaVu Sans"/>
                <a:ea typeface="DejaVu Sans"/>
                <a:cs typeface="DejaVu Sans"/>
              </a:defRPr>
            </a:pPr>
            <a:r>
              <a:rPr sz="2250" b="1">
                <a:solidFill>
                  <a:srgbClr val="01355A"/>
                </a:solidFill>
                <a:latin typeface="DejaVu Sans"/>
                <a:ea typeface="DejaVu Sans"/>
                <a:cs typeface="DejaVu Sans"/>
              </a:rPr>
              <a:t>CEILING</a:t>
            </a:r>
          </a:p>
        </p:txBody>
      </p:sp>
      <p:sp>
        <p:nvSpPr>
          <p:cNvPr id="8" name="Rectangle 7">
            <a:extLst>
              <a:ext uri="{FF2B5EF4-FFF2-40B4-BE49-F238E27FC236}">
                <a16:creationId xmlns:a16="http://schemas.microsoft.com/office/drawing/2014/main" id="{F44CC29E-F12D-40CD-8807-FE2F706429A6}"/>
              </a:ext>
            </a:extLst>
          </p:cNvPr>
          <p:cNvSpPr>
            <a:spLocks noGrp="1"/>
          </p:cNvSpPr>
          <p:nvPr/>
        </p:nvSpPr>
        <p:spPr>
          <a:xfrm>
            <a:off x="609600" y="3876675"/>
            <a:ext cx="5048250" cy="733425"/>
          </a:xfrm>
          <a:prstGeom prst="rect">
            <a:avLst/>
          </a:prstGeom>
          <a:noFill/>
          <a:ln w="0">
            <a:noFill/>
          </a:ln>
        </p:spPr>
        <p:txBody>
          <a:bodyPr>
            <a:noAutofit/>
          </a:bodyPr>
          <a:lstStyle/>
          <a:p>
            <a:pPr>
              <a:defRPr sz="2025" b="0">
                <a:solidFill>
                  <a:srgbClr val="01355A"/>
                </a:solidFill>
                <a:latin typeface="DejaVu Sans"/>
                <a:ea typeface="DejaVu Sans"/>
                <a:cs typeface="DejaVu Sans"/>
              </a:defRPr>
            </a:pPr>
            <a:r>
              <a:rPr sz="2025" b="0">
                <a:solidFill>
                  <a:srgbClr val="01355A"/>
                </a:solidFill>
                <a:latin typeface="DejaVu Sans"/>
                <a:ea typeface="DejaVu Sans"/>
                <a:cs typeface="DejaVu Sans"/>
              </a:rPr>
              <a:t>Shallowest permitted depth during required decompression</a:t>
            </a:r>
          </a:p>
        </p:txBody>
      </p:sp>
      <p:sp>
        <p:nvSpPr>
          <p:cNvPr id="9" name="Rectangle 8">
            <a:extLst>
              <a:ext uri="{FF2B5EF4-FFF2-40B4-BE49-F238E27FC236}">
                <a16:creationId xmlns:a16="http://schemas.microsoft.com/office/drawing/2014/main" id="{EA5C6782-938B-44A8-9A49-EB1EE3B06576}"/>
              </a:ext>
            </a:extLst>
          </p:cNvPr>
          <p:cNvSpPr>
            <a:spLocks noGrp="1"/>
          </p:cNvSpPr>
          <p:nvPr/>
        </p:nvSpPr>
        <p:spPr>
          <a:xfrm>
            <a:off x="609600" y="4676775"/>
            <a:ext cx="5048250" cy="400050"/>
          </a:xfrm>
          <a:prstGeom prst="rect">
            <a:avLst/>
          </a:prstGeom>
          <a:noFill/>
          <a:ln w="0">
            <a:noFill/>
          </a:ln>
        </p:spPr>
        <p:txBody>
          <a:bodyPr>
            <a:noAutofit/>
          </a:bodyPr>
          <a:lstStyle/>
          <a:p>
            <a:pPr>
              <a:defRPr sz="2250" b="1">
                <a:solidFill>
                  <a:srgbClr val="01355A"/>
                </a:solidFill>
                <a:latin typeface="DejaVu Sans"/>
                <a:ea typeface="DejaVu Sans"/>
                <a:cs typeface="DejaVu Sans"/>
              </a:defRPr>
            </a:pPr>
            <a:r>
              <a:rPr sz="2250" b="1">
                <a:solidFill>
                  <a:srgbClr val="01355A"/>
                </a:solidFill>
                <a:latin typeface="DejaVu Sans"/>
                <a:ea typeface="DejaVu Sans"/>
                <a:cs typeface="DejaVu Sans"/>
              </a:rPr>
              <a:t>STOP</a:t>
            </a:r>
          </a:p>
        </p:txBody>
      </p:sp>
      <p:sp>
        <p:nvSpPr>
          <p:cNvPr id="10" name="Rectangle 9">
            <a:extLst>
              <a:ext uri="{FF2B5EF4-FFF2-40B4-BE49-F238E27FC236}">
                <a16:creationId xmlns:a16="http://schemas.microsoft.com/office/drawing/2014/main" id="{D7E9715E-60A0-4C1C-8DC1-72FE7869933A}"/>
              </a:ext>
            </a:extLst>
          </p:cNvPr>
          <p:cNvSpPr>
            <a:spLocks noGrp="1"/>
          </p:cNvSpPr>
          <p:nvPr/>
        </p:nvSpPr>
        <p:spPr>
          <a:xfrm>
            <a:off x="609600" y="5133975"/>
            <a:ext cx="5048250" cy="733425"/>
          </a:xfrm>
          <a:prstGeom prst="rect">
            <a:avLst/>
          </a:prstGeom>
          <a:noFill/>
          <a:ln w="0">
            <a:noFill/>
          </a:ln>
        </p:spPr>
        <p:txBody>
          <a:bodyPr>
            <a:noAutofit/>
          </a:bodyPr>
          <a:lstStyle/>
          <a:p>
            <a:pPr>
              <a:defRPr sz="2025" b="0">
                <a:solidFill>
                  <a:srgbClr val="01355A"/>
                </a:solidFill>
                <a:latin typeface="DejaVu Sans"/>
                <a:ea typeface="DejaVu Sans"/>
                <a:cs typeface="DejaVu Sans"/>
              </a:defRPr>
            </a:pPr>
            <a:r>
              <a:rPr sz="2025" b="0">
                <a:solidFill>
                  <a:srgbClr val="01355A"/>
                </a:solidFill>
                <a:latin typeface="DejaVu Sans"/>
                <a:ea typeface="DejaVu Sans"/>
                <a:cs typeface="DejaVu Sans"/>
              </a:rPr>
              <a:t>Stop depth and remaining time</a:t>
            </a:r>
          </a:p>
        </p:txBody>
      </p:sp>
      <p:sp>
        <p:nvSpPr>
          <p:cNvPr id="11" name="Rectangle 10">
            <a:extLst>
              <a:ext uri="{FF2B5EF4-FFF2-40B4-BE49-F238E27FC236}">
                <a16:creationId xmlns:a16="http://schemas.microsoft.com/office/drawing/2014/main" id="{448B0B32-82CE-4DA7-A586-0553095CDA48}"/>
              </a:ext>
            </a:extLst>
          </p:cNvPr>
          <p:cNvSpPr>
            <a:spLocks noGrp="1"/>
          </p:cNvSpPr>
          <p:nvPr/>
        </p:nvSpPr>
        <p:spPr>
          <a:xfrm>
            <a:off x="6572250" y="2162175"/>
            <a:ext cx="5010150" cy="400050"/>
          </a:xfrm>
          <a:prstGeom prst="rect">
            <a:avLst/>
          </a:prstGeom>
          <a:noFill/>
          <a:ln w="0">
            <a:noFill/>
          </a:ln>
        </p:spPr>
        <p:txBody>
          <a:bodyPr>
            <a:noAutofit/>
          </a:bodyPr>
          <a:lstStyle/>
          <a:p>
            <a:pPr>
              <a:defRPr sz="2250" b="1">
                <a:solidFill>
                  <a:srgbClr val="01355A"/>
                </a:solidFill>
                <a:latin typeface="DejaVu Sans"/>
                <a:ea typeface="DejaVu Sans"/>
                <a:cs typeface="DejaVu Sans"/>
              </a:defRPr>
            </a:pPr>
            <a:r>
              <a:rPr sz="2250" b="1">
                <a:solidFill>
                  <a:srgbClr val="01355A"/>
                </a:solidFill>
                <a:latin typeface="DejaVu Sans"/>
                <a:ea typeface="DejaVu Sans"/>
                <a:cs typeface="DejaVu Sans"/>
              </a:rPr>
              <a:t>MOD</a:t>
            </a:r>
          </a:p>
        </p:txBody>
      </p:sp>
      <p:sp>
        <p:nvSpPr>
          <p:cNvPr id="12" name="Rectangle 11">
            <a:extLst>
              <a:ext uri="{FF2B5EF4-FFF2-40B4-BE49-F238E27FC236}">
                <a16:creationId xmlns:a16="http://schemas.microsoft.com/office/drawing/2014/main" id="{FF473FFD-BC3F-4BB5-9E13-F3CC25E17174}"/>
              </a:ext>
            </a:extLst>
          </p:cNvPr>
          <p:cNvSpPr>
            <a:spLocks noGrp="1"/>
          </p:cNvSpPr>
          <p:nvPr/>
        </p:nvSpPr>
        <p:spPr>
          <a:xfrm>
            <a:off x="6572250" y="2619375"/>
            <a:ext cx="5010150" cy="733425"/>
          </a:xfrm>
          <a:prstGeom prst="rect">
            <a:avLst/>
          </a:prstGeom>
          <a:noFill/>
          <a:ln w="0">
            <a:noFill/>
          </a:ln>
        </p:spPr>
        <p:txBody>
          <a:bodyPr>
            <a:noAutofit/>
          </a:bodyPr>
          <a:lstStyle/>
          <a:p>
            <a:pPr>
              <a:defRPr sz="2025" b="0">
                <a:solidFill>
                  <a:srgbClr val="01355A"/>
                </a:solidFill>
                <a:latin typeface="DejaVu Sans"/>
                <a:ea typeface="DejaVu Sans"/>
                <a:cs typeface="DejaVu Sans"/>
              </a:defRPr>
            </a:pPr>
            <a:r>
              <a:rPr sz="2025" b="0">
                <a:solidFill>
                  <a:srgbClr val="01355A"/>
                </a:solidFill>
                <a:latin typeface="DejaVu Sans"/>
                <a:ea typeface="DejaVu Sans"/>
                <a:cs typeface="DejaVu Sans"/>
              </a:rPr>
              <a:t>Maximum depth for the gas and oxygen limit</a:t>
            </a:r>
          </a:p>
        </p:txBody>
      </p:sp>
      <p:sp>
        <p:nvSpPr>
          <p:cNvPr id="13" name="Rectangle 12">
            <a:extLst>
              <a:ext uri="{FF2B5EF4-FFF2-40B4-BE49-F238E27FC236}">
                <a16:creationId xmlns:a16="http://schemas.microsoft.com/office/drawing/2014/main" id="{AB840FAD-CF4F-4212-BDA6-CEDAFD7B8660}"/>
              </a:ext>
            </a:extLst>
          </p:cNvPr>
          <p:cNvSpPr>
            <a:spLocks noGrp="1"/>
          </p:cNvSpPr>
          <p:nvPr/>
        </p:nvSpPr>
        <p:spPr>
          <a:xfrm>
            <a:off x="6572250" y="3419475"/>
            <a:ext cx="5010150" cy="400050"/>
          </a:xfrm>
          <a:prstGeom prst="rect">
            <a:avLst/>
          </a:prstGeom>
          <a:noFill/>
          <a:ln w="0">
            <a:noFill/>
          </a:ln>
        </p:spPr>
        <p:txBody>
          <a:bodyPr>
            <a:noAutofit/>
          </a:bodyPr>
          <a:lstStyle/>
          <a:p>
            <a:pPr>
              <a:defRPr sz="2250" b="1">
                <a:solidFill>
                  <a:srgbClr val="01355A"/>
                </a:solidFill>
                <a:latin typeface="DejaVu Sans"/>
                <a:ea typeface="DejaVu Sans"/>
                <a:cs typeface="DejaVu Sans"/>
              </a:defRPr>
            </a:pPr>
            <a:r>
              <a:rPr sz="2250" b="1">
                <a:solidFill>
                  <a:srgbClr val="01355A"/>
                </a:solidFill>
                <a:latin typeface="DejaVu Sans"/>
                <a:ea typeface="DejaVu Sans"/>
                <a:cs typeface="DejaVu Sans"/>
              </a:rPr>
              <a:t>CNS / OTU</a:t>
            </a:r>
          </a:p>
        </p:txBody>
      </p:sp>
      <p:sp>
        <p:nvSpPr>
          <p:cNvPr id="14" name="Rectangle 13">
            <a:extLst>
              <a:ext uri="{FF2B5EF4-FFF2-40B4-BE49-F238E27FC236}">
                <a16:creationId xmlns:a16="http://schemas.microsoft.com/office/drawing/2014/main" id="{90F8C407-A3A3-4178-9759-856E57EC33EF}"/>
              </a:ext>
            </a:extLst>
          </p:cNvPr>
          <p:cNvSpPr>
            <a:spLocks noGrp="1"/>
          </p:cNvSpPr>
          <p:nvPr/>
        </p:nvSpPr>
        <p:spPr>
          <a:xfrm>
            <a:off x="6572250" y="3876675"/>
            <a:ext cx="5010150" cy="733425"/>
          </a:xfrm>
          <a:prstGeom prst="rect">
            <a:avLst/>
          </a:prstGeom>
          <a:noFill/>
          <a:ln w="0">
            <a:noFill/>
          </a:ln>
        </p:spPr>
        <p:txBody>
          <a:bodyPr>
            <a:noAutofit/>
          </a:bodyPr>
          <a:lstStyle/>
          <a:p>
            <a:pPr>
              <a:defRPr sz="2025" b="0">
                <a:solidFill>
                  <a:srgbClr val="01355A"/>
                </a:solidFill>
                <a:latin typeface="DejaVu Sans"/>
                <a:ea typeface="DejaVu Sans"/>
                <a:cs typeface="DejaVu Sans"/>
              </a:defRPr>
            </a:pPr>
            <a:r>
              <a:rPr sz="2025" b="0">
                <a:solidFill>
                  <a:srgbClr val="01355A"/>
                </a:solidFill>
                <a:latin typeface="DejaVu Sans"/>
                <a:ea typeface="DejaVu Sans"/>
                <a:cs typeface="DejaVu Sans"/>
              </a:rPr>
              <a:t>Calculated oxygen exposure indicators</a:t>
            </a:r>
          </a:p>
        </p:txBody>
      </p:sp>
      <p:sp>
        <p:nvSpPr>
          <p:cNvPr id="15" name="Rectangle 14">
            <a:extLst>
              <a:ext uri="{FF2B5EF4-FFF2-40B4-BE49-F238E27FC236}">
                <a16:creationId xmlns:a16="http://schemas.microsoft.com/office/drawing/2014/main" id="{3F966449-2D0B-4E40-85BE-D0C0DEF3EEB7}"/>
              </a:ext>
            </a:extLst>
          </p:cNvPr>
          <p:cNvSpPr>
            <a:spLocks noGrp="1"/>
          </p:cNvSpPr>
          <p:nvPr/>
        </p:nvSpPr>
        <p:spPr>
          <a:xfrm>
            <a:off x="6572250" y="4676775"/>
            <a:ext cx="5010150" cy="400050"/>
          </a:xfrm>
          <a:prstGeom prst="rect">
            <a:avLst/>
          </a:prstGeom>
          <a:noFill/>
          <a:ln w="0">
            <a:noFill/>
          </a:ln>
        </p:spPr>
        <p:txBody>
          <a:bodyPr>
            <a:noAutofit/>
          </a:bodyPr>
          <a:lstStyle/>
          <a:p>
            <a:pPr>
              <a:defRPr sz="2250" b="1">
                <a:solidFill>
                  <a:srgbClr val="01355A"/>
                </a:solidFill>
                <a:latin typeface="DejaVu Sans"/>
                <a:ea typeface="DejaVu Sans"/>
                <a:cs typeface="DejaVu Sans"/>
              </a:defRPr>
            </a:pPr>
            <a:r>
              <a:rPr sz="2250" b="1">
                <a:solidFill>
                  <a:srgbClr val="01355A"/>
                </a:solidFill>
                <a:latin typeface="DejaVu Sans"/>
                <a:ea typeface="DejaVu Sans"/>
                <a:cs typeface="DejaVu Sans"/>
              </a:rPr>
              <a:t>Tank pressure / gas time</a:t>
            </a:r>
          </a:p>
        </p:txBody>
      </p:sp>
      <p:sp>
        <p:nvSpPr>
          <p:cNvPr id="16" name="Rectangle 15">
            <a:extLst>
              <a:ext uri="{FF2B5EF4-FFF2-40B4-BE49-F238E27FC236}">
                <a16:creationId xmlns:a16="http://schemas.microsoft.com/office/drawing/2014/main" id="{5DF2968E-ED7B-412D-B477-328D6CCC134F}"/>
              </a:ext>
            </a:extLst>
          </p:cNvPr>
          <p:cNvSpPr>
            <a:spLocks noGrp="1"/>
          </p:cNvSpPr>
          <p:nvPr/>
        </p:nvSpPr>
        <p:spPr>
          <a:xfrm>
            <a:off x="6572250" y="5133975"/>
            <a:ext cx="5010150" cy="733425"/>
          </a:xfrm>
          <a:prstGeom prst="rect">
            <a:avLst/>
          </a:prstGeom>
          <a:noFill/>
          <a:ln w="0">
            <a:noFill/>
          </a:ln>
        </p:spPr>
        <p:txBody>
          <a:bodyPr>
            <a:noAutofit/>
          </a:bodyPr>
          <a:lstStyle/>
          <a:p>
            <a:pPr>
              <a:defRPr sz="2025" b="0">
                <a:solidFill>
                  <a:srgbClr val="01355A"/>
                </a:solidFill>
                <a:latin typeface="DejaVu Sans"/>
                <a:ea typeface="DejaVu Sans"/>
                <a:cs typeface="DejaVu Sans"/>
              </a:defRPr>
            </a:pPr>
            <a:r>
              <a:rPr sz="2025" b="0">
                <a:solidFill>
                  <a:srgbClr val="01355A"/>
                </a:solidFill>
                <a:latin typeface="DejaVu Sans"/>
                <a:ea typeface="DejaVu Sans"/>
                <a:cs typeface="DejaVu Sans"/>
              </a:rPr>
              <a:t>On compatible air-integrated computers</a:t>
            </a:r>
          </a:p>
        </p:txBody>
      </p:sp>
      <p:sp>
        <p:nvSpPr>
          <p:cNvPr id="18" name="TextBox 17"/>
          <p:cNvSpPr txBox="1"/>
          <p:nvPr/>
        </p:nvSpPr>
        <p:spPr>
          <a:xfrm>
            <a:off x="704088" y="5925312"/>
            <a:ext cx="10789920" cy="347472"/>
          </a:xfrm>
          <a:prstGeom prst="rect">
            <a:avLst/>
          </a:prstGeom>
          <a:noFill/>
        </p:spPr>
        <p:txBody>
          <a:bodyPr wrap="square" lIns="0" tIns="0" rIns="0" bIns="0">
            <a:spAutoFit/>
          </a:bodyPr>
          <a:lstStyle/>
          <a:p>
            <a:pPr>
              <a:spcAft>
                <a:spcPts val="300"/>
              </a:spcAft>
            </a:pPr>
            <a:r>
              <a:rPr sz="1800" b="1">
                <a:solidFill>
                  <a:srgbClr val="01355A"/>
                </a:solidFill>
                <a:latin typeface="DejaVu Sans"/>
              </a:rPr>
              <a:t>Everyone must monitor remaining gas, using air integration or a separate pressure gauge.</a:t>
            </a:r>
          </a:p>
        </p:txBody>
      </p:sp>
    </p:spTree>
    <p:extLst>
      <p:ext uri="{BB962C8B-B14F-4D97-AF65-F5344CB8AC3E}">
        <p14:creationId xmlns:p14="http://schemas.microsoft.com/office/powerpoint/2010/main" val="1107879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DE4114D-BED6-4E67-9DCB-79EE3F84B2B2}"/>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Understanding your NDL</a:t>
            </a:r>
          </a:p>
        </p:txBody>
      </p:sp>
      <p:sp>
        <p:nvSpPr>
          <p:cNvPr id="2" name="Rectangle 1">
            <a:extLst>
              <a:ext uri="{FF2B5EF4-FFF2-40B4-BE49-F238E27FC236}">
                <a16:creationId xmlns:a16="http://schemas.microsoft.com/office/drawing/2014/main" id="{D53B61C7-A53A-4DB9-A3C0-C6FC5202EE62}"/>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sz="1350" b="0">
                <a:solidFill>
                  <a:srgbClr val="01355A"/>
                </a:solidFill>
                <a:latin typeface="DejaVu Sans"/>
                <a:ea typeface="DejaVu Sans"/>
                <a:cs typeface="DejaVu Sans"/>
              </a:rPr>
              <a:t>06</a:t>
            </a:r>
          </a:p>
        </p:txBody>
      </p:sp>
      <p:sp>
        <p:nvSpPr>
          <p:cNvPr id="3" name="Rectangle 2">
            <a:extLst>
              <a:ext uri="{FF2B5EF4-FFF2-40B4-BE49-F238E27FC236}">
                <a16:creationId xmlns:a16="http://schemas.microsoft.com/office/drawing/2014/main" id="{9536E20C-B2EC-489F-AF78-3C1A534EF27A}"/>
              </a:ext>
            </a:extLst>
          </p:cNvPr>
          <p:cNvSpPr>
            <a:spLocks noGrp="1"/>
          </p:cNvSpPr>
          <p:nvPr/>
        </p:nvSpPr>
        <p:spPr>
          <a:xfrm>
            <a:off x="609600" y="1790700"/>
            <a:ext cx="6572250" cy="1333500"/>
          </a:xfrm>
          <a:prstGeom prst="rect">
            <a:avLst/>
          </a:prstGeom>
          <a:solidFill>
            <a:srgbClr val="01355A"/>
          </a:solidFill>
          <a:ln w="0">
            <a:noFill/>
          </a:ln>
        </p:spPr>
        <p:txBody>
          <a:bodyPr/>
          <a:lstStyle/>
          <a:p>
            <a:endParaRPr lang="en-GB"/>
          </a:p>
        </p:txBody>
      </p:sp>
      <p:sp>
        <p:nvSpPr>
          <p:cNvPr id="4" name="Rectangle 3">
            <a:extLst>
              <a:ext uri="{FF2B5EF4-FFF2-40B4-BE49-F238E27FC236}">
                <a16:creationId xmlns:a16="http://schemas.microsoft.com/office/drawing/2014/main" id="{39046905-E816-488D-9015-0F4827479C37}"/>
              </a:ext>
            </a:extLst>
          </p:cNvPr>
          <p:cNvSpPr>
            <a:spLocks noGrp="1"/>
          </p:cNvSpPr>
          <p:nvPr/>
        </p:nvSpPr>
        <p:spPr>
          <a:xfrm>
            <a:off x="790575" y="1971675"/>
            <a:ext cx="2076450" cy="962025"/>
          </a:xfrm>
          <a:prstGeom prst="rect">
            <a:avLst/>
          </a:prstGeom>
          <a:noFill/>
          <a:ln w="0">
            <a:noFill/>
          </a:ln>
        </p:spPr>
        <p:txBody>
          <a:bodyPr>
            <a:noAutofit/>
          </a:bodyPr>
          <a:lstStyle/>
          <a:p>
            <a:pPr>
              <a:defRPr sz="6900" b="1">
                <a:solidFill>
                  <a:srgbClr val="42D2EC"/>
                </a:solidFill>
                <a:latin typeface="DejaVu Sans"/>
                <a:ea typeface="DejaVu Sans"/>
                <a:cs typeface="DejaVu Sans"/>
              </a:defRPr>
            </a:pPr>
            <a:r>
              <a:rPr lang="en-GB" sz="5025" b="1">
                <a:solidFill>
                  <a:srgbClr val="EBAF3F"/>
                </a:solidFill>
                <a:latin typeface="DejaVu Sans"/>
                <a:ea typeface="DejaVu Sans"/>
                <a:cs typeface="DejaVu Sans"/>
              </a:rPr>
              <a:t>NDL</a:t>
            </a:r>
          </a:p>
        </p:txBody>
      </p:sp>
      <p:sp>
        <p:nvSpPr>
          <p:cNvPr id="5" name="Rectangle 4">
            <a:extLst>
              <a:ext uri="{FF2B5EF4-FFF2-40B4-BE49-F238E27FC236}">
                <a16:creationId xmlns:a16="http://schemas.microsoft.com/office/drawing/2014/main" id="{FC1CCEAA-9BF4-40EA-8B9C-4D2209B50F8A}"/>
              </a:ext>
            </a:extLst>
          </p:cNvPr>
          <p:cNvSpPr>
            <a:spLocks noGrp="1"/>
          </p:cNvSpPr>
          <p:nvPr/>
        </p:nvSpPr>
        <p:spPr>
          <a:xfrm>
            <a:off x="3009900" y="1981200"/>
            <a:ext cx="4000500" cy="962025"/>
          </a:xfrm>
          <a:prstGeom prst="rect">
            <a:avLst/>
          </a:prstGeom>
          <a:noFill/>
          <a:ln w="0">
            <a:noFill/>
          </a:ln>
        </p:spPr>
        <p:txBody>
          <a:bodyPr>
            <a:noAutofit/>
          </a:bodyPr>
          <a:lstStyle/>
          <a:p>
            <a:pPr>
              <a:defRPr sz="3075" b="1">
                <a:solidFill>
                  <a:srgbClr val="FFFFFF"/>
                </a:solidFill>
                <a:latin typeface="DejaVu Sans"/>
                <a:ea typeface="DejaVu Sans"/>
                <a:cs typeface="DejaVu Sans"/>
              </a:defRPr>
            </a:pPr>
            <a:r>
              <a:rPr lang="en-GB" sz="2550" b="1">
                <a:solidFill>
                  <a:srgbClr val="FFFFFF"/>
                </a:solidFill>
                <a:latin typeface="DejaVu Sans"/>
                <a:ea typeface="DejaVu Sans"/>
                <a:cs typeface="DejaVu Sans"/>
              </a:rPr>
              <a:t>No-decompression</a:t>
            </a:r>
          </a:p>
          <a:p>
            <a:pPr>
              <a:defRPr sz="3075" b="1">
                <a:solidFill>
                  <a:srgbClr val="FFFFFF"/>
                </a:solidFill>
                <a:latin typeface="DejaVu Sans"/>
                <a:ea typeface="DejaVu Sans"/>
                <a:cs typeface="DejaVu Sans"/>
              </a:defRPr>
            </a:pPr>
            <a:r>
              <a:rPr lang="en-GB" sz="2550" b="1">
                <a:solidFill>
                  <a:srgbClr val="FFFFFF"/>
                </a:solidFill>
                <a:latin typeface="DejaVu Sans"/>
                <a:ea typeface="DejaVu Sans"/>
                <a:cs typeface="DejaVu Sans"/>
              </a:rPr>
              <a:t>limit</a:t>
            </a:r>
          </a:p>
        </p:txBody>
      </p:sp>
      <p:sp>
        <p:nvSpPr>
          <p:cNvPr id="6" name="Rectangle 5">
            <a:extLst>
              <a:ext uri="{FF2B5EF4-FFF2-40B4-BE49-F238E27FC236}">
                <a16:creationId xmlns:a16="http://schemas.microsoft.com/office/drawing/2014/main" id="{5D95D02D-49B2-4E33-BB25-73FB32C9A24F}"/>
              </a:ext>
            </a:extLst>
          </p:cNvPr>
          <p:cNvSpPr>
            <a:spLocks noGrp="1"/>
          </p:cNvSpPr>
          <p:nvPr/>
        </p:nvSpPr>
        <p:spPr>
          <a:xfrm>
            <a:off x="609600" y="3343275"/>
            <a:ext cx="6572250" cy="514350"/>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lang="en-US" sz="2100" b="0">
                <a:solidFill>
                  <a:srgbClr val="01355A"/>
                </a:solidFill>
                <a:latin typeface="DejaVu Sans"/>
                <a:ea typeface="DejaVu Sans"/>
                <a:cs typeface="DejaVu Sans"/>
              </a:rPr>
              <a:t>Remaining time at your current depth</a:t>
            </a:r>
          </a:p>
        </p:txBody>
      </p:sp>
      <p:sp>
        <p:nvSpPr>
          <p:cNvPr id="7" name="Rectangle 6">
            <a:extLst>
              <a:ext uri="{FF2B5EF4-FFF2-40B4-BE49-F238E27FC236}">
                <a16:creationId xmlns:a16="http://schemas.microsoft.com/office/drawing/2014/main" id="{D19E6BF8-0135-4E58-A32D-84F1F460EBFB}"/>
              </a:ext>
            </a:extLst>
          </p:cNvPr>
          <p:cNvSpPr>
            <a:spLocks noGrp="1"/>
          </p:cNvSpPr>
          <p:nvPr/>
        </p:nvSpPr>
        <p:spPr>
          <a:xfrm>
            <a:off x="609600" y="3876675"/>
            <a:ext cx="6572250" cy="514350"/>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lang="en-US" sz="2100" b="0">
                <a:solidFill>
                  <a:srgbClr val="01355A"/>
                </a:solidFill>
                <a:latin typeface="DejaVu Sans"/>
                <a:ea typeface="DejaVu Sans"/>
                <a:cs typeface="DejaVu Sans"/>
              </a:rPr>
              <a:t>Going deeper usually reduces it</a:t>
            </a:r>
          </a:p>
        </p:txBody>
      </p:sp>
      <p:sp>
        <p:nvSpPr>
          <p:cNvPr id="8" name="Rectangle 7">
            <a:extLst>
              <a:ext uri="{FF2B5EF4-FFF2-40B4-BE49-F238E27FC236}">
                <a16:creationId xmlns:a16="http://schemas.microsoft.com/office/drawing/2014/main" id="{8BBD19D5-9DA8-41B2-9476-DF74B4C4354A}"/>
              </a:ext>
            </a:extLst>
          </p:cNvPr>
          <p:cNvSpPr>
            <a:spLocks noGrp="1"/>
          </p:cNvSpPr>
          <p:nvPr/>
        </p:nvSpPr>
        <p:spPr>
          <a:xfrm>
            <a:off x="609600" y="4410075"/>
            <a:ext cx="6572250" cy="514350"/>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lang="en-US" sz="2100" b="0">
                <a:solidFill>
                  <a:srgbClr val="01355A"/>
                </a:solidFill>
                <a:latin typeface="DejaVu Sans"/>
                <a:ea typeface="DejaVu Sans"/>
                <a:cs typeface="DejaVu Sans"/>
              </a:rPr>
              <a:t>Moving shallower may increase it</a:t>
            </a:r>
          </a:p>
        </p:txBody>
      </p:sp>
      <p:sp>
        <p:nvSpPr>
          <p:cNvPr id="9" name="Rectangle 8">
            <a:extLst>
              <a:ext uri="{FF2B5EF4-FFF2-40B4-BE49-F238E27FC236}">
                <a16:creationId xmlns:a16="http://schemas.microsoft.com/office/drawing/2014/main" id="{146FA2B1-59E2-4915-9681-1A99D1631ED9}"/>
              </a:ext>
            </a:extLst>
          </p:cNvPr>
          <p:cNvSpPr>
            <a:spLocks noGrp="1"/>
          </p:cNvSpPr>
          <p:nvPr/>
        </p:nvSpPr>
        <p:spPr>
          <a:xfrm>
            <a:off x="609600" y="4943475"/>
            <a:ext cx="6572250" cy="514350"/>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lang="en-US" sz="2100" b="0">
                <a:solidFill>
                  <a:srgbClr val="01355A"/>
                </a:solidFill>
                <a:latin typeface="DejaVu Sans"/>
                <a:ea typeface="DejaVu Sans"/>
                <a:cs typeface="DejaVu Sans"/>
              </a:rPr>
              <a:t>Earlier dives can reduce it</a:t>
            </a:r>
          </a:p>
        </p:txBody>
      </p:sp>
      <p:sp>
        <p:nvSpPr>
          <p:cNvPr id="10" name="Rectangle 9">
            <a:extLst>
              <a:ext uri="{FF2B5EF4-FFF2-40B4-BE49-F238E27FC236}">
                <a16:creationId xmlns:a16="http://schemas.microsoft.com/office/drawing/2014/main" id="{A8C61809-2FFB-4F3B-B79A-C8F78AB81D4C}"/>
              </a:ext>
            </a:extLst>
          </p:cNvPr>
          <p:cNvSpPr>
            <a:spLocks noGrp="1"/>
          </p:cNvSpPr>
          <p:nvPr/>
        </p:nvSpPr>
        <p:spPr>
          <a:xfrm>
            <a:off x="609600" y="5657850"/>
            <a:ext cx="10972800" cy="523875"/>
          </a:xfrm>
          <a:prstGeom prst="rect">
            <a:avLst/>
          </a:prstGeom>
          <a:noFill/>
          <a:ln w="0">
            <a:noFill/>
          </a:ln>
        </p:spPr>
        <p:txBody>
          <a:bodyPr>
            <a:noAutofit/>
          </a:bodyPr>
          <a:lstStyle/>
          <a:p>
            <a:pPr>
              <a:defRPr sz="2400" b="1">
                <a:solidFill>
                  <a:srgbClr val="01355A"/>
                </a:solidFill>
                <a:latin typeface="DejaVu Sans"/>
                <a:ea typeface="DejaVu Sans"/>
                <a:cs typeface="DejaVu Sans"/>
              </a:defRPr>
            </a:pPr>
            <a:r>
              <a:rPr sz="2400" b="1">
                <a:solidFill>
                  <a:srgbClr val="01355A"/>
                </a:solidFill>
                <a:latin typeface="DejaVu Sans"/>
                <a:ea typeface="DejaVu Sans"/>
                <a:cs typeface="DejaVu Sans"/>
              </a:rPr>
              <a:t>NDL does not tell you how much gas remains.</a:t>
            </a:r>
          </a:p>
        </p:txBody>
      </p:sp>
      <p:pic>
        <p:nvPicPr>
          <p:cNvPr id="12" name="Mares Quad Ci product display supplied by user" descr="1.png"/>
          <p:cNvPicPr>
            <a:picLocks noChangeAspect="1"/>
          </p:cNvPicPr>
          <p:nvPr/>
        </p:nvPicPr>
        <p:blipFill>
          <a:blip r:embed="rId3"/>
          <a:stretch>
            <a:fillRect/>
          </a:stretch>
        </p:blipFill>
        <p:spPr>
          <a:xfrm>
            <a:off x="7572375" y="1581150"/>
            <a:ext cx="4010025" cy="4010025"/>
          </a:xfrm>
          <a:prstGeom prst="rect">
            <a:avLst/>
          </a:prstGeom>
        </p:spPr>
      </p:pic>
      <p:sp>
        <p:nvSpPr>
          <p:cNvPr id="13" name="TextBox 12"/>
          <p:cNvSpPr txBox="1"/>
          <p:nvPr/>
        </p:nvSpPr>
        <p:spPr>
          <a:xfrm>
            <a:off x="7839075" y="5257800"/>
            <a:ext cx="3476625" cy="333375"/>
          </a:xfrm>
          <a:prstGeom prst="rect">
            <a:avLst/>
          </a:prstGeom>
          <a:noFill/>
        </p:spPr>
        <p:txBody>
          <a:bodyPr wrap="square" lIns="0" tIns="0" rIns="0" bIns="0">
            <a:spAutoFit/>
          </a:bodyPr>
          <a:lstStyle/>
          <a:p>
            <a:r>
              <a:rPr sz="1800" b="1">
                <a:solidFill>
                  <a:srgbClr val="01355A"/>
                </a:solidFill>
                <a:latin typeface="DejaVu Sans"/>
              </a:rPr>
              <a:t>Mares Quad Ci</a:t>
            </a:r>
          </a:p>
        </p:txBody>
      </p:sp>
    </p:spTree>
    <p:extLst>
      <p:ext uri="{BB962C8B-B14F-4D97-AF65-F5344CB8AC3E}">
        <p14:creationId xmlns:p14="http://schemas.microsoft.com/office/powerpoint/2010/main" val="2109721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355A"/>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1983A02-6E02-4250-A425-66D346DFAF6A}"/>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A practical NDL example</a:t>
            </a:r>
          </a:p>
        </p:txBody>
      </p:sp>
      <p:sp>
        <p:nvSpPr>
          <p:cNvPr id="2" name="Rectangle 1">
            <a:extLst>
              <a:ext uri="{FF2B5EF4-FFF2-40B4-BE49-F238E27FC236}">
                <a16:creationId xmlns:a16="http://schemas.microsoft.com/office/drawing/2014/main" id="{C12DFBF1-090F-4DD4-9EF5-36C0CA4DE5A4}"/>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7FE5EA"/>
                </a:solidFill>
                <a:latin typeface="DejaVu Sans"/>
                <a:ea typeface="DejaVu Sans"/>
                <a:cs typeface="DejaVu Sans"/>
              </a:defRPr>
            </a:pPr>
            <a:r>
              <a:rPr sz="1350" b="0">
                <a:solidFill>
                  <a:srgbClr val="7FE5EA"/>
                </a:solidFill>
                <a:latin typeface="DejaVu Sans"/>
                <a:ea typeface="DejaVu Sans"/>
                <a:cs typeface="DejaVu Sans"/>
              </a:rPr>
              <a:t>07</a:t>
            </a:r>
          </a:p>
        </p:txBody>
      </p:sp>
      <p:sp>
        <p:nvSpPr>
          <p:cNvPr id="3" name="Rectangle 2">
            <a:extLst>
              <a:ext uri="{FF2B5EF4-FFF2-40B4-BE49-F238E27FC236}">
                <a16:creationId xmlns:a16="http://schemas.microsoft.com/office/drawing/2014/main" id="{07D5D4FB-16A6-4243-BA2F-32617777BDA6}"/>
              </a:ext>
            </a:extLst>
          </p:cNvPr>
          <p:cNvSpPr>
            <a:spLocks noGrp="1"/>
          </p:cNvSpPr>
          <p:nvPr/>
        </p:nvSpPr>
        <p:spPr>
          <a:xfrm>
            <a:off x="609600" y="1590675"/>
            <a:ext cx="4762500" cy="333375"/>
          </a:xfrm>
          <a:prstGeom prst="rect">
            <a:avLst/>
          </a:prstGeom>
          <a:noFill/>
          <a:ln w="0">
            <a:noFill/>
          </a:ln>
        </p:spPr>
        <p:txBody>
          <a:bodyPr>
            <a:noAutofit/>
          </a:bodyPr>
          <a:lstStyle/>
          <a:p>
            <a:pPr>
              <a:defRPr sz="1500" b="1">
                <a:solidFill>
                  <a:srgbClr val="7FE5EA"/>
                </a:solidFill>
                <a:latin typeface="DejaVu Sans"/>
                <a:ea typeface="DejaVu Sans"/>
                <a:cs typeface="DejaVu Sans"/>
              </a:defRPr>
            </a:pPr>
            <a:r>
              <a:rPr sz="1500" b="1">
                <a:solidFill>
                  <a:srgbClr val="7FE5EA"/>
                </a:solidFill>
                <a:latin typeface="DejaVu Sans"/>
                <a:ea typeface="DejaVu Sans"/>
                <a:cs typeface="DejaVu Sans"/>
              </a:rPr>
              <a:t>AT 18 METRES</a:t>
            </a:r>
          </a:p>
        </p:txBody>
      </p:sp>
      <p:sp>
        <p:nvSpPr>
          <p:cNvPr id="4" name="Rectangle 3">
            <a:extLst>
              <a:ext uri="{FF2B5EF4-FFF2-40B4-BE49-F238E27FC236}">
                <a16:creationId xmlns:a16="http://schemas.microsoft.com/office/drawing/2014/main" id="{8B91EABE-5206-4E96-A02F-59581AAD8658}"/>
              </a:ext>
            </a:extLst>
          </p:cNvPr>
          <p:cNvSpPr>
            <a:spLocks noGrp="1"/>
          </p:cNvSpPr>
          <p:nvPr/>
        </p:nvSpPr>
        <p:spPr>
          <a:xfrm>
            <a:off x="6467475" y="1609725"/>
            <a:ext cx="5114925" cy="333375"/>
          </a:xfrm>
          <a:prstGeom prst="rect">
            <a:avLst/>
          </a:prstGeom>
          <a:noFill/>
          <a:ln w="0">
            <a:noFill/>
          </a:ln>
        </p:spPr>
        <p:txBody>
          <a:bodyPr>
            <a:noAutofit/>
          </a:bodyPr>
          <a:lstStyle/>
          <a:p>
            <a:pPr>
              <a:defRPr sz="1650" b="0">
                <a:solidFill>
                  <a:srgbClr val="7FE5EA"/>
                </a:solidFill>
                <a:latin typeface="DejaVu Sans"/>
                <a:ea typeface="DejaVu Sans"/>
                <a:cs typeface="DejaVu Sans"/>
              </a:defRPr>
            </a:pPr>
            <a:r>
              <a:rPr sz="1650" b="0">
                <a:solidFill>
                  <a:srgbClr val="7FE5EA"/>
                </a:solidFill>
                <a:latin typeface="DejaVu Sans"/>
                <a:ea typeface="DejaVu Sans"/>
                <a:cs typeface="DejaVu Sans"/>
              </a:rPr>
              <a:t>Illustrative readings, not a dive plan</a:t>
            </a:r>
          </a:p>
        </p:txBody>
      </p:sp>
      <p:sp>
        <p:nvSpPr>
          <p:cNvPr id="5" name="Rectangle 4">
            <a:extLst>
              <a:ext uri="{FF2B5EF4-FFF2-40B4-BE49-F238E27FC236}">
                <a16:creationId xmlns:a16="http://schemas.microsoft.com/office/drawing/2014/main" id="{A61D1B31-E19A-4883-9F87-C856228E7C16}"/>
              </a:ext>
            </a:extLst>
          </p:cNvPr>
          <p:cNvSpPr>
            <a:spLocks noGrp="1"/>
          </p:cNvSpPr>
          <p:nvPr/>
        </p:nvSpPr>
        <p:spPr>
          <a:xfrm>
            <a:off x="914400" y="2438400"/>
            <a:ext cx="4381500" cy="333375"/>
          </a:xfrm>
          <a:prstGeom prst="rect">
            <a:avLst/>
          </a:prstGeom>
          <a:noFill/>
          <a:ln w="0">
            <a:noFill/>
          </a:ln>
        </p:spPr>
        <p:txBody>
          <a:bodyPr>
            <a:noAutofit/>
          </a:bodyPr>
          <a:lstStyle/>
          <a:p>
            <a:pP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YOUR COMPUTER</a:t>
            </a:r>
          </a:p>
        </p:txBody>
      </p:sp>
      <p:sp>
        <p:nvSpPr>
          <p:cNvPr id="6" name="Rectangle 5">
            <a:extLst>
              <a:ext uri="{FF2B5EF4-FFF2-40B4-BE49-F238E27FC236}">
                <a16:creationId xmlns:a16="http://schemas.microsoft.com/office/drawing/2014/main" id="{7A704EC7-080E-4CAA-A731-EAE4A2282035}"/>
              </a:ext>
            </a:extLst>
          </p:cNvPr>
          <p:cNvSpPr>
            <a:spLocks noGrp="1"/>
          </p:cNvSpPr>
          <p:nvPr/>
        </p:nvSpPr>
        <p:spPr>
          <a:xfrm>
            <a:off x="914400" y="2876550"/>
            <a:ext cx="4572000" cy="1285875"/>
          </a:xfrm>
          <a:prstGeom prst="rect">
            <a:avLst/>
          </a:prstGeom>
          <a:noFill/>
          <a:ln w="0">
            <a:noFill/>
          </a:ln>
        </p:spPr>
        <p:txBody>
          <a:bodyPr>
            <a:noAutofit/>
          </a:bodyPr>
          <a:lstStyle/>
          <a:p>
            <a:pPr>
              <a:defRPr sz="7500" b="1">
                <a:solidFill>
                  <a:srgbClr val="42D2EC"/>
                </a:solidFill>
                <a:latin typeface="DejaVu Sans"/>
                <a:ea typeface="DejaVu Sans"/>
                <a:cs typeface="DejaVu Sans"/>
              </a:defRPr>
            </a:pPr>
            <a:r>
              <a:rPr sz="7500" b="1">
                <a:solidFill>
                  <a:srgbClr val="42D2EC"/>
                </a:solidFill>
                <a:latin typeface="DejaVu Sans"/>
                <a:ea typeface="DejaVu Sans"/>
                <a:cs typeface="DejaVu Sans"/>
              </a:rPr>
              <a:t>8 min</a:t>
            </a:r>
          </a:p>
        </p:txBody>
      </p:sp>
      <p:sp>
        <p:nvSpPr>
          <p:cNvPr id="7" name="Rectangle 6">
            <a:extLst>
              <a:ext uri="{FF2B5EF4-FFF2-40B4-BE49-F238E27FC236}">
                <a16:creationId xmlns:a16="http://schemas.microsoft.com/office/drawing/2014/main" id="{BAD2723A-8F96-4D41-A4A9-B9AFED1CFE3D}"/>
              </a:ext>
            </a:extLst>
          </p:cNvPr>
          <p:cNvSpPr>
            <a:spLocks noGrp="1"/>
          </p:cNvSpPr>
          <p:nvPr/>
        </p:nvSpPr>
        <p:spPr>
          <a:xfrm>
            <a:off x="6619875" y="2438400"/>
            <a:ext cx="4667250" cy="333375"/>
          </a:xfrm>
          <a:prstGeom prst="rect">
            <a:avLst/>
          </a:prstGeom>
          <a:noFill/>
          <a:ln w="0">
            <a:noFill/>
          </a:ln>
        </p:spPr>
        <p:txBody>
          <a:bodyPr>
            <a:noAutofit/>
          </a:bodyPr>
          <a:lstStyle/>
          <a:p>
            <a:pPr>
              <a:defRPr sz="1500" b="1">
                <a:solidFill>
                  <a:srgbClr val="FFFFFF"/>
                </a:solidFill>
                <a:latin typeface="DejaVu Sans"/>
                <a:ea typeface="DejaVu Sans"/>
                <a:cs typeface="DejaVu Sans"/>
              </a:defRPr>
            </a:pPr>
            <a:r>
              <a:rPr sz="1500" b="1">
                <a:solidFill>
                  <a:srgbClr val="FFFFFF"/>
                </a:solidFill>
                <a:latin typeface="DejaVu Sans"/>
                <a:ea typeface="DejaVu Sans"/>
                <a:cs typeface="DejaVu Sans"/>
              </a:rPr>
              <a:t>YOUR BUDDY’S COMPUTER</a:t>
            </a:r>
          </a:p>
        </p:txBody>
      </p:sp>
      <p:sp>
        <p:nvSpPr>
          <p:cNvPr id="8" name="Rectangle 7">
            <a:extLst>
              <a:ext uri="{FF2B5EF4-FFF2-40B4-BE49-F238E27FC236}">
                <a16:creationId xmlns:a16="http://schemas.microsoft.com/office/drawing/2014/main" id="{CBE68C6C-2C90-4592-94E3-1B24D05325B6}"/>
              </a:ext>
            </a:extLst>
          </p:cNvPr>
          <p:cNvSpPr>
            <a:spLocks noGrp="1"/>
          </p:cNvSpPr>
          <p:nvPr/>
        </p:nvSpPr>
        <p:spPr>
          <a:xfrm>
            <a:off x="6619875" y="2876550"/>
            <a:ext cx="4572000" cy="1285875"/>
          </a:xfrm>
          <a:prstGeom prst="rect">
            <a:avLst/>
          </a:prstGeom>
          <a:noFill/>
          <a:ln w="0">
            <a:noFill/>
          </a:ln>
        </p:spPr>
        <p:txBody>
          <a:bodyPr>
            <a:noAutofit/>
          </a:bodyPr>
          <a:lstStyle/>
          <a:p>
            <a:pPr>
              <a:defRPr sz="7500" b="1">
                <a:solidFill>
                  <a:srgbClr val="EBAF3F"/>
                </a:solidFill>
                <a:latin typeface="DejaVu Sans"/>
                <a:ea typeface="DejaVu Sans"/>
                <a:cs typeface="DejaVu Sans"/>
              </a:defRPr>
            </a:pPr>
            <a:r>
              <a:rPr sz="7500" b="1">
                <a:solidFill>
                  <a:srgbClr val="EBAF3F"/>
                </a:solidFill>
                <a:latin typeface="DejaVu Sans"/>
                <a:ea typeface="DejaVu Sans"/>
                <a:cs typeface="DejaVu Sans"/>
              </a:rPr>
              <a:t>4 min</a:t>
            </a:r>
          </a:p>
        </p:txBody>
      </p:sp>
      <p:sp>
        <p:nvSpPr>
          <p:cNvPr id="9" name="Rectangle 8">
            <a:extLst>
              <a:ext uri="{FF2B5EF4-FFF2-40B4-BE49-F238E27FC236}">
                <a16:creationId xmlns:a16="http://schemas.microsoft.com/office/drawing/2014/main" id="{20789A90-BC04-410E-BED0-6AB29ED61A7A}"/>
              </a:ext>
            </a:extLst>
          </p:cNvPr>
          <p:cNvSpPr>
            <a:spLocks noGrp="1"/>
          </p:cNvSpPr>
          <p:nvPr/>
        </p:nvSpPr>
        <p:spPr>
          <a:xfrm>
            <a:off x="914400" y="4476750"/>
            <a:ext cx="10429875" cy="428625"/>
          </a:xfrm>
          <a:prstGeom prst="rect">
            <a:avLst/>
          </a:prstGeom>
          <a:noFill/>
          <a:ln w="0">
            <a:noFill/>
          </a:ln>
        </p:spPr>
        <p:txBody>
          <a:bodyPr>
            <a:noAutofit/>
          </a:bodyPr>
          <a:lstStyle/>
          <a:p>
            <a:pPr>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Both have adequate gas for the agreed ascent.</a:t>
            </a:r>
          </a:p>
        </p:txBody>
      </p:sp>
      <p:sp>
        <p:nvSpPr>
          <p:cNvPr id="10" name="Rectangle 9">
            <a:extLst>
              <a:ext uri="{FF2B5EF4-FFF2-40B4-BE49-F238E27FC236}">
                <a16:creationId xmlns:a16="http://schemas.microsoft.com/office/drawing/2014/main" id="{DDCC485E-5604-4689-94E1-FD5157C63CA7}"/>
              </a:ext>
            </a:extLst>
          </p:cNvPr>
          <p:cNvSpPr>
            <a:spLocks noGrp="1"/>
          </p:cNvSpPr>
          <p:nvPr/>
        </p:nvSpPr>
        <p:spPr>
          <a:xfrm>
            <a:off x="914400" y="5314950"/>
            <a:ext cx="10439400" cy="628650"/>
          </a:xfrm>
          <a:prstGeom prst="rect">
            <a:avLst/>
          </a:prstGeom>
          <a:noFill/>
          <a:ln w="0">
            <a:noFill/>
          </a:ln>
        </p:spPr>
        <p:txBody>
          <a:bodyPr>
            <a:noAutofit/>
          </a:bodyPr>
          <a:lstStyle/>
          <a:p>
            <a:pPr>
              <a:defRPr sz="3225" b="1">
                <a:solidFill>
                  <a:srgbClr val="FFFFFF"/>
                </a:solidFill>
                <a:latin typeface="DejaVu Sans"/>
                <a:ea typeface="DejaVu Sans"/>
                <a:cs typeface="DejaVu Sans"/>
              </a:defRPr>
            </a:pPr>
            <a:r>
              <a:rPr sz="3225" b="1">
                <a:solidFill>
                  <a:srgbClr val="FFFFFF"/>
                </a:solidFill>
                <a:latin typeface="DejaVu Sans"/>
                <a:ea typeface="DejaVu Sans"/>
                <a:cs typeface="DejaVu Sans"/>
              </a:rPr>
              <a:t>Would you stay another eight minutes?</a:t>
            </a:r>
          </a:p>
        </p:txBody>
      </p:sp>
    </p:spTree>
    <p:extLst>
      <p:ext uri="{BB962C8B-B14F-4D97-AF65-F5344CB8AC3E}">
        <p14:creationId xmlns:p14="http://schemas.microsoft.com/office/powerpoint/2010/main" val="578406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9955E96-A4AD-48F7-9AAB-68A1FD23E840}"/>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Why buddies see different limits</a:t>
            </a:r>
          </a:p>
        </p:txBody>
      </p:sp>
      <p:sp>
        <p:nvSpPr>
          <p:cNvPr id="2" name="Rectangle 1">
            <a:extLst>
              <a:ext uri="{FF2B5EF4-FFF2-40B4-BE49-F238E27FC236}">
                <a16:creationId xmlns:a16="http://schemas.microsoft.com/office/drawing/2014/main" id="{7026CEE5-30C0-4EAA-9755-D7A7A9F4B740}"/>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sz="1350" b="0">
                <a:solidFill>
                  <a:srgbClr val="01355A"/>
                </a:solidFill>
                <a:latin typeface="DejaVu Sans"/>
                <a:ea typeface="DejaVu Sans"/>
                <a:cs typeface="DejaVu Sans"/>
              </a:rPr>
              <a:t>08</a:t>
            </a:r>
          </a:p>
        </p:txBody>
      </p:sp>
      <p:sp>
        <p:nvSpPr>
          <p:cNvPr id="3" name="Rectangle 2">
            <a:extLst>
              <a:ext uri="{FF2B5EF4-FFF2-40B4-BE49-F238E27FC236}">
                <a16:creationId xmlns:a16="http://schemas.microsoft.com/office/drawing/2014/main" id="{91D8284F-AB62-4684-A5B5-8D0BB528C737}"/>
              </a:ext>
            </a:extLst>
          </p:cNvPr>
          <p:cNvSpPr>
            <a:spLocks noGrp="1"/>
          </p:cNvSpPr>
          <p:nvPr/>
        </p:nvSpPr>
        <p:spPr>
          <a:xfrm>
            <a:off x="609600" y="1828800"/>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01</a:t>
            </a:r>
          </a:p>
        </p:txBody>
      </p:sp>
      <p:sp>
        <p:nvSpPr>
          <p:cNvPr id="4" name="Rectangle 3">
            <a:extLst>
              <a:ext uri="{FF2B5EF4-FFF2-40B4-BE49-F238E27FC236}">
                <a16:creationId xmlns:a16="http://schemas.microsoft.com/office/drawing/2014/main" id="{2AFC4C9E-419B-4767-83C2-00088D36FACE}"/>
              </a:ext>
            </a:extLst>
          </p:cNvPr>
          <p:cNvSpPr>
            <a:spLocks noGrp="1"/>
          </p:cNvSpPr>
          <p:nvPr/>
        </p:nvSpPr>
        <p:spPr>
          <a:xfrm>
            <a:off x="1257300" y="1828800"/>
            <a:ext cx="6096000" cy="771525"/>
          </a:xfrm>
          <a:prstGeom prst="rect">
            <a:avLst/>
          </a:prstGeom>
          <a:noFill/>
          <a:ln w="0">
            <a:noFill/>
          </a:ln>
        </p:spPr>
        <p:txBody>
          <a:bodyPr wrap="square">
            <a:noAutofit/>
          </a:bodyPr>
          <a:lstStyle/>
          <a:p>
            <a:pPr>
              <a:defRPr sz="2400" b="0">
                <a:solidFill>
                  <a:srgbClr val="01355A"/>
                </a:solidFill>
                <a:latin typeface="DejaVu Sans"/>
                <a:ea typeface="DejaVu Sans"/>
                <a:cs typeface="DejaVu Sans"/>
              </a:defRPr>
            </a:pPr>
            <a:r>
              <a:rPr lang="en-US" sz="2250" b="0">
                <a:solidFill>
                  <a:srgbClr val="01355A"/>
                </a:solidFill>
                <a:latin typeface="DejaVu Sans"/>
                <a:ea typeface="DejaVu Sans"/>
                <a:cs typeface="DejaVu Sans"/>
              </a:rPr>
              <a:t>Different algorithms or conservatism settings</a:t>
            </a:r>
          </a:p>
        </p:txBody>
      </p:sp>
      <p:sp>
        <p:nvSpPr>
          <p:cNvPr id="5" name="Rectangle 4">
            <a:extLst>
              <a:ext uri="{FF2B5EF4-FFF2-40B4-BE49-F238E27FC236}">
                <a16:creationId xmlns:a16="http://schemas.microsoft.com/office/drawing/2014/main" id="{160873A0-66FC-45A3-A4C2-E9850DCA4F7D}"/>
              </a:ext>
            </a:extLst>
          </p:cNvPr>
          <p:cNvSpPr>
            <a:spLocks noGrp="1"/>
          </p:cNvSpPr>
          <p:nvPr/>
        </p:nvSpPr>
        <p:spPr>
          <a:xfrm>
            <a:off x="609600" y="265747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02</a:t>
            </a:r>
          </a:p>
        </p:txBody>
      </p:sp>
      <p:sp>
        <p:nvSpPr>
          <p:cNvPr id="6" name="Rectangle 5">
            <a:extLst>
              <a:ext uri="{FF2B5EF4-FFF2-40B4-BE49-F238E27FC236}">
                <a16:creationId xmlns:a16="http://schemas.microsoft.com/office/drawing/2014/main" id="{838C14FA-0D0F-4911-8142-85043BC90619}"/>
              </a:ext>
            </a:extLst>
          </p:cNvPr>
          <p:cNvSpPr>
            <a:spLocks noGrp="1"/>
          </p:cNvSpPr>
          <p:nvPr/>
        </p:nvSpPr>
        <p:spPr>
          <a:xfrm>
            <a:off x="1257300" y="2657475"/>
            <a:ext cx="6096000" cy="771525"/>
          </a:xfrm>
          <a:prstGeom prst="rect">
            <a:avLst/>
          </a:prstGeom>
          <a:noFill/>
          <a:ln w="0">
            <a:noFill/>
          </a:ln>
        </p:spPr>
        <p:txBody>
          <a:bodyPr wrap="square">
            <a:noAutofit/>
          </a:bodyPr>
          <a:lstStyle/>
          <a:p>
            <a:pPr>
              <a:defRPr sz="2400" b="0">
                <a:solidFill>
                  <a:srgbClr val="01355A"/>
                </a:solidFill>
                <a:latin typeface="DejaVu Sans"/>
                <a:ea typeface="DejaVu Sans"/>
                <a:cs typeface="DejaVu Sans"/>
              </a:defRPr>
            </a:pPr>
            <a:r>
              <a:rPr lang="en-GB" sz="2250" b="0">
                <a:solidFill>
                  <a:srgbClr val="01355A"/>
                </a:solidFill>
                <a:latin typeface="DejaVu Sans"/>
                <a:ea typeface="DejaVu Sans"/>
                <a:cs typeface="DejaVu Sans"/>
              </a:rPr>
              <a:t>Different gas settings</a:t>
            </a:r>
          </a:p>
        </p:txBody>
      </p:sp>
      <p:sp>
        <p:nvSpPr>
          <p:cNvPr id="7" name="Rectangle 6">
            <a:extLst>
              <a:ext uri="{FF2B5EF4-FFF2-40B4-BE49-F238E27FC236}">
                <a16:creationId xmlns:a16="http://schemas.microsoft.com/office/drawing/2014/main" id="{C61836A1-22F6-4C89-9E95-2007AAE7DDD7}"/>
              </a:ext>
            </a:extLst>
          </p:cNvPr>
          <p:cNvSpPr>
            <a:spLocks noGrp="1"/>
          </p:cNvSpPr>
          <p:nvPr/>
        </p:nvSpPr>
        <p:spPr>
          <a:xfrm>
            <a:off x="609600" y="3486150"/>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03</a:t>
            </a:r>
          </a:p>
        </p:txBody>
      </p:sp>
      <p:sp>
        <p:nvSpPr>
          <p:cNvPr id="8" name="Rectangle 7">
            <a:extLst>
              <a:ext uri="{FF2B5EF4-FFF2-40B4-BE49-F238E27FC236}">
                <a16:creationId xmlns:a16="http://schemas.microsoft.com/office/drawing/2014/main" id="{842739F2-5419-4D96-9297-44FAD99CAEDA}"/>
              </a:ext>
            </a:extLst>
          </p:cNvPr>
          <p:cNvSpPr>
            <a:spLocks noGrp="1"/>
          </p:cNvSpPr>
          <p:nvPr/>
        </p:nvSpPr>
        <p:spPr>
          <a:xfrm>
            <a:off x="1257300" y="3486150"/>
            <a:ext cx="6096000" cy="771525"/>
          </a:xfrm>
          <a:prstGeom prst="rect">
            <a:avLst/>
          </a:prstGeom>
          <a:noFill/>
          <a:ln w="0">
            <a:noFill/>
          </a:ln>
        </p:spPr>
        <p:txBody>
          <a:bodyPr wrap="square">
            <a:noAutofit/>
          </a:bodyPr>
          <a:lstStyle/>
          <a:p>
            <a:pPr>
              <a:defRPr sz="2400" b="0">
                <a:solidFill>
                  <a:srgbClr val="01355A"/>
                </a:solidFill>
                <a:latin typeface="DejaVu Sans"/>
                <a:ea typeface="DejaVu Sans"/>
                <a:cs typeface="DejaVu Sans"/>
              </a:defRPr>
            </a:pPr>
            <a:r>
              <a:rPr lang="en-US" sz="2250" b="0">
                <a:solidFill>
                  <a:srgbClr val="01355A"/>
                </a:solidFill>
                <a:latin typeface="DejaVu Sans"/>
                <a:ea typeface="DejaVu Sans"/>
                <a:cs typeface="DejaVu Sans"/>
              </a:rPr>
              <a:t>Different depths during the dive</a:t>
            </a:r>
          </a:p>
        </p:txBody>
      </p:sp>
      <p:sp>
        <p:nvSpPr>
          <p:cNvPr id="9" name="Rectangle 8">
            <a:extLst>
              <a:ext uri="{FF2B5EF4-FFF2-40B4-BE49-F238E27FC236}">
                <a16:creationId xmlns:a16="http://schemas.microsoft.com/office/drawing/2014/main" id="{736D2BBE-9756-4866-92F2-33511DBFAA46}"/>
              </a:ext>
            </a:extLst>
          </p:cNvPr>
          <p:cNvSpPr>
            <a:spLocks noGrp="1"/>
          </p:cNvSpPr>
          <p:nvPr/>
        </p:nvSpPr>
        <p:spPr>
          <a:xfrm>
            <a:off x="609600" y="431482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04</a:t>
            </a:r>
          </a:p>
        </p:txBody>
      </p:sp>
      <p:sp>
        <p:nvSpPr>
          <p:cNvPr id="10" name="Rectangle 9">
            <a:extLst>
              <a:ext uri="{FF2B5EF4-FFF2-40B4-BE49-F238E27FC236}">
                <a16:creationId xmlns:a16="http://schemas.microsoft.com/office/drawing/2014/main" id="{2583ADEE-44CC-4E9A-B316-6E026B1907BF}"/>
              </a:ext>
            </a:extLst>
          </p:cNvPr>
          <p:cNvSpPr>
            <a:spLocks noGrp="1"/>
          </p:cNvSpPr>
          <p:nvPr/>
        </p:nvSpPr>
        <p:spPr>
          <a:xfrm>
            <a:off x="1257300" y="4314825"/>
            <a:ext cx="6096000" cy="771525"/>
          </a:xfrm>
          <a:prstGeom prst="rect">
            <a:avLst/>
          </a:prstGeom>
          <a:noFill/>
          <a:ln w="0">
            <a:noFill/>
          </a:ln>
        </p:spPr>
        <p:txBody>
          <a:bodyPr wrap="square">
            <a:noAutofit/>
          </a:bodyPr>
          <a:lstStyle/>
          <a:p>
            <a:pPr>
              <a:defRPr sz="2400" b="0">
                <a:solidFill>
                  <a:srgbClr val="01355A"/>
                </a:solidFill>
                <a:latin typeface="DejaVu Sans"/>
                <a:ea typeface="DejaVu Sans"/>
                <a:cs typeface="DejaVu Sans"/>
              </a:defRPr>
            </a:pPr>
            <a:r>
              <a:rPr lang="en-US" sz="2250" b="0">
                <a:solidFill>
                  <a:srgbClr val="01355A"/>
                </a:solidFill>
                <a:latin typeface="DejaVu Sans"/>
                <a:ea typeface="DejaVu Sans"/>
                <a:cs typeface="DejaVu Sans"/>
              </a:rPr>
              <a:t>Different earlier dives and surface intervals</a:t>
            </a:r>
          </a:p>
        </p:txBody>
      </p:sp>
      <p:sp>
        <p:nvSpPr>
          <p:cNvPr id="11" name="Rectangle 10">
            <a:extLst>
              <a:ext uri="{FF2B5EF4-FFF2-40B4-BE49-F238E27FC236}">
                <a16:creationId xmlns:a16="http://schemas.microsoft.com/office/drawing/2014/main" id="{4FA72306-BD0B-414F-9099-A1FE200F8426}"/>
              </a:ext>
            </a:extLst>
          </p:cNvPr>
          <p:cNvSpPr>
            <a:spLocks noGrp="1"/>
          </p:cNvSpPr>
          <p:nvPr/>
        </p:nvSpPr>
        <p:spPr>
          <a:xfrm>
            <a:off x="609600" y="5734050"/>
            <a:ext cx="10972800" cy="571500"/>
          </a:xfrm>
          <a:prstGeom prst="rect">
            <a:avLst/>
          </a:prstGeom>
          <a:solidFill>
            <a:srgbClr val="EBAF3F"/>
          </a:solidFill>
          <a:ln w="0">
            <a:noFill/>
          </a:ln>
        </p:spPr>
        <p:txBody>
          <a:bodyPr/>
          <a:lstStyle/>
          <a:p>
            <a:endParaRPr lang="en-GB"/>
          </a:p>
        </p:txBody>
      </p:sp>
      <p:sp>
        <p:nvSpPr>
          <p:cNvPr id="12" name="Rectangle 11">
            <a:extLst>
              <a:ext uri="{FF2B5EF4-FFF2-40B4-BE49-F238E27FC236}">
                <a16:creationId xmlns:a16="http://schemas.microsoft.com/office/drawing/2014/main" id="{ED55659F-1C62-45BB-AD24-866096EFB905}"/>
              </a:ext>
            </a:extLst>
          </p:cNvPr>
          <p:cNvSpPr>
            <a:spLocks noGrp="1"/>
          </p:cNvSpPr>
          <p:nvPr/>
        </p:nvSpPr>
        <p:spPr>
          <a:xfrm>
            <a:off x="819150" y="5838825"/>
            <a:ext cx="10477500" cy="438150"/>
          </a:xfrm>
          <a:prstGeom prst="rect">
            <a:avLst/>
          </a:prstGeom>
          <a:noFill/>
          <a:ln w="0">
            <a:noFill/>
          </a:ln>
        </p:spPr>
        <p:txBody>
          <a:bodyPr wrap="square">
            <a:noAutofit/>
          </a:bodyPr>
          <a:lstStyle/>
          <a:p>
            <a:pPr>
              <a:defRPr sz="2025" b="1">
                <a:solidFill>
                  <a:srgbClr val="01355A"/>
                </a:solidFill>
                <a:latin typeface="DejaVu Sans"/>
                <a:ea typeface="DejaVu Sans"/>
                <a:cs typeface="DejaVu Sans"/>
              </a:defRPr>
            </a:pPr>
            <a:r>
              <a:rPr lang="en-US" sz="1950" b="1">
                <a:solidFill>
                  <a:srgbClr val="01355A"/>
                </a:solidFill>
                <a:latin typeface="DejaVu Sans"/>
                <a:ea typeface="DejaVu Sans"/>
                <a:cs typeface="DejaVu Sans"/>
              </a:rPr>
              <a:t>Each diver needs a computer that has followed their own dive history.</a:t>
            </a:r>
          </a:p>
        </p:txBody>
      </p:sp>
      <p:pic>
        <p:nvPicPr>
          <p:cNvPr id="14" name="Suunto EON Steel Black" descr="1.png"/>
          <p:cNvPicPr>
            <a:picLocks noChangeAspect="1"/>
          </p:cNvPicPr>
          <p:nvPr/>
        </p:nvPicPr>
        <p:blipFill>
          <a:blip r:embed="rId3"/>
          <a:stretch>
            <a:fillRect/>
          </a:stretch>
        </p:blipFill>
        <p:spPr>
          <a:xfrm>
            <a:off x="7848600" y="1571625"/>
            <a:ext cx="3619500" cy="3619500"/>
          </a:xfrm>
          <a:prstGeom prst="rect">
            <a:avLst/>
          </a:prstGeom>
        </p:spPr>
      </p:pic>
      <p:sp>
        <p:nvSpPr>
          <p:cNvPr id="15" name="TextBox 14"/>
          <p:cNvSpPr txBox="1"/>
          <p:nvPr/>
        </p:nvSpPr>
        <p:spPr>
          <a:xfrm>
            <a:off x="7743825" y="5257800"/>
            <a:ext cx="3838575" cy="323850"/>
          </a:xfrm>
          <a:prstGeom prst="rect">
            <a:avLst/>
          </a:prstGeom>
          <a:noFill/>
        </p:spPr>
        <p:txBody>
          <a:bodyPr wrap="square" lIns="0" tIns="0" rIns="0" bIns="0">
            <a:spAutoFit/>
          </a:bodyPr>
          <a:lstStyle/>
          <a:p>
            <a:r>
              <a:rPr sz="1650" b="1">
                <a:solidFill>
                  <a:srgbClr val="01355A"/>
                </a:solidFill>
                <a:latin typeface="DejaVu Sans"/>
              </a:rPr>
              <a:t>Suunto EON Steel Black</a:t>
            </a:r>
          </a:p>
        </p:txBody>
      </p:sp>
    </p:spTree>
    <p:extLst>
      <p:ext uri="{BB962C8B-B14F-4D97-AF65-F5344CB8AC3E}">
        <p14:creationId xmlns:p14="http://schemas.microsoft.com/office/powerpoint/2010/main" val="1133677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09600" y="428625"/>
            <a:ext cx="10972800" cy="507831"/>
          </a:xfrm>
          <a:prstGeom prst="rect">
            <a:avLst/>
          </a:prstGeom>
          <a:noFill/>
        </p:spPr>
        <p:txBody>
          <a:bodyPr wrap="square" lIns="0" tIns="0" rIns="0" bIns="0">
            <a:spAutoFit/>
          </a:bodyPr>
          <a:lstStyle/>
          <a:p>
            <a:pPr>
              <a:spcAft>
                <a:spcPts val="300"/>
              </a:spcAft>
            </a:pPr>
            <a:r>
              <a:rPr lang="en-GB" sz="3300" b="1">
                <a:solidFill>
                  <a:srgbClr val="01355A"/>
                </a:solidFill>
                <a:latin typeface="DejaVu Sans"/>
              </a:rPr>
              <a:t>Conservatism in plain English</a:t>
            </a:r>
            <a:endParaRPr sz="3300" b="1">
              <a:solidFill>
                <a:srgbClr val="01355A"/>
              </a:solidFill>
              <a:latin typeface="DejaVu Sans"/>
            </a:endParaRPr>
          </a:p>
        </p:txBody>
      </p:sp>
      <p:sp>
        <p:nvSpPr>
          <p:cNvPr id="3" name="TextBox 2"/>
          <p:cNvSpPr txBox="1"/>
          <p:nvPr/>
        </p:nvSpPr>
        <p:spPr>
          <a:xfrm>
            <a:off x="11049000" y="6324600"/>
            <a:ext cx="523875" cy="207749"/>
          </a:xfrm>
          <a:prstGeom prst="rect">
            <a:avLst/>
          </a:prstGeom>
          <a:noFill/>
        </p:spPr>
        <p:txBody>
          <a:bodyPr wrap="square" lIns="0" tIns="0" rIns="0" bIns="0">
            <a:spAutoFit/>
          </a:bodyPr>
          <a:lstStyle/>
          <a:p>
            <a:pPr>
              <a:spcAft>
                <a:spcPts val="300"/>
              </a:spcAft>
            </a:pPr>
            <a:r>
              <a:rPr lang="en-GB" sz="1350" b="0">
                <a:solidFill>
                  <a:srgbClr val="01355A"/>
                </a:solidFill>
                <a:latin typeface="DejaVu Sans"/>
              </a:rPr>
              <a:t>09</a:t>
            </a:r>
            <a:endParaRPr sz="1350" b="0">
              <a:solidFill>
                <a:srgbClr val="01355A"/>
              </a:solidFill>
              <a:latin typeface="DejaVu Sans"/>
            </a:endParaRPr>
          </a:p>
        </p:txBody>
      </p:sp>
      <p:sp>
        <p:nvSpPr>
          <p:cNvPr id="4" name="TextBox 3"/>
          <p:cNvSpPr txBox="1">
            <a:spLocks/>
          </p:cNvSpPr>
          <p:nvPr/>
        </p:nvSpPr>
        <p:spPr>
          <a:xfrm>
            <a:off x="609600" y="1325880"/>
            <a:ext cx="10972800" cy="819150"/>
          </a:xfrm>
          <a:prstGeom prst="rect">
            <a:avLst/>
          </a:prstGeom>
          <a:noFill/>
        </p:spPr>
        <p:txBody>
          <a:bodyPr wrap="square" lIns="0" tIns="0" rIns="0" bIns="0">
            <a:spAutoFit/>
          </a:bodyPr>
          <a:lstStyle/>
          <a:p>
            <a:pPr>
              <a:spcAft>
                <a:spcPts val="700"/>
              </a:spcAft>
            </a:pPr>
            <a:r>
              <a:rPr lang="en-US" sz="2625" b="1">
                <a:solidFill>
                  <a:srgbClr val="01355A"/>
                </a:solidFill>
                <a:latin typeface="DejaVu Sans"/>
              </a:rPr>
              <a:t>Conservatism settings change the calculated limits.</a:t>
            </a:r>
          </a:p>
        </p:txBody>
      </p:sp>
      <p:sp>
        <p:nvSpPr>
          <p:cNvPr id="5" name="TextBox 4"/>
          <p:cNvSpPr txBox="1"/>
          <p:nvPr/>
        </p:nvSpPr>
        <p:spPr>
          <a:xfrm>
            <a:off x="609600" y="2103120"/>
            <a:ext cx="10972800" cy="357790"/>
          </a:xfrm>
          <a:prstGeom prst="rect">
            <a:avLst/>
          </a:prstGeom>
          <a:noFill/>
        </p:spPr>
        <p:txBody>
          <a:bodyPr wrap="square" lIns="0" tIns="0" rIns="0" bIns="0">
            <a:spAutoFit/>
          </a:bodyPr>
          <a:lstStyle/>
          <a:p>
            <a:pPr>
              <a:spcAft>
                <a:spcPts val="700"/>
              </a:spcAft>
            </a:pPr>
            <a:r>
              <a:rPr lang="en-US" sz="2325" b="0">
                <a:solidFill>
                  <a:srgbClr val="01355A"/>
                </a:solidFill>
                <a:latin typeface="DejaVu Sans"/>
              </a:rPr>
              <a:t>A more cautious setting may mean:</a:t>
            </a:r>
          </a:p>
        </p:txBody>
      </p:sp>
      <p:sp>
        <p:nvSpPr>
          <p:cNvPr id="6" name="TextBox 5"/>
          <p:cNvSpPr txBox="1"/>
          <p:nvPr/>
        </p:nvSpPr>
        <p:spPr>
          <a:xfrm>
            <a:off x="609600" y="2724912"/>
            <a:ext cx="5172075" cy="438582"/>
          </a:xfrm>
          <a:prstGeom prst="rect">
            <a:avLst/>
          </a:prstGeom>
          <a:noFill/>
        </p:spPr>
        <p:txBody>
          <a:bodyPr wrap="square" lIns="0" tIns="0" rIns="0" bIns="0">
            <a:spAutoFit/>
          </a:bodyPr>
          <a:lstStyle/>
          <a:p>
            <a:pPr>
              <a:spcAft>
                <a:spcPts val="700"/>
              </a:spcAft>
            </a:pPr>
            <a:r>
              <a:rPr lang="en-GB" sz="2850" b="1">
                <a:solidFill>
                  <a:srgbClr val="01355A"/>
                </a:solidFill>
                <a:latin typeface="DejaVu Sans"/>
              </a:rPr>
              <a:t>Less no-stop time</a:t>
            </a:r>
          </a:p>
        </p:txBody>
      </p:sp>
      <p:sp>
        <p:nvSpPr>
          <p:cNvPr id="7" name="TextBox 6"/>
          <p:cNvSpPr txBox="1"/>
          <p:nvPr/>
        </p:nvSpPr>
        <p:spPr>
          <a:xfrm>
            <a:off x="609600" y="3383280"/>
            <a:ext cx="5172075" cy="805349"/>
          </a:xfrm>
          <a:prstGeom prst="rect">
            <a:avLst/>
          </a:prstGeom>
          <a:noFill/>
        </p:spPr>
        <p:txBody>
          <a:bodyPr wrap="square" lIns="0" tIns="0" rIns="0" bIns="0">
            <a:spAutoFit/>
          </a:bodyPr>
          <a:lstStyle/>
          <a:p>
            <a:pPr>
              <a:spcAft>
                <a:spcPts val="700"/>
              </a:spcAft>
            </a:pPr>
            <a:r>
              <a:rPr lang="en-US" sz="2325" b="0">
                <a:solidFill>
                  <a:srgbClr val="01355A"/>
                </a:solidFill>
                <a:latin typeface="DejaVu Sans"/>
              </a:rPr>
              <a:t>The computer asks you to</a:t>
            </a:r>
          </a:p>
          <a:p>
            <a:pPr>
              <a:spcAft>
                <a:spcPts val="700"/>
              </a:spcAft>
            </a:pPr>
            <a:r>
              <a:rPr lang="en-US" sz="2325" b="0">
                <a:solidFill>
                  <a:srgbClr val="01355A"/>
                </a:solidFill>
                <a:latin typeface="DejaVu Sans"/>
              </a:rPr>
              <a:t>leave depth sooner.</a:t>
            </a:r>
          </a:p>
        </p:txBody>
      </p:sp>
      <p:sp>
        <p:nvSpPr>
          <p:cNvPr id="8" name="TextBox 7"/>
          <p:cNvSpPr txBox="1">
            <a:spLocks/>
          </p:cNvSpPr>
          <p:nvPr/>
        </p:nvSpPr>
        <p:spPr>
          <a:xfrm>
            <a:off x="6600825" y="2724912"/>
            <a:ext cx="4981575" cy="666750"/>
          </a:xfrm>
          <a:prstGeom prst="rect">
            <a:avLst/>
          </a:prstGeom>
          <a:noFill/>
        </p:spPr>
        <p:txBody>
          <a:bodyPr wrap="square" lIns="0" tIns="0" rIns="0" bIns="0">
            <a:spAutoFit/>
          </a:bodyPr>
          <a:lstStyle/>
          <a:p>
            <a:pPr>
              <a:spcAft>
                <a:spcPts val="700"/>
              </a:spcAft>
            </a:pPr>
            <a:r>
              <a:rPr lang="en-GB" sz="2850" b="1">
                <a:solidFill>
                  <a:srgbClr val="01355A"/>
                </a:solidFill>
                <a:latin typeface="DejaVu Sans"/>
              </a:rPr>
              <a:t>Longer required stops</a:t>
            </a:r>
          </a:p>
        </p:txBody>
      </p:sp>
      <p:sp>
        <p:nvSpPr>
          <p:cNvPr id="9" name="TextBox 8"/>
          <p:cNvSpPr txBox="1"/>
          <p:nvPr/>
        </p:nvSpPr>
        <p:spPr>
          <a:xfrm>
            <a:off x="6600825" y="3383280"/>
            <a:ext cx="4981575" cy="805349"/>
          </a:xfrm>
          <a:prstGeom prst="rect">
            <a:avLst/>
          </a:prstGeom>
          <a:noFill/>
        </p:spPr>
        <p:txBody>
          <a:bodyPr wrap="square" lIns="0" tIns="0" rIns="0" bIns="0">
            <a:spAutoFit/>
          </a:bodyPr>
          <a:lstStyle/>
          <a:p>
            <a:pPr>
              <a:spcAft>
                <a:spcPts val="700"/>
              </a:spcAft>
            </a:pPr>
            <a:r>
              <a:rPr lang="en-US" sz="2325" b="0">
                <a:solidFill>
                  <a:srgbClr val="01355A"/>
                </a:solidFill>
                <a:latin typeface="DejaVu Sans"/>
              </a:rPr>
              <a:t>If decompression is required,</a:t>
            </a:r>
          </a:p>
          <a:p>
            <a:pPr>
              <a:spcAft>
                <a:spcPts val="700"/>
              </a:spcAft>
            </a:pPr>
            <a:r>
              <a:rPr lang="en-US" sz="2325" b="0">
                <a:solidFill>
                  <a:srgbClr val="01355A"/>
                </a:solidFill>
                <a:latin typeface="DejaVu Sans"/>
              </a:rPr>
              <a:t>the stop time may increase.</a:t>
            </a:r>
          </a:p>
        </p:txBody>
      </p:sp>
      <p:sp>
        <p:nvSpPr>
          <p:cNvPr id="10" name="Rectangle 9"/>
          <p:cNvSpPr>
            <a:spLocks/>
          </p:cNvSpPr>
          <p:nvPr/>
        </p:nvSpPr>
        <p:spPr>
          <a:xfrm>
            <a:off x="609600" y="5591175"/>
            <a:ext cx="10972800" cy="638175"/>
          </a:xfrm>
          <a:prstGeom prst="rect">
            <a:avLst/>
          </a:prstGeom>
          <a:solidFill>
            <a:srgbClr val="EBAF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p:cNvSpPr txBox="1"/>
          <p:nvPr/>
        </p:nvSpPr>
        <p:spPr>
          <a:xfrm>
            <a:off x="819150" y="5743575"/>
            <a:ext cx="10553700" cy="323165"/>
          </a:xfrm>
          <a:prstGeom prst="rect">
            <a:avLst/>
          </a:prstGeom>
          <a:noFill/>
        </p:spPr>
        <p:txBody>
          <a:bodyPr wrap="square" lIns="0" tIns="0" rIns="0" bIns="0">
            <a:spAutoFit/>
          </a:bodyPr>
          <a:lstStyle/>
          <a:p>
            <a:pPr>
              <a:spcAft>
                <a:spcPts val="700"/>
              </a:spcAft>
            </a:pPr>
            <a:r>
              <a:rPr lang="en-US" sz="2100" b="1">
                <a:solidFill>
                  <a:srgbClr val="01355A"/>
                </a:solidFill>
                <a:latin typeface="DejaVu Sans"/>
              </a:rPr>
              <a:t>Understand a setting before changing it.</a:t>
            </a:r>
          </a:p>
        </p:txBody>
      </p:sp>
      <p:sp>
        <p:nvSpPr>
          <p:cNvPr id="12" name="TextBox 11"/>
          <p:cNvSpPr txBox="1"/>
          <p:nvPr/>
        </p:nvSpPr>
        <p:spPr>
          <a:xfrm>
            <a:off x="609904" y="4416552"/>
            <a:ext cx="10972800" cy="987552"/>
          </a:xfrm>
          <a:prstGeom prst="rect">
            <a:avLst/>
          </a:prstGeom>
          <a:noFill/>
        </p:spPr>
        <p:txBody>
          <a:bodyPr wrap="square" lIns="0" tIns="0" rIns="0" bIns="0">
            <a:spAutoFit/>
          </a:bodyPr>
          <a:lstStyle/>
          <a:p>
            <a:pPr>
              <a:lnSpc>
                <a:spcPct val="108000"/>
              </a:lnSpc>
              <a:spcAft>
                <a:spcPts val="0"/>
              </a:spcAft>
            </a:pPr>
            <a:r>
              <a:rPr sz="2000">
                <a:solidFill>
                  <a:srgbClr val="01355A"/>
                </a:solidFill>
                <a:latin typeface="DejaVu Sans"/>
              </a:rPr>
              <a:t>Using less conservative settings to stay down longer can leave less decompression safety margin if an uncontrolled ascent occurs. Remaining within the displayed no-stop limit does not guarantee safety.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EC0B211-7A86-41C4-904D-4C4CD85CE613}"/>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Ascent rates and warnings</a:t>
            </a:r>
          </a:p>
        </p:txBody>
      </p:sp>
      <p:sp>
        <p:nvSpPr>
          <p:cNvPr id="2" name="Rectangle 1">
            <a:extLst>
              <a:ext uri="{FF2B5EF4-FFF2-40B4-BE49-F238E27FC236}">
                <a16:creationId xmlns:a16="http://schemas.microsoft.com/office/drawing/2014/main" id="{FFBD9EEB-2984-48D2-B818-D837E901EEC9}"/>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10</a:t>
            </a:r>
            <a:endParaRPr sz="1350" b="0">
              <a:solidFill>
                <a:srgbClr val="01355A"/>
              </a:solidFill>
              <a:latin typeface="DejaVu Sans"/>
              <a:ea typeface="DejaVu Sans"/>
              <a:cs typeface="DejaVu Sans"/>
            </a:endParaRPr>
          </a:p>
        </p:txBody>
      </p:sp>
      <p:sp>
        <p:nvSpPr>
          <p:cNvPr id="3" name="Rectangle 2">
            <a:extLst>
              <a:ext uri="{FF2B5EF4-FFF2-40B4-BE49-F238E27FC236}">
                <a16:creationId xmlns:a16="http://schemas.microsoft.com/office/drawing/2014/main" id="{2B9B86C9-4E5E-4016-815E-B8D4EC79B1F9}"/>
              </a:ext>
            </a:extLst>
          </p:cNvPr>
          <p:cNvSpPr>
            <a:spLocks noGrp="1"/>
          </p:cNvSpPr>
          <p:nvPr/>
        </p:nvSpPr>
        <p:spPr>
          <a:xfrm>
            <a:off x="609600" y="1781175"/>
            <a:ext cx="6619875" cy="733425"/>
          </a:xfrm>
          <a:prstGeom prst="rect">
            <a:avLst/>
          </a:prstGeom>
          <a:noFill/>
          <a:ln w="0">
            <a:noFill/>
          </a:ln>
        </p:spPr>
        <p:txBody>
          <a:bodyPr>
            <a:noAutofit/>
          </a:bodyPr>
          <a:lstStyle/>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Know your computer’s ascent-rate limit</a:t>
            </a:r>
          </a:p>
        </p:txBody>
      </p:sp>
      <p:sp>
        <p:nvSpPr>
          <p:cNvPr id="4" name="Rectangle 3">
            <a:extLst>
              <a:ext uri="{FF2B5EF4-FFF2-40B4-BE49-F238E27FC236}">
                <a16:creationId xmlns:a16="http://schemas.microsoft.com/office/drawing/2014/main" id="{CCDBCF70-6A14-45C4-AD6D-1894CC478777}"/>
              </a:ext>
            </a:extLst>
          </p:cNvPr>
          <p:cNvSpPr>
            <a:spLocks noGrp="1"/>
          </p:cNvSpPr>
          <p:nvPr/>
        </p:nvSpPr>
        <p:spPr>
          <a:xfrm>
            <a:off x="609600" y="2590800"/>
            <a:ext cx="6619875" cy="733425"/>
          </a:xfrm>
          <a:prstGeom prst="rect">
            <a:avLst/>
          </a:prstGeom>
          <a:noFill/>
          <a:ln w="0">
            <a:noFill/>
          </a:ln>
        </p:spPr>
        <p:txBody>
          <a:bodyPr>
            <a:noAutofit/>
          </a:bodyPr>
          <a:lstStyle/>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Watch the indicator throughout ascent</a:t>
            </a:r>
          </a:p>
        </p:txBody>
      </p:sp>
      <p:sp>
        <p:nvSpPr>
          <p:cNvPr id="5" name="Rectangle 4">
            <a:extLst>
              <a:ext uri="{FF2B5EF4-FFF2-40B4-BE49-F238E27FC236}">
                <a16:creationId xmlns:a16="http://schemas.microsoft.com/office/drawing/2014/main" id="{C3E5F984-BDE4-4417-B3AE-060F63EE2DBA}"/>
              </a:ext>
            </a:extLst>
          </p:cNvPr>
          <p:cNvSpPr>
            <a:spLocks noGrp="1"/>
          </p:cNvSpPr>
          <p:nvPr/>
        </p:nvSpPr>
        <p:spPr>
          <a:xfrm>
            <a:off x="609600" y="3400425"/>
            <a:ext cx="6619875" cy="733425"/>
          </a:xfrm>
          <a:prstGeom prst="rect">
            <a:avLst/>
          </a:prstGeom>
          <a:noFill/>
          <a:ln w="0">
            <a:noFill/>
          </a:ln>
        </p:spPr>
        <p:txBody>
          <a:bodyPr>
            <a:noAutofit/>
          </a:bodyPr>
          <a:lstStyle/>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Respond promptly to fast-ascent warnings</a:t>
            </a:r>
          </a:p>
        </p:txBody>
      </p:sp>
      <p:sp>
        <p:nvSpPr>
          <p:cNvPr id="6" name="Rectangle 5">
            <a:extLst>
              <a:ext uri="{FF2B5EF4-FFF2-40B4-BE49-F238E27FC236}">
                <a16:creationId xmlns:a16="http://schemas.microsoft.com/office/drawing/2014/main" id="{70E64C84-3C55-406E-9C3C-9C39B4CB7578}"/>
              </a:ext>
            </a:extLst>
          </p:cNvPr>
          <p:cNvSpPr>
            <a:spLocks noGrp="1"/>
          </p:cNvSpPr>
          <p:nvPr/>
        </p:nvSpPr>
        <p:spPr>
          <a:xfrm>
            <a:off x="609600" y="4210050"/>
            <a:ext cx="6619875" cy="733425"/>
          </a:xfrm>
          <a:prstGeom prst="rect">
            <a:avLst/>
          </a:prstGeom>
          <a:noFill/>
          <a:ln w="0">
            <a:noFill/>
          </a:ln>
        </p:spPr>
        <p:txBody>
          <a:bodyPr>
            <a:noAutofit/>
          </a:bodyPr>
          <a:lstStyle/>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Vent expanding gas from buoyancy equipment</a:t>
            </a:r>
          </a:p>
        </p:txBody>
      </p:sp>
      <p:sp>
        <p:nvSpPr>
          <p:cNvPr id="7" name="Rectangle 6">
            <a:extLst>
              <a:ext uri="{FF2B5EF4-FFF2-40B4-BE49-F238E27FC236}">
                <a16:creationId xmlns:a16="http://schemas.microsoft.com/office/drawing/2014/main" id="{E98D33E0-4233-4C5A-8290-6AFEDAAF50E1}"/>
              </a:ext>
            </a:extLst>
          </p:cNvPr>
          <p:cNvSpPr>
            <a:spLocks noGrp="1"/>
          </p:cNvSpPr>
          <p:nvPr/>
        </p:nvSpPr>
        <p:spPr>
          <a:xfrm>
            <a:off x="609600" y="5019675"/>
            <a:ext cx="6619875" cy="733425"/>
          </a:xfrm>
          <a:prstGeom prst="rect">
            <a:avLst/>
          </a:prstGeom>
          <a:noFill/>
          <a:ln w="0">
            <a:noFill/>
          </a:ln>
        </p:spPr>
        <p:txBody>
          <a:bodyPr>
            <a:noAutofit/>
          </a:bodyPr>
          <a:lstStyle/>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Keep the final ascent controlled</a:t>
            </a:r>
          </a:p>
        </p:txBody>
      </p:sp>
      <p:sp>
        <p:nvSpPr>
          <p:cNvPr id="8" name="Rectangle 7">
            <a:extLst>
              <a:ext uri="{FF2B5EF4-FFF2-40B4-BE49-F238E27FC236}">
                <a16:creationId xmlns:a16="http://schemas.microsoft.com/office/drawing/2014/main" id="{EAFED4A6-70DC-4E3D-9225-B0D26C7C8866}"/>
              </a:ext>
            </a:extLst>
          </p:cNvPr>
          <p:cNvSpPr>
            <a:spLocks noGrp="1"/>
          </p:cNvSpPr>
          <p:nvPr/>
        </p:nvSpPr>
        <p:spPr>
          <a:xfrm>
            <a:off x="7962900" y="1771650"/>
            <a:ext cx="3619500" cy="4067175"/>
          </a:xfrm>
          <a:prstGeom prst="rect">
            <a:avLst/>
          </a:prstGeom>
          <a:solidFill>
            <a:srgbClr val="01355A"/>
          </a:solidFill>
          <a:ln w="0">
            <a:noFill/>
          </a:ln>
        </p:spPr>
        <p:txBody>
          <a:bodyPr/>
          <a:lstStyle/>
          <a:p>
            <a:endParaRPr lang="en-GB"/>
          </a:p>
        </p:txBody>
      </p:sp>
      <p:sp>
        <p:nvSpPr>
          <p:cNvPr id="9" name="Rectangle 8">
            <a:extLst>
              <a:ext uri="{FF2B5EF4-FFF2-40B4-BE49-F238E27FC236}">
                <a16:creationId xmlns:a16="http://schemas.microsoft.com/office/drawing/2014/main" id="{F4203293-E0B9-41C4-A159-94F6E9267996}"/>
              </a:ext>
            </a:extLst>
          </p:cNvPr>
          <p:cNvSpPr>
            <a:spLocks noGrp="1"/>
          </p:cNvSpPr>
          <p:nvPr/>
        </p:nvSpPr>
        <p:spPr>
          <a:xfrm>
            <a:off x="8258175" y="2038350"/>
            <a:ext cx="2990850" cy="971550"/>
          </a:xfrm>
          <a:prstGeom prst="rect">
            <a:avLst/>
          </a:prstGeom>
          <a:noFill/>
          <a:ln w="0">
            <a:noFill/>
          </a:ln>
        </p:spPr>
        <p:txBody>
          <a:bodyPr>
            <a:noAutofit/>
          </a:bodyPr>
          <a:lstStyle/>
          <a:p>
            <a:pPr>
              <a:defRPr sz="5850" b="1">
                <a:solidFill>
                  <a:srgbClr val="42D2EC"/>
                </a:solidFill>
                <a:latin typeface="DejaVu Sans"/>
                <a:ea typeface="DejaVu Sans"/>
                <a:cs typeface="DejaVu Sans"/>
              </a:defRPr>
            </a:pPr>
            <a:r>
              <a:rPr lang="en-GB" sz="5850" b="1">
                <a:solidFill>
                  <a:srgbClr val="EBAF3F"/>
                </a:solidFill>
                <a:latin typeface="DejaVu Sans"/>
                <a:ea typeface="DejaVu Sans"/>
                <a:cs typeface="DejaVu Sans"/>
              </a:rPr>
              <a:t>6 m</a:t>
            </a:r>
          </a:p>
        </p:txBody>
      </p:sp>
      <p:sp>
        <p:nvSpPr>
          <p:cNvPr id="10" name="Rectangle 9">
            <a:extLst>
              <a:ext uri="{FF2B5EF4-FFF2-40B4-BE49-F238E27FC236}">
                <a16:creationId xmlns:a16="http://schemas.microsoft.com/office/drawing/2014/main" id="{17BAD990-196A-45B3-BADC-95B378532BC5}"/>
              </a:ext>
            </a:extLst>
          </p:cNvPr>
          <p:cNvSpPr>
            <a:spLocks noGrp="1"/>
          </p:cNvSpPr>
          <p:nvPr/>
        </p:nvSpPr>
        <p:spPr>
          <a:xfrm>
            <a:off x="8258175" y="3076575"/>
            <a:ext cx="2990850" cy="428625"/>
          </a:xfrm>
          <a:prstGeom prst="rect">
            <a:avLst/>
          </a:prstGeom>
          <a:noFill/>
          <a:ln w="0">
            <a:noFill/>
          </a:ln>
        </p:spPr>
        <p:txBody>
          <a:bodyPr>
            <a:noAutofit/>
          </a:bodyPr>
          <a:lstStyle/>
          <a:p>
            <a:pPr>
              <a:defRPr sz="2250" b="0">
                <a:solidFill>
                  <a:srgbClr val="FFFFFF"/>
                </a:solidFill>
                <a:latin typeface="DejaVu Sans"/>
                <a:ea typeface="DejaVu Sans"/>
                <a:cs typeface="DejaVu Sans"/>
              </a:defRPr>
            </a:pPr>
            <a:r>
              <a:rPr sz="2250" b="0">
                <a:solidFill>
                  <a:srgbClr val="FFFFFF"/>
                </a:solidFill>
                <a:latin typeface="DejaVu Sans"/>
                <a:ea typeface="DejaVu Sans"/>
                <a:cs typeface="DejaVu Sans"/>
              </a:rPr>
              <a:t>to the surface</a:t>
            </a:r>
          </a:p>
        </p:txBody>
      </p:sp>
      <p:sp>
        <p:nvSpPr>
          <p:cNvPr id="11" name="Rectangle 10">
            <a:extLst>
              <a:ext uri="{FF2B5EF4-FFF2-40B4-BE49-F238E27FC236}">
                <a16:creationId xmlns:a16="http://schemas.microsoft.com/office/drawing/2014/main" id="{E2981EB7-CE8D-4AA3-90CC-B5B172767616}"/>
              </a:ext>
            </a:extLst>
          </p:cNvPr>
          <p:cNvSpPr>
            <a:spLocks noGrp="1"/>
          </p:cNvSpPr>
          <p:nvPr/>
        </p:nvSpPr>
        <p:spPr>
          <a:xfrm>
            <a:off x="8258175" y="3771900"/>
            <a:ext cx="2990850" cy="1143000"/>
          </a:xfrm>
          <a:prstGeom prst="rect">
            <a:avLst/>
          </a:prstGeom>
          <a:noFill/>
          <a:ln w="0">
            <a:noFill/>
          </a:ln>
        </p:spPr>
        <p:txBody>
          <a:bodyPr>
            <a:noAutofit/>
          </a:bodyPr>
          <a:lstStyle/>
          <a:p>
            <a:pPr>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At least</a:t>
            </a:r>
          </a:p>
          <a:p>
            <a:pPr>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one minute</a:t>
            </a:r>
          </a:p>
        </p:txBody>
      </p:sp>
      <p:sp>
        <p:nvSpPr>
          <p:cNvPr id="12" name="Rectangle 11">
            <a:extLst>
              <a:ext uri="{FF2B5EF4-FFF2-40B4-BE49-F238E27FC236}">
                <a16:creationId xmlns:a16="http://schemas.microsoft.com/office/drawing/2014/main" id="{F727CE99-8C61-42DA-9957-7AD59E398FF3}"/>
              </a:ext>
            </a:extLst>
          </p:cNvPr>
          <p:cNvSpPr>
            <a:spLocks noGrp="1"/>
          </p:cNvSpPr>
          <p:nvPr/>
        </p:nvSpPr>
        <p:spPr>
          <a:xfrm>
            <a:off x="8258175" y="5276850"/>
            <a:ext cx="2990850" cy="333375"/>
          </a:xfrm>
          <a:prstGeom prst="rect">
            <a:avLst/>
          </a:prstGeom>
          <a:noFill/>
          <a:ln w="0">
            <a:noFill/>
          </a:ln>
        </p:spPr>
        <p:txBody>
          <a:bodyPr>
            <a:noAutofit/>
          </a:bodyPr>
          <a:lstStyle/>
          <a:p>
            <a:pPr>
              <a:defRPr sz="1650" b="0">
                <a:solidFill>
                  <a:srgbClr val="7FE5EA"/>
                </a:solidFill>
                <a:latin typeface="DejaVu Sans"/>
                <a:ea typeface="DejaVu Sans"/>
                <a:cs typeface="DejaVu Sans"/>
              </a:defRPr>
            </a:pPr>
            <a:r>
              <a:rPr sz="1650" b="0">
                <a:solidFill>
                  <a:srgbClr val="7FE5EA"/>
                </a:solidFill>
                <a:latin typeface="DejaVu Sans"/>
                <a:ea typeface="DejaVu Sans"/>
                <a:cs typeface="DejaVu Sans"/>
              </a:rPr>
              <a:t>BSAC guidance</a:t>
            </a:r>
          </a:p>
        </p:txBody>
      </p:sp>
      <p:sp>
        <p:nvSpPr>
          <p:cNvPr id="14" name="TextBox 13"/>
          <p:cNvSpPr txBox="1"/>
          <p:nvPr/>
        </p:nvSpPr>
        <p:spPr>
          <a:xfrm>
            <a:off x="704088" y="5934456"/>
            <a:ext cx="10789920" cy="320040"/>
          </a:xfrm>
          <a:prstGeom prst="rect">
            <a:avLst/>
          </a:prstGeom>
          <a:noFill/>
        </p:spPr>
        <p:txBody>
          <a:bodyPr wrap="square" lIns="0" tIns="0" rIns="0" bIns="0">
            <a:spAutoFit/>
          </a:bodyPr>
          <a:lstStyle/>
          <a:p>
            <a:pPr>
              <a:spcAft>
                <a:spcPts val="300"/>
              </a:spcAft>
            </a:pPr>
            <a:r>
              <a:rPr sz="1800" b="1">
                <a:solidFill>
                  <a:srgbClr val="01355A"/>
                </a:solidFill>
                <a:latin typeface="DejaVu Sans"/>
              </a:rPr>
              <a:t>Manual check: find the fast-ascent warning for your model.</a:t>
            </a:r>
          </a:p>
        </p:txBody>
      </p:sp>
    </p:spTree>
    <p:extLst>
      <p:ext uri="{BB962C8B-B14F-4D97-AF65-F5344CB8AC3E}">
        <p14:creationId xmlns:p14="http://schemas.microsoft.com/office/powerpoint/2010/main" val="529679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F2F7B8-507E-40DB-939E-8B478F65812B}"/>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Safety stops and required stops</a:t>
            </a:r>
          </a:p>
        </p:txBody>
      </p:sp>
      <p:sp>
        <p:nvSpPr>
          <p:cNvPr id="2" name="Rectangle 1">
            <a:extLst>
              <a:ext uri="{FF2B5EF4-FFF2-40B4-BE49-F238E27FC236}">
                <a16:creationId xmlns:a16="http://schemas.microsoft.com/office/drawing/2014/main" id="{18DD969E-58A4-47DE-9073-5E13509A8857}"/>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11</a:t>
            </a:r>
            <a:endParaRPr sz="1350" b="0">
              <a:solidFill>
                <a:srgbClr val="01355A"/>
              </a:solidFill>
              <a:latin typeface="DejaVu Sans"/>
              <a:ea typeface="DejaVu Sans"/>
              <a:cs typeface="DejaVu Sans"/>
            </a:endParaRPr>
          </a:p>
        </p:txBody>
      </p:sp>
      <p:graphicFrame>
        <p:nvGraphicFramePr>
          <p:cNvPr id="3" name="Table 2"/>
          <p:cNvGraphicFramePr/>
          <p:nvPr/>
        </p:nvGraphicFramePr>
        <p:xfrm>
          <a:off x="609600" y="1809750"/>
          <a:ext cx="10972800" cy="3752852"/>
        </p:xfrm>
        <a:graphic>
          <a:graphicData uri="http://schemas.openxmlformats.org/drawingml/2006/table">
            <a:tbl>
              <a:tblPr/>
              <a:tblGrid>
                <a:gridCol w="3190875">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gridCol w="4200525">
                  <a:extLst>
                    <a:ext uri="{9D8B030D-6E8A-4147-A177-3AD203B41FA5}">
                      <a16:colId xmlns:a16="http://schemas.microsoft.com/office/drawing/2014/main" val="20002"/>
                    </a:ext>
                  </a:extLst>
                </a:gridCol>
              </a:tblGrid>
              <a:tr h="938213">
                <a:tc>
                  <a:txBody>
                    <a:bodyPr/>
                    <a:lstStyle/>
                    <a:p>
                      <a:r>
                        <a:rPr sz="1875" b="1">
                          <a:solidFill>
                            <a:srgbClr val="FFFFFF"/>
                          </a:solidFill>
                          <a:latin typeface="DejaVu Sans"/>
                          <a:ea typeface="DejaVu Sans"/>
                          <a:cs typeface="DejaVu Sans"/>
                        </a:rPr>
                        <a:t>Stop</a:t>
                      </a:r>
                    </a:p>
                  </a:txBody>
                  <a:tcPr>
                    <a:solidFill>
                      <a:srgbClr val="01355A"/>
                    </a:solidFill>
                  </a:tcPr>
                </a:tc>
                <a:tc>
                  <a:txBody>
                    <a:bodyPr/>
                    <a:lstStyle/>
                    <a:p>
                      <a:r>
                        <a:rPr sz="1875" b="1">
                          <a:solidFill>
                            <a:srgbClr val="FFFFFF"/>
                          </a:solidFill>
                          <a:latin typeface="DejaVu Sans"/>
                          <a:ea typeface="DejaVu Sans"/>
                          <a:cs typeface="DejaVu Sans"/>
                        </a:rPr>
                        <a:t>Why it appears</a:t>
                      </a:r>
                    </a:p>
                  </a:txBody>
                  <a:tcPr>
                    <a:solidFill>
                      <a:srgbClr val="01355A"/>
                    </a:solidFill>
                  </a:tcPr>
                </a:tc>
                <a:tc>
                  <a:txBody>
                    <a:bodyPr/>
                    <a:lstStyle/>
                    <a:p>
                      <a:r>
                        <a:rPr sz="1875" b="1">
                          <a:solidFill>
                            <a:srgbClr val="FFFFFF"/>
                          </a:solidFill>
                          <a:latin typeface="DejaVu Sans"/>
                          <a:ea typeface="DejaVu Sans"/>
                          <a:cs typeface="DejaVu Sans"/>
                        </a:rPr>
                        <a:t>What it means</a:t>
                      </a:r>
                    </a:p>
                  </a:txBody>
                  <a:tcPr>
                    <a:solidFill>
                      <a:srgbClr val="01355A"/>
                    </a:solidFill>
                  </a:tcPr>
                </a:tc>
                <a:extLst>
                  <a:ext uri="{0D108BD9-81ED-4DB2-BD59-A6C34878D82A}">
                    <a16:rowId xmlns:a16="http://schemas.microsoft.com/office/drawing/2014/main" val="10000"/>
                  </a:ext>
                </a:extLst>
              </a:tr>
              <a:tr h="938213">
                <a:tc>
                  <a:txBody>
                    <a:bodyPr/>
                    <a:lstStyle/>
                    <a:p>
                      <a:r>
                        <a:rPr sz="1800" b="1">
                          <a:solidFill>
                            <a:srgbClr val="01355A"/>
                          </a:solidFill>
                          <a:latin typeface="DejaVu Sans"/>
                          <a:ea typeface="DejaVu Sans"/>
                          <a:cs typeface="DejaVu Sans"/>
                        </a:rPr>
                        <a:t>Recommended safety stop</a:t>
                      </a:r>
                    </a:p>
                  </a:txBody>
                  <a:tcPr>
                    <a:solidFill>
                      <a:srgbClr val="EAF9FB"/>
                    </a:solidFill>
                  </a:tcPr>
                </a:tc>
                <a:tc>
                  <a:txBody>
                    <a:bodyPr/>
                    <a:lstStyle/>
                    <a:p>
                      <a:r>
                        <a:rPr sz="1800" b="0">
                          <a:solidFill>
                            <a:srgbClr val="01355A"/>
                          </a:solidFill>
                          <a:latin typeface="DejaVu Sans"/>
                          <a:ea typeface="DejaVu Sans"/>
                          <a:cs typeface="DejaVu Sans"/>
                        </a:rPr>
                        <a:t>Additional precaution</a:t>
                      </a:r>
                    </a:p>
                  </a:txBody>
                  <a:tcPr>
                    <a:solidFill>
                      <a:srgbClr val="EAF9FB"/>
                    </a:solidFill>
                  </a:tcPr>
                </a:tc>
                <a:tc>
                  <a:txBody>
                    <a:bodyPr/>
                    <a:lstStyle/>
                    <a:p>
                      <a:r>
                        <a:rPr sz="1800" b="0">
                          <a:solidFill>
                            <a:srgbClr val="01355A"/>
                          </a:solidFill>
                          <a:latin typeface="DejaVu Sans"/>
                          <a:ea typeface="DejaVu Sans"/>
                          <a:cs typeface="DejaVu Sans"/>
                        </a:rPr>
                        <a:t>Normally optional if circumstances make it unsafe</a:t>
                      </a:r>
                    </a:p>
                  </a:txBody>
                  <a:tcPr>
                    <a:solidFill>
                      <a:srgbClr val="EAF9FB"/>
                    </a:solidFill>
                  </a:tcPr>
                </a:tc>
                <a:extLst>
                  <a:ext uri="{0D108BD9-81ED-4DB2-BD59-A6C34878D82A}">
                    <a16:rowId xmlns:a16="http://schemas.microsoft.com/office/drawing/2014/main" val="10001"/>
                  </a:ext>
                </a:extLst>
              </a:tr>
              <a:tr h="938213">
                <a:tc>
                  <a:txBody>
                    <a:bodyPr/>
                    <a:lstStyle/>
                    <a:p>
                      <a:r>
                        <a:rPr sz="1800" b="1">
                          <a:solidFill>
                            <a:srgbClr val="01355A"/>
                          </a:solidFill>
                          <a:latin typeface="DejaVu Sans"/>
                          <a:ea typeface="DejaVu Sans"/>
                          <a:cs typeface="DejaVu Sans"/>
                        </a:rPr>
                        <a:t>Mandatory safety stop</a:t>
                      </a:r>
                    </a:p>
                  </a:txBody>
                  <a:tcPr>
                    <a:solidFill>
                      <a:srgbClr val="FFFFFF"/>
                    </a:solidFill>
                  </a:tcPr>
                </a:tc>
                <a:tc>
                  <a:txBody>
                    <a:bodyPr/>
                    <a:lstStyle/>
                    <a:p>
                      <a:r>
                        <a:rPr sz="1800" b="0">
                          <a:solidFill>
                            <a:srgbClr val="01355A"/>
                          </a:solidFill>
                          <a:latin typeface="DejaVu Sans"/>
                          <a:ea typeface="DejaVu Sans"/>
                          <a:cs typeface="DejaVu Sans"/>
                        </a:rPr>
                        <a:t>Some models impose this after an ascent violation</a:t>
                      </a:r>
                    </a:p>
                  </a:txBody>
                  <a:tcPr>
                    <a:solidFill>
                      <a:srgbClr val="FFFFFF"/>
                    </a:solidFill>
                  </a:tcPr>
                </a:tc>
                <a:tc>
                  <a:txBody>
                    <a:bodyPr/>
                    <a:lstStyle/>
                    <a:p>
                      <a:r>
                        <a:rPr sz="1800" b="0">
                          <a:solidFill>
                            <a:srgbClr val="01355A"/>
                          </a:solidFill>
                          <a:latin typeface="DejaVu Sans"/>
                          <a:ea typeface="DejaVu Sans"/>
                          <a:cs typeface="DejaVu Sans"/>
                        </a:rPr>
                        <a:t>Follow the model’s instructions</a:t>
                      </a:r>
                    </a:p>
                  </a:txBody>
                  <a:tcPr>
                    <a:solidFill>
                      <a:srgbClr val="FFFFFF"/>
                    </a:solidFill>
                  </a:tcPr>
                </a:tc>
                <a:extLst>
                  <a:ext uri="{0D108BD9-81ED-4DB2-BD59-A6C34878D82A}">
                    <a16:rowId xmlns:a16="http://schemas.microsoft.com/office/drawing/2014/main" val="10002"/>
                  </a:ext>
                </a:extLst>
              </a:tr>
              <a:tr h="938213">
                <a:tc>
                  <a:txBody>
                    <a:bodyPr/>
                    <a:lstStyle/>
                    <a:p>
                      <a:r>
                        <a:rPr sz="1800" b="1">
                          <a:solidFill>
                            <a:srgbClr val="01355A"/>
                          </a:solidFill>
                          <a:latin typeface="DejaVu Sans"/>
                          <a:ea typeface="DejaVu Sans"/>
                          <a:cs typeface="DejaVu Sans"/>
                        </a:rPr>
                        <a:t>Decompression stop</a:t>
                      </a:r>
                    </a:p>
                  </a:txBody>
                  <a:tcPr>
                    <a:solidFill>
                      <a:srgbClr val="EAF9FB"/>
                    </a:solidFill>
                  </a:tcPr>
                </a:tc>
                <a:tc>
                  <a:txBody>
                    <a:bodyPr/>
                    <a:lstStyle/>
                    <a:p>
                      <a:r>
                        <a:rPr sz="1800" b="0">
                          <a:solidFill>
                            <a:srgbClr val="01355A"/>
                          </a:solidFill>
                          <a:latin typeface="DejaVu Sans"/>
                          <a:ea typeface="DejaVu Sans"/>
                          <a:cs typeface="DejaVu Sans"/>
                        </a:rPr>
                        <a:t>Computer predicts staged decompression</a:t>
                      </a:r>
                    </a:p>
                  </a:txBody>
                  <a:tcPr>
                    <a:solidFill>
                      <a:srgbClr val="EAF9FB"/>
                    </a:solidFill>
                  </a:tcPr>
                </a:tc>
                <a:tc>
                  <a:txBody>
                    <a:bodyPr/>
                    <a:lstStyle/>
                    <a:p>
                      <a:r>
                        <a:rPr sz="1800" b="0">
                          <a:solidFill>
                            <a:srgbClr val="01355A"/>
                          </a:solidFill>
                          <a:latin typeface="DejaVu Sans"/>
                          <a:ea typeface="DejaVu Sans"/>
                          <a:cs typeface="DejaVu Sans"/>
                        </a:rPr>
                        <a:t>A required part of the ascent</a:t>
                      </a:r>
                    </a:p>
                  </a:txBody>
                  <a:tcPr>
                    <a:solidFill>
                      <a:srgbClr val="EAF9FB"/>
                    </a:solidFill>
                  </a:tcPr>
                </a:tc>
                <a:extLst>
                  <a:ext uri="{0D108BD9-81ED-4DB2-BD59-A6C34878D82A}">
                    <a16:rowId xmlns:a16="http://schemas.microsoft.com/office/drawing/2014/main" val="10003"/>
                  </a:ext>
                </a:extLst>
              </a:tr>
            </a:tbl>
          </a:graphicData>
        </a:graphic>
      </p:graphicFrame>
      <p:sp>
        <p:nvSpPr>
          <p:cNvPr id="4" name="Rectangle 3">
            <a:extLst>
              <a:ext uri="{FF2B5EF4-FFF2-40B4-BE49-F238E27FC236}">
                <a16:creationId xmlns:a16="http://schemas.microsoft.com/office/drawing/2014/main" id="{F7CA0603-E3A1-4E3F-9BB2-A2F28FB35B72}"/>
              </a:ext>
            </a:extLst>
          </p:cNvPr>
          <p:cNvSpPr>
            <a:spLocks noGrp="1"/>
          </p:cNvSpPr>
          <p:nvPr/>
        </p:nvSpPr>
        <p:spPr>
          <a:xfrm>
            <a:off x="609600" y="5867400"/>
            <a:ext cx="10972800" cy="409575"/>
          </a:xfrm>
          <a:prstGeom prst="rect">
            <a:avLst/>
          </a:prstGeom>
          <a:noFill/>
          <a:ln w="0">
            <a:noFill/>
          </a:ln>
        </p:spPr>
        <p:txBody>
          <a:bodyPr>
            <a:noAutofit/>
          </a:bodyPr>
          <a:lstStyle/>
          <a:p>
            <a:pPr>
              <a:defRPr sz="2025" b="1">
                <a:solidFill>
                  <a:srgbClr val="01355A"/>
                </a:solidFill>
                <a:latin typeface="DejaVu Sans"/>
                <a:ea typeface="DejaVu Sans"/>
                <a:cs typeface="DejaVu Sans"/>
              </a:defRPr>
            </a:pPr>
            <a:r>
              <a:rPr sz="2025" b="1">
                <a:solidFill>
                  <a:srgbClr val="01355A"/>
                </a:solidFill>
                <a:latin typeface="DejaVu Sans"/>
                <a:ea typeface="DejaVu Sans"/>
                <a:cs typeface="DejaVu Sans"/>
              </a:rPr>
              <a:t>Understand the exact wording and stop zone on your own model.</a:t>
            </a:r>
          </a:p>
        </p:txBody>
      </p:sp>
    </p:spTree>
    <p:extLst>
      <p:ext uri="{BB962C8B-B14F-4D97-AF65-F5344CB8AC3E}">
        <p14:creationId xmlns:p14="http://schemas.microsoft.com/office/powerpoint/2010/main" val="1538215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E736ADC-73AC-439B-8CBB-DCDE859AF9E6}"/>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Why the stop timer sometimes pauses</a:t>
            </a:r>
          </a:p>
        </p:txBody>
      </p:sp>
      <p:sp>
        <p:nvSpPr>
          <p:cNvPr id="2" name="Rectangle 1">
            <a:extLst>
              <a:ext uri="{FF2B5EF4-FFF2-40B4-BE49-F238E27FC236}">
                <a16:creationId xmlns:a16="http://schemas.microsoft.com/office/drawing/2014/main" id="{037C1F39-DD95-4538-8087-0D3F6082AE94}"/>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12</a:t>
            </a:r>
            <a:endParaRPr sz="1350" b="0">
              <a:solidFill>
                <a:srgbClr val="01355A"/>
              </a:solidFill>
              <a:latin typeface="DejaVu Sans"/>
              <a:ea typeface="DejaVu Sans"/>
              <a:cs typeface="DejaVu Sans"/>
            </a:endParaRPr>
          </a:p>
        </p:txBody>
      </p:sp>
      <p:sp>
        <p:nvSpPr>
          <p:cNvPr id="3" name="Rectangle 2">
            <a:extLst>
              <a:ext uri="{FF2B5EF4-FFF2-40B4-BE49-F238E27FC236}">
                <a16:creationId xmlns:a16="http://schemas.microsoft.com/office/drawing/2014/main" id="{2F3A42C9-C65B-4109-BE19-E00074753956}"/>
              </a:ext>
            </a:extLst>
          </p:cNvPr>
          <p:cNvSpPr>
            <a:spLocks noGrp="1"/>
          </p:cNvSpPr>
          <p:nvPr/>
        </p:nvSpPr>
        <p:spPr>
          <a:xfrm>
            <a:off x="609600" y="1714500"/>
            <a:ext cx="10972800" cy="1323975"/>
          </a:xfrm>
          <a:prstGeom prst="rect">
            <a:avLst/>
          </a:prstGeom>
          <a:solidFill>
            <a:srgbClr val="01355A"/>
          </a:solidFill>
          <a:ln w="0">
            <a:noFill/>
          </a:ln>
        </p:spPr>
        <p:txBody>
          <a:bodyPr/>
          <a:lstStyle/>
          <a:p>
            <a:endParaRPr lang="en-GB"/>
          </a:p>
        </p:txBody>
      </p:sp>
      <p:sp>
        <p:nvSpPr>
          <p:cNvPr id="4" name="Rectangle 3">
            <a:extLst>
              <a:ext uri="{FF2B5EF4-FFF2-40B4-BE49-F238E27FC236}">
                <a16:creationId xmlns:a16="http://schemas.microsoft.com/office/drawing/2014/main" id="{977218F3-342D-41B1-8FED-9CF4F7F2F4DF}"/>
              </a:ext>
            </a:extLst>
          </p:cNvPr>
          <p:cNvSpPr>
            <a:spLocks noGrp="1"/>
          </p:cNvSpPr>
          <p:nvPr/>
        </p:nvSpPr>
        <p:spPr>
          <a:xfrm>
            <a:off x="847725" y="1895475"/>
            <a:ext cx="10477500" cy="971550"/>
          </a:xfrm>
          <a:prstGeom prst="rect">
            <a:avLst/>
          </a:prstGeom>
          <a:noFill/>
          <a:ln w="0">
            <a:noFill/>
          </a:ln>
        </p:spPr>
        <p:txBody>
          <a:bodyPr>
            <a:noAutofit/>
          </a:bodyPr>
          <a:lstStyle/>
          <a:p>
            <a:pPr>
              <a:defRPr sz="2775" b="1">
                <a:solidFill>
                  <a:srgbClr val="FFFFFF"/>
                </a:solidFill>
                <a:latin typeface="DejaVu Sans"/>
                <a:ea typeface="DejaVu Sans"/>
                <a:cs typeface="DejaVu Sans"/>
              </a:defRPr>
            </a:pPr>
            <a:r>
              <a:rPr sz="2775" b="1">
                <a:solidFill>
                  <a:srgbClr val="FFFFFF"/>
                </a:solidFill>
                <a:latin typeface="DejaVu Sans"/>
                <a:ea typeface="DejaVu Sans"/>
                <a:cs typeface="DejaVu Sans"/>
              </a:rPr>
              <a:t>Your timer has stopped counting down.</a:t>
            </a:r>
          </a:p>
          <a:p>
            <a:pPr>
              <a:defRPr sz="2775" b="1">
                <a:solidFill>
                  <a:srgbClr val="FFFFFF"/>
                </a:solidFill>
                <a:latin typeface="DejaVu Sans"/>
                <a:ea typeface="DejaVu Sans"/>
                <a:cs typeface="DejaVu Sans"/>
              </a:defRPr>
            </a:pPr>
            <a:r>
              <a:rPr sz="2775" b="1">
                <a:solidFill>
                  <a:srgbClr val="FFFFFF"/>
                </a:solidFill>
                <a:latin typeface="DejaVu Sans"/>
                <a:ea typeface="DejaVu Sans"/>
                <a:cs typeface="DejaVu Sans"/>
              </a:rPr>
              <a:t>What would you check first?</a:t>
            </a:r>
          </a:p>
        </p:txBody>
      </p:sp>
      <p:sp>
        <p:nvSpPr>
          <p:cNvPr id="5" name="Rectangle 4">
            <a:extLst>
              <a:ext uri="{FF2B5EF4-FFF2-40B4-BE49-F238E27FC236}">
                <a16:creationId xmlns:a16="http://schemas.microsoft.com/office/drawing/2014/main" id="{D986673D-A5EB-471A-A628-43B4A8E96F6C}"/>
              </a:ext>
            </a:extLst>
          </p:cNvPr>
          <p:cNvSpPr>
            <a:spLocks noGrp="1"/>
          </p:cNvSpPr>
          <p:nvPr/>
        </p:nvSpPr>
        <p:spPr>
          <a:xfrm>
            <a:off x="609600" y="3629025"/>
            <a:ext cx="5086350" cy="923925"/>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sz="2325" b="0">
                <a:solidFill>
                  <a:srgbClr val="01355A"/>
                </a:solidFill>
                <a:latin typeface="DejaVu Sans"/>
                <a:ea typeface="DejaVu Sans"/>
                <a:cs typeface="DejaVu Sans"/>
              </a:rPr>
              <a:t>Outside the permitted depth range?</a:t>
            </a:r>
          </a:p>
        </p:txBody>
      </p:sp>
      <p:sp>
        <p:nvSpPr>
          <p:cNvPr id="6" name="Rectangle 5">
            <a:extLst>
              <a:ext uri="{FF2B5EF4-FFF2-40B4-BE49-F238E27FC236}">
                <a16:creationId xmlns:a16="http://schemas.microsoft.com/office/drawing/2014/main" id="{464B7C9C-547E-4770-9EA3-666496166350}"/>
              </a:ext>
            </a:extLst>
          </p:cNvPr>
          <p:cNvSpPr>
            <a:spLocks noGrp="1"/>
          </p:cNvSpPr>
          <p:nvPr/>
        </p:nvSpPr>
        <p:spPr>
          <a:xfrm>
            <a:off x="609600" y="4629150"/>
            <a:ext cx="5086350" cy="923925"/>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sz="2325" b="0">
                <a:solidFill>
                  <a:srgbClr val="01355A"/>
                </a:solidFill>
                <a:latin typeface="DejaVu Sans"/>
                <a:ea typeface="DejaVu Sans"/>
                <a:cs typeface="DejaVu Sans"/>
              </a:rPr>
              <a:t>Too shallow or too deep?</a:t>
            </a:r>
          </a:p>
        </p:txBody>
      </p:sp>
      <p:sp>
        <p:nvSpPr>
          <p:cNvPr id="7" name="Rectangle 6">
            <a:extLst>
              <a:ext uri="{FF2B5EF4-FFF2-40B4-BE49-F238E27FC236}">
                <a16:creationId xmlns:a16="http://schemas.microsoft.com/office/drawing/2014/main" id="{A27EFEF5-9AF7-4BCD-8831-1132BF7C948E}"/>
              </a:ext>
            </a:extLst>
          </p:cNvPr>
          <p:cNvSpPr>
            <a:spLocks noGrp="1"/>
          </p:cNvSpPr>
          <p:nvPr/>
        </p:nvSpPr>
        <p:spPr>
          <a:xfrm>
            <a:off x="6534150" y="3629025"/>
            <a:ext cx="5048250" cy="923925"/>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sz="2325" b="0">
                <a:solidFill>
                  <a:srgbClr val="01355A"/>
                </a:solidFill>
                <a:latin typeface="DejaVu Sans"/>
                <a:ea typeface="DejaVu Sans"/>
                <a:cs typeface="DejaVu Sans"/>
              </a:rPr>
              <a:t>Has the displayed stop changed?</a:t>
            </a:r>
          </a:p>
        </p:txBody>
      </p:sp>
      <p:sp>
        <p:nvSpPr>
          <p:cNvPr id="8" name="Rectangle 7">
            <a:extLst>
              <a:ext uri="{FF2B5EF4-FFF2-40B4-BE49-F238E27FC236}">
                <a16:creationId xmlns:a16="http://schemas.microsoft.com/office/drawing/2014/main" id="{EE3ADB40-60CA-480C-8243-B4035B474A95}"/>
              </a:ext>
            </a:extLst>
          </p:cNvPr>
          <p:cNvSpPr>
            <a:spLocks noGrp="1"/>
          </p:cNvSpPr>
          <p:nvPr/>
        </p:nvSpPr>
        <p:spPr>
          <a:xfrm>
            <a:off x="6534150" y="4629150"/>
            <a:ext cx="5048250" cy="923925"/>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sz="2325" b="0">
                <a:solidFill>
                  <a:srgbClr val="01355A"/>
                </a:solidFill>
                <a:latin typeface="DejaVu Sans"/>
                <a:ea typeface="DejaVu Sans"/>
                <a:cs typeface="DejaVu Sans"/>
              </a:rPr>
              <a:t>Has decompression replaced the</a:t>
            </a:r>
          </a:p>
          <a:p>
            <a:pPr>
              <a:defRPr sz="2325" b="0">
                <a:solidFill>
                  <a:srgbClr val="01355A"/>
                </a:solidFill>
                <a:latin typeface="DejaVu Sans"/>
                <a:ea typeface="DejaVu Sans"/>
                <a:cs typeface="DejaVu Sans"/>
              </a:defRPr>
            </a:pPr>
            <a:r>
              <a:rPr sz="2325" b="0">
                <a:solidFill>
                  <a:srgbClr val="01355A"/>
                </a:solidFill>
                <a:latin typeface="DejaVu Sans"/>
                <a:ea typeface="DejaVu Sans"/>
                <a:cs typeface="DejaVu Sans"/>
              </a:rPr>
              <a:t>safety-stop display?</a:t>
            </a:r>
          </a:p>
        </p:txBody>
      </p:sp>
      <p:sp>
        <p:nvSpPr>
          <p:cNvPr id="9" name="Rectangle 8">
            <a:extLst>
              <a:ext uri="{FF2B5EF4-FFF2-40B4-BE49-F238E27FC236}">
                <a16:creationId xmlns:a16="http://schemas.microsoft.com/office/drawing/2014/main" id="{13B3D1A2-A3F7-4701-9880-4819592A223D}"/>
              </a:ext>
            </a:extLst>
          </p:cNvPr>
          <p:cNvSpPr>
            <a:spLocks noGrp="1"/>
          </p:cNvSpPr>
          <p:nvPr/>
        </p:nvSpPr>
        <p:spPr>
          <a:xfrm>
            <a:off x="609600" y="5781675"/>
            <a:ext cx="10972800" cy="428625"/>
          </a:xfrm>
          <a:prstGeom prst="rect">
            <a:avLst/>
          </a:prstGeom>
          <a:noFill/>
          <a:ln w="0">
            <a:noFill/>
          </a:ln>
        </p:spPr>
        <p:txBody>
          <a:bodyPr>
            <a:noAutofit/>
          </a:bodyPr>
          <a:lstStyle/>
          <a:p>
            <a:pPr>
              <a:defRPr sz="2175" b="1">
                <a:solidFill>
                  <a:srgbClr val="01355A"/>
                </a:solidFill>
                <a:latin typeface="DejaVu Sans"/>
                <a:ea typeface="DejaVu Sans"/>
                <a:cs typeface="DejaVu Sans"/>
              </a:defRPr>
            </a:pPr>
            <a:r>
              <a:rPr sz="2175" b="1">
                <a:solidFill>
                  <a:srgbClr val="01355A"/>
                </a:solidFill>
                <a:latin typeface="DejaVu Sans"/>
                <a:ea typeface="DejaVu Sans"/>
                <a:cs typeface="DejaVu Sans"/>
              </a:rPr>
              <a:t>Read the depth information as well as the timer.</a:t>
            </a:r>
          </a:p>
        </p:txBody>
      </p:sp>
    </p:spTree>
    <p:extLst>
      <p:ext uri="{BB962C8B-B14F-4D97-AF65-F5344CB8AC3E}">
        <p14:creationId xmlns:p14="http://schemas.microsoft.com/office/powerpoint/2010/main" val="1484236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14E2DB7-E249-4FF9-A184-A0EBD8ECD831}"/>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Planning before entering the water</a:t>
            </a:r>
          </a:p>
        </p:txBody>
      </p:sp>
      <p:sp>
        <p:nvSpPr>
          <p:cNvPr id="2" name="Rectangle 1">
            <a:extLst>
              <a:ext uri="{FF2B5EF4-FFF2-40B4-BE49-F238E27FC236}">
                <a16:creationId xmlns:a16="http://schemas.microsoft.com/office/drawing/2014/main" id="{55A8D77E-606F-4737-8BE1-C6CE9819E419}"/>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13</a:t>
            </a:r>
            <a:endParaRPr sz="1350" b="0">
              <a:solidFill>
                <a:srgbClr val="01355A"/>
              </a:solidFill>
              <a:latin typeface="DejaVu Sans"/>
              <a:ea typeface="DejaVu Sans"/>
              <a:cs typeface="DejaVu Sans"/>
            </a:endParaRPr>
          </a:p>
        </p:txBody>
      </p:sp>
      <p:sp>
        <p:nvSpPr>
          <p:cNvPr id="3" name="Rectangle 2">
            <a:extLst>
              <a:ext uri="{FF2B5EF4-FFF2-40B4-BE49-F238E27FC236}">
                <a16:creationId xmlns:a16="http://schemas.microsoft.com/office/drawing/2014/main" id="{2282A717-5D19-4C28-8CA8-158EDC8EFF1B}"/>
              </a:ext>
            </a:extLst>
          </p:cNvPr>
          <p:cNvSpPr>
            <a:spLocks noGrp="1"/>
          </p:cNvSpPr>
          <p:nvPr/>
        </p:nvSpPr>
        <p:spPr>
          <a:xfrm>
            <a:off x="609600" y="1619250"/>
            <a:ext cx="952500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AGREE WITH YOUR BUDDY</a:t>
            </a:r>
          </a:p>
        </p:txBody>
      </p:sp>
      <p:sp>
        <p:nvSpPr>
          <p:cNvPr id="4" name="Rectangle 3">
            <a:extLst>
              <a:ext uri="{FF2B5EF4-FFF2-40B4-BE49-F238E27FC236}">
                <a16:creationId xmlns:a16="http://schemas.microsoft.com/office/drawing/2014/main" id="{2C41E8D5-2027-4878-8072-271EC1BC9702}"/>
              </a:ext>
            </a:extLst>
          </p:cNvPr>
          <p:cNvSpPr>
            <a:spLocks noGrp="1"/>
          </p:cNvSpPr>
          <p:nvPr/>
        </p:nvSpPr>
        <p:spPr>
          <a:xfrm>
            <a:off x="609600" y="221932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01</a:t>
            </a:r>
          </a:p>
        </p:txBody>
      </p:sp>
      <p:sp>
        <p:nvSpPr>
          <p:cNvPr id="5" name="Rectangle 4">
            <a:extLst>
              <a:ext uri="{FF2B5EF4-FFF2-40B4-BE49-F238E27FC236}">
                <a16:creationId xmlns:a16="http://schemas.microsoft.com/office/drawing/2014/main" id="{AE2E90D0-37FA-48D1-A12B-230290E90855}"/>
              </a:ext>
            </a:extLst>
          </p:cNvPr>
          <p:cNvSpPr>
            <a:spLocks noGrp="1"/>
          </p:cNvSpPr>
          <p:nvPr/>
        </p:nvSpPr>
        <p:spPr>
          <a:xfrm>
            <a:off x="1257300" y="2219325"/>
            <a:ext cx="4591050" cy="923925"/>
          </a:xfrm>
          <a:prstGeom prst="rect">
            <a:avLst/>
          </a:prstGeom>
          <a:noFill/>
          <a:ln w="0">
            <a:noFill/>
          </a:ln>
        </p:spPr>
        <p:txBody>
          <a:bodyPr>
            <a:noAutofit/>
          </a:bodyPr>
          <a:lstStyle/>
          <a:p>
            <a:pPr>
              <a:defRPr sz="2250" b="0">
                <a:solidFill>
                  <a:srgbClr val="01355A"/>
                </a:solidFill>
                <a:latin typeface="DejaVu Sans"/>
                <a:ea typeface="DejaVu Sans"/>
                <a:cs typeface="DejaVu Sans"/>
              </a:defRPr>
            </a:pPr>
            <a:r>
              <a:rPr sz="2250" b="0">
                <a:solidFill>
                  <a:srgbClr val="01355A"/>
                </a:solidFill>
                <a:latin typeface="DejaVu Sans"/>
                <a:ea typeface="DejaVu Sans"/>
                <a:cs typeface="DejaVu Sans"/>
              </a:rPr>
              <a:t>Maximum depth and duration</a:t>
            </a:r>
          </a:p>
        </p:txBody>
      </p:sp>
      <p:sp>
        <p:nvSpPr>
          <p:cNvPr id="6" name="Rectangle 5">
            <a:extLst>
              <a:ext uri="{FF2B5EF4-FFF2-40B4-BE49-F238E27FC236}">
                <a16:creationId xmlns:a16="http://schemas.microsoft.com/office/drawing/2014/main" id="{730A5BDD-C895-4B39-821C-448271A299C2}"/>
              </a:ext>
            </a:extLst>
          </p:cNvPr>
          <p:cNvSpPr>
            <a:spLocks noGrp="1"/>
          </p:cNvSpPr>
          <p:nvPr/>
        </p:nvSpPr>
        <p:spPr>
          <a:xfrm>
            <a:off x="609600" y="3200400"/>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02</a:t>
            </a:r>
          </a:p>
        </p:txBody>
      </p:sp>
      <p:sp>
        <p:nvSpPr>
          <p:cNvPr id="7" name="Rectangle 6">
            <a:extLst>
              <a:ext uri="{FF2B5EF4-FFF2-40B4-BE49-F238E27FC236}">
                <a16:creationId xmlns:a16="http://schemas.microsoft.com/office/drawing/2014/main" id="{8E640A26-40C7-45F1-809C-C6E3BE733E0C}"/>
              </a:ext>
            </a:extLst>
          </p:cNvPr>
          <p:cNvSpPr>
            <a:spLocks noGrp="1"/>
          </p:cNvSpPr>
          <p:nvPr/>
        </p:nvSpPr>
        <p:spPr>
          <a:xfrm>
            <a:off x="1257300" y="3200400"/>
            <a:ext cx="4591050" cy="923925"/>
          </a:xfrm>
          <a:prstGeom prst="rect">
            <a:avLst/>
          </a:prstGeom>
          <a:noFill/>
          <a:ln w="0">
            <a:noFill/>
          </a:ln>
        </p:spPr>
        <p:txBody>
          <a:bodyPr>
            <a:noAutofit/>
          </a:bodyPr>
          <a:lstStyle/>
          <a:p>
            <a:pPr>
              <a:defRPr sz="2250" b="0">
                <a:solidFill>
                  <a:srgbClr val="01355A"/>
                </a:solidFill>
                <a:latin typeface="DejaVu Sans"/>
                <a:ea typeface="DejaVu Sans"/>
                <a:cs typeface="DejaVu Sans"/>
              </a:defRPr>
            </a:pPr>
            <a:r>
              <a:rPr sz="2250" b="0">
                <a:solidFill>
                  <a:srgbClr val="01355A"/>
                </a:solidFill>
                <a:latin typeface="DejaVu Sans"/>
                <a:ea typeface="DejaVu Sans"/>
                <a:cs typeface="DejaVu Sans"/>
              </a:rPr>
              <a:t>Route and return point</a:t>
            </a:r>
          </a:p>
        </p:txBody>
      </p:sp>
      <p:sp>
        <p:nvSpPr>
          <p:cNvPr id="8" name="Rectangle 7">
            <a:extLst>
              <a:ext uri="{FF2B5EF4-FFF2-40B4-BE49-F238E27FC236}">
                <a16:creationId xmlns:a16="http://schemas.microsoft.com/office/drawing/2014/main" id="{95590F0A-3FCD-420B-A9C3-401741FFD61F}"/>
              </a:ext>
            </a:extLst>
          </p:cNvPr>
          <p:cNvSpPr>
            <a:spLocks noGrp="1"/>
          </p:cNvSpPr>
          <p:nvPr/>
        </p:nvSpPr>
        <p:spPr>
          <a:xfrm>
            <a:off x="609600" y="418147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03</a:t>
            </a:r>
          </a:p>
        </p:txBody>
      </p:sp>
      <p:sp>
        <p:nvSpPr>
          <p:cNvPr id="9" name="Rectangle 8">
            <a:extLst>
              <a:ext uri="{FF2B5EF4-FFF2-40B4-BE49-F238E27FC236}">
                <a16:creationId xmlns:a16="http://schemas.microsoft.com/office/drawing/2014/main" id="{4D42FBF0-4765-441B-AFFF-E7745F1D1F24}"/>
              </a:ext>
            </a:extLst>
          </p:cNvPr>
          <p:cNvSpPr>
            <a:spLocks noGrp="1"/>
          </p:cNvSpPr>
          <p:nvPr/>
        </p:nvSpPr>
        <p:spPr>
          <a:xfrm>
            <a:off x="1257300" y="4181475"/>
            <a:ext cx="4591050" cy="923925"/>
          </a:xfrm>
          <a:prstGeom prst="rect">
            <a:avLst/>
          </a:prstGeom>
          <a:noFill/>
          <a:ln w="0">
            <a:noFill/>
          </a:ln>
        </p:spPr>
        <p:txBody>
          <a:bodyPr>
            <a:noAutofit/>
          </a:bodyPr>
          <a:lstStyle/>
          <a:p>
            <a:pPr>
              <a:defRPr sz="2250" b="0">
                <a:solidFill>
                  <a:srgbClr val="01355A"/>
                </a:solidFill>
                <a:latin typeface="DejaVu Sans"/>
                <a:ea typeface="DejaVu Sans"/>
                <a:cs typeface="DejaVu Sans"/>
              </a:defRPr>
            </a:pPr>
            <a:r>
              <a:rPr sz="2250" b="0">
                <a:solidFill>
                  <a:srgbClr val="01355A"/>
                </a:solidFill>
                <a:latin typeface="DejaVu Sans"/>
                <a:ea typeface="DejaVu Sans"/>
                <a:cs typeface="DejaVu Sans"/>
              </a:rPr>
              <a:t>Gas reserve and ascent trigger</a:t>
            </a:r>
          </a:p>
        </p:txBody>
      </p:sp>
      <p:sp>
        <p:nvSpPr>
          <p:cNvPr id="10" name="Rectangle 9">
            <a:extLst>
              <a:ext uri="{FF2B5EF4-FFF2-40B4-BE49-F238E27FC236}">
                <a16:creationId xmlns:a16="http://schemas.microsoft.com/office/drawing/2014/main" id="{4F42E3D7-1E65-426D-AECD-95471FCA1523}"/>
              </a:ext>
            </a:extLst>
          </p:cNvPr>
          <p:cNvSpPr>
            <a:spLocks noGrp="1"/>
          </p:cNvSpPr>
          <p:nvPr/>
        </p:nvSpPr>
        <p:spPr>
          <a:xfrm>
            <a:off x="6515100" y="221932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04</a:t>
            </a:r>
          </a:p>
        </p:txBody>
      </p:sp>
      <p:sp>
        <p:nvSpPr>
          <p:cNvPr id="11" name="Rectangle 10">
            <a:extLst>
              <a:ext uri="{FF2B5EF4-FFF2-40B4-BE49-F238E27FC236}">
                <a16:creationId xmlns:a16="http://schemas.microsoft.com/office/drawing/2014/main" id="{277D300A-0C2F-433B-BB4A-BB4F021B5890}"/>
              </a:ext>
            </a:extLst>
          </p:cNvPr>
          <p:cNvSpPr>
            <a:spLocks noGrp="1"/>
          </p:cNvSpPr>
          <p:nvPr/>
        </p:nvSpPr>
        <p:spPr>
          <a:xfrm>
            <a:off x="7162800" y="2219325"/>
            <a:ext cx="4419600" cy="923925"/>
          </a:xfrm>
          <a:prstGeom prst="rect">
            <a:avLst/>
          </a:prstGeom>
          <a:noFill/>
          <a:ln w="0">
            <a:noFill/>
          </a:ln>
        </p:spPr>
        <p:txBody>
          <a:bodyPr>
            <a:noAutofit/>
          </a:bodyPr>
          <a:lstStyle/>
          <a:p>
            <a:pPr>
              <a:defRPr sz="2250" b="0">
                <a:solidFill>
                  <a:srgbClr val="01355A"/>
                </a:solidFill>
                <a:latin typeface="DejaVu Sans"/>
                <a:ea typeface="DejaVu Sans"/>
                <a:cs typeface="DejaVu Sans"/>
              </a:defRPr>
            </a:pPr>
            <a:r>
              <a:rPr sz="2250" b="0">
                <a:solidFill>
                  <a:srgbClr val="01355A"/>
                </a:solidFill>
                <a:latin typeface="DejaVu Sans"/>
                <a:ea typeface="DejaVu Sans"/>
                <a:cs typeface="DejaVu Sans"/>
              </a:rPr>
              <a:t>NDL margin</a:t>
            </a:r>
          </a:p>
        </p:txBody>
      </p:sp>
      <p:sp>
        <p:nvSpPr>
          <p:cNvPr id="12" name="Rectangle 11">
            <a:extLst>
              <a:ext uri="{FF2B5EF4-FFF2-40B4-BE49-F238E27FC236}">
                <a16:creationId xmlns:a16="http://schemas.microsoft.com/office/drawing/2014/main" id="{D90247B7-822E-4B9C-8719-1820E0E3EF32}"/>
              </a:ext>
            </a:extLst>
          </p:cNvPr>
          <p:cNvSpPr>
            <a:spLocks noGrp="1"/>
          </p:cNvSpPr>
          <p:nvPr/>
        </p:nvSpPr>
        <p:spPr>
          <a:xfrm>
            <a:off x="6515100" y="3200400"/>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05</a:t>
            </a:r>
          </a:p>
        </p:txBody>
      </p:sp>
      <p:sp>
        <p:nvSpPr>
          <p:cNvPr id="13" name="Rectangle 12">
            <a:extLst>
              <a:ext uri="{FF2B5EF4-FFF2-40B4-BE49-F238E27FC236}">
                <a16:creationId xmlns:a16="http://schemas.microsoft.com/office/drawing/2014/main" id="{14D7D9C4-D750-4872-9D5B-4AE9D97DC35A}"/>
              </a:ext>
            </a:extLst>
          </p:cNvPr>
          <p:cNvSpPr>
            <a:spLocks noGrp="1"/>
          </p:cNvSpPr>
          <p:nvPr/>
        </p:nvSpPr>
        <p:spPr>
          <a:xfrm>
            <a:off x="7162800" y="3200400"/>
            <a:ext cx="4419600" cy="923925"/>
          </a:xfrm>
          <a:prstGeom prst="rect">
            <a:avLst/>
          </a:prstGeom>
          <a:noFill/>
          <a:ln w="0">
            <a:noFill/>
          </a:ln>
        </p:spPr>
        <p:txBody>
          <a:bodyPr>
            <a:noAutofit/>
          </a:bodyPr>
          <a:lstStyle/>
          <a:p>
            <a:pPr>
              <a:defRPr sz="2250" b="0">
                <a:solidFill>
                  <a:srgbClr val="01355A"/>
                </a:solidFill>
                <a:latin typeface="DejaVu Sans"/>
                <a:ea typeface="DejaVu Sans"/>
                <a:cs typeface="DejaVu Sans"/>
              </a:defRPr>
            </a:pPr>
            <a:r>
              <a:rPr sz="2250" b="0">
                <a:solidFill>
                  <a:srgbClr val="01355A"/>
                </a:solidFill>
                <a:latin typeface="DejaVu Sans"/>
                <a:ea typeface="DejaVu Sans"/>
                <a:cs typeface="DejaVu Sans"/>
              </a:rPr>
              <a:t>Stop arrangements</a:t>
            </a:r>
          </a:p>
        </p:txBody>
      </p:sp>
      <p:sp>
        <p:nvSpPr>
          <p:cNvPr id="14" name="Rectangle 13">
            <a:extLst>
              <a:ext uri="{FF2B5EF4-FFF2-40B4-BE49-F238E27FC236}">
                <a16:creationId xmlns:a16="http://schemas.microsoft.com/office/drawing/2014/main" id="{0264B4BE-AF2E-429E-9BEE-C094F0EB79DD}"/>
              </a:ext>
            </a:extLst>
          </p:cNvPr>
          <p:cNvSpPr>
            <a:spLocks noGrp="1"/>
          </p:cNvSpPr>
          <p:nvPr/>
        </p:nvSpPr>
        <p:spPr>
          <a:xfrm>
            <a:off x="6515100" y="418147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06</a:t>
            </a:r>
          </a:p>
        </p:txBody>
      </p:sp>
      <p:sp>
        <p:nvSpPr>
          <p:cNvPr id="15" name="Rectangle 14">
            <a:extLst>
              <a:ext uri="{FF2B5EF4-FFF2-40B4-BE49-F238E27FC236}">
                <a16:creationId xmlns:a16="http://schemas.microsoft.com/office/drawing/2014/main" id="{757F4B4E-A989-451E-8D6F-C042DF61A07F}"/>
              </a:ext>
            </a:extLst>
          </p:cNvPr>
          <p:cNvSpPr>
            <a:spLocks noGrp="1"/>
          </p:cNvSpPr>
          <p:nvPr/>
        </p:nvSpPr>
        <p:spPr>
          <a:xfrm>
            <a:off x="7162800" y="4181475"/>
            <a:ext cx="4419600" cy="923925"/>
          </a:xfrm>
          <a:prstGeom prst="rect">
            <a:avLst/>
          </a:prstGeom>
          <a:noFill/>
          <a:ln w="0">
            <a:noFill/>
          </a:ln>
        </p:spPr>
        <p:txBody>
          <a:bodyPr>
            <a:noAutofit/>
          </a:bodyPr>
          <a:lstStyle/>
          <a:p>
            <a:pPr>
              <a:defRPr sz="2250" b="0">
                <a:solidFill>
                  <a:srgbClr val="01355A"/>
                </a:solidFill>
                <a:latin typeface="DejaVu Sans"/>
                <a:ea typeface="DejaVu Sans"/>
                <a:cs typeface="DejaVu Sans"/>
              </a:defRPr>
            </a:pPr>
            <a:r>
              <a:rPr sz="2250" b="0">
                <a:solidFill>
                  <a:srgbClr val="01355A"/>
                </a:solidFill>
                <a:latin typeface="DejaVu Sans"/>
                <a:ea typeface="DejaVu Sans"/>
                <a:cs typeface="DejaVu Sans"/>
              </a:rPr>
              <a:t>Computer-failure procedure</a:t>
            </a:r>
          </a:p>
        </p:txBody>
      </p:sp>
      <p:sp>
        <p:nvSpPr>
          <p:cNvPr id="16" name="Rectangle 15">
            <a:extLst>
              <a:ext uri="{FF2B5EF4-FFF2-40B4-BE49-F238E27FC236}">
                <a16:creationId xmlns:a16="http://schemas.microsoft.com/office/drawing/2014/main" id="{DE2210C2-8A3F-471D-A4D2-0F0053100CB8}"/>
              </a:ext>
            </a:extLst>
          </p:cNvPr>
          <p:cNvSpPr>
            <a:spLocks noGrp="1"/>
          </p:cNvSpPr>
          <p:nvPr/>
        </p:nvSpPr>
        <p:spPr>
          <a:xfrm>
            <a:off x="609600" y="5429250"/>
            <a:ext cx="10972800" cy="819150"/>
          </a:xfrm>
          <a:prstGeom prst="rect">
            <a:avLst/>
          </a:prstGeom>
          <a:solidFill>
            <a:srgbClr val="EBAF3F"/>
          </a:solidFill>
          <a:ln w="0">
            <a:noFill/>
          </a:ln>
        </p:spPr>
        <p:txBody>
          <a:bodyPr/>
          <a:lstStyle/>
          <a:p>
            <a:endParaRPr lang="en-GB"/>
          </a:p>
        </p:txBody>
      </p:sp>
      <p:sp>
        <p:nvSpPr>
          <p:cNvPr id="17" name="Rectangle 16">
            <a:extLst>
              <a:ext uri="{FF2B5EF4-FFF2-40B4-BE49-F238E27FC236}">
                <a16:creationId xmlns:a16="http://schemas.microsoft.com/office/drawing/2014/main" id="{FA931919-599B-4642-B57C-C5B59A4E80B2}"/>
              </a:ext>
            </a:extLst>
          </p:cNvPr>
          <p:cNvSpPr>
            <a:spLocks noGrp="1"/>
          </p:cNvSpPr>
          <p:nvPr/>
        </p:nvSpPr>
        <p:spPr>
          <a:xfrm>
            <a:off x="838200" y="5610225"/>
            <a:ext cx="10477500" cy="457200"/>
          </a:xfrm>
          <a:prstGeom prst="rect">
            <a:avLst/>
          </a:prstGeom>
          <a:noFill/>
          <a:ln w="0">
            <a:noFill/>
          </a:ln>
        </p:spPr>
        <p:txBody>
          <a:bodyPr>
            <a:noAutofit/>
          </a:bodyPr>
          <a:lstStyle/>
          <a:p>
            <a:pPr>
              <a:defRPr sz="2025" b="1">
                <a:solidFill>
                  <a:srgbClr val="01355A"/>
                </a:solidFill>
                <a:latin typeface="DejaVu Sans"/>
                <a:ea typeface="DejaVu Sans"/>
                <a:cs typeface="DejaVu Sans"/>
              </a:defRPr>
            </a:pPr>
            <a:r>
              <a:rPr sz="2025" b="1">
                <a:solidFill>
                  <a:srgbClr val="01355A"/>
                </a:solidFill>
                <a:latin typeface="DejaVu Sans"/>
                <a:ea typeface="DejaVu Sans"/>
                <a:cs typeface="DejaVu Sans"/>
              </a:rPr>
              <a:t>The planner’s maximum no-stop time is a limit, rather than a target.</a:t>
            </a:r>
          </a:p>
        </p:txBody>
      </p:sp>
    </p:spTree>
    <p:extLst>
      <p:ext uri="{BB962C8B-B14F-4D97-AF65-F5344CB8AC3E}">
        <p14:creationId xmlns:p14="http://schemas.microsoft.com/office/powerpoint/2010/main" val="890399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34014A7-4CA9-47A4-AF7C-082C269C33F4}"/>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The pre-dive computer check</a:t>
            </a:r>
          </a:p>
        </p:txBody>
      </p:sp>
      <p:sp>
        <p:nvSpPr>
          <p:cNvPr id="2" name="Rectangle 1">
            <a:extLst>
              <a:ext uri="{FF2B5EF4-FFF2-40B4-BE49-F238E27FC236}">
                <a16:creationId xmlns:a16="http://schemas.microsoft.com/office/drawing/2014/main" id="{0D380A2B-E122-4160-B677-918B48EF9442}"/>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14</a:t>
            </a:r>
            <a:endParaRPr sz="1350" b="0">
              <a:solidFill>
                <a:srgbClr val="01355A"/>
              </a:solidFill>
              <a:latin typeface="DejaVu Sans"/>
              <a:ea typeface="DejaVu Sans"/>
              <a:cs typeface="DejaVu Sans"/>
            </a:endParaRPr>
          </a:p>
        </p:txBody>
      </p:sp>
      <p:sp>
        <p:nvSpPr>
          <p:cNvPr id="3" name="Rectangle 2">
            <a:extLst>
              <a:ext uri="{FF2B5EF4-FFF2-40B4-BE49-F238E27FC236}">
                <a16:creationId xmlns:a16="http://schemas.microsoft.com/office/drawing/2014/main" id="{BA71CEA2-87A9-4BB5-9D0E-65869FDD0905}"/>
              </a:ext>
            </a:extLst>
          </p:cNvPr>
          <p:cNvSpPr>
            <a:spLocks noGrp="1"/>
          </p:cNvSpPr>
          <p:nvPr/>
        </p:nvSpPr>
        <p:spPr>
          <a:xfrm>
            <a:off x="609600" y="1562100"/>
            <a:ext cx="666750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DEVICE READINESS</a:t>
            </a:r>
          </a:p>
        </p:txBody>
      </p:sp>
      <p:sp>
        <p:nvSpPr>
          <p:cNvPr id="4" name="Rectangle 3">
            <a:extLst>
              <a:ext uri="{FF2B5EF4-FFF2-40B4-BE49-F238E27FC236}">
                <a16:creationId xmlns:a16="http://schemas.microsoft.com/office/drawing/2014/main" id="{C763606D-5737-4B24-8148-31011DAAFCC2}"/>
              </a:ext>
            </a:extLst>
          </p:cNvPr>
          <p:cNvSpPr>
            <a:spLocks noGrp="1"/>
          </p:cNvSpPr>
          <p:nvPr/>
        </p:nvSpPr>
        <p:spPr>
          <a:xfrm>
            <a:off x="609600" y="1971675"/>
            <a:ext cx="6667500" cy="381000"/>
          </a:xfrm>
          <a:prstGeom prst="rect">
            <a:avLst/>
          </a:prstGeom>
          <a:noFill/>
          <a:ln w="0">
            <a:noFill/>
          </a:ln>
        </p:spPr>
        <p:txBody>
          <a:bodyPr wrap="square">
            <a:noAutofit/>
          </a:bodyPr>
          <a:lstStyle/>
          <a:p>
            <a:pPr>
              <a:defRPr sz="2325" b="0">
                <a:solidFill>
                  <a:srgbClr val="01355A"/>
                </a:solidFill>
                <a:latin typeface="DejaVu Sans"/>
                <a:ea typeface="DejaVu Sans"/>
                <a:cs typeface="DejaVu Sans"/>
              </a:defRPr>
            </a:pPr>
            <a:r>
              <a:rPr lang="en-GB" sz="2100" b="0">
                <a:solidFill>
                  <a:srgbClr val="01355A"/>
                </a:solidFill>
                <a:latin typeface="DejaVu Sans"/>
                <a:ea typeface="DejaVu Sans"/>
                <a:cs typeface="DejaVu Sans"/>
              </a:rPr>
              <a:t>Battery or charge sufficient</a:t>
            </a:r>
          </a:p>
        </p:txBody>
      </p:sp>
      <p:sp>
        <p:nvSpPr>
          <p:cNvPr id="5" name="Rectangle 4">
            <a:extLst>
              <a:ext uri="{FF2B5EF4-FFF2-40B4-BE49-F238E27FC236}">
                <a16:creationId xmlns:a16="http://schemas.microsoft.com/office/drawing/2014/main" id="{B4FC188D-70D6-4B88-9BA7-C2C27D8B34F4}"/>
              </a:ext>
            </a:extLst>
          </p:cNvPr>
          <p:cNvSpPr>
            <a:spLocks noGrp="1"/>
          </p:cNvSpPr>
          <p:nvPr/>
        </p:nvSpPr>
        <p:spPr>
          <a:xfrm>
            <a:off x="609600" y="2362200"/>
            <a:ext cx="6667500" cy="381000"/>
          </a:xfrm>
          <a:prstGeom prst="rect">
            <a:avLst/>
          </a:prstGeom>
          <a:noFill/>
          <a:ln w="0">
            <a:noFill/>
          </a:ln>
        </p:spPr>
        <p:txBody>
          <a:bodyPr wrap="square">
            <a:noAutofit/>
          </a:bodyPr>
          <a:lstStyle/>
          <a:p>
            <a:pPr>
              <a:defRPr sz="2325" b="0">
                <a:solidFill>
                  <a:srgbClr val="01355A"/>
                </a:solidFill>
                <a:latin typeface="DejaVu Sans"/>
                <a:ea typeface="DejaVu Sans"/>
                <a:cs typeface="DejaVu Sans"/>
              </a:defRPr>
            </a:pPr>
            <a:r>
              <a:rPr lang="en-GB" sz="2100" b="0">
                <a:solidFill>
                  <a:srgbClr val="01355A"/>
                </a:solidFill>
                <a:latin typeface="DejaVu Sans"/>
                <a:ea typeface="DejaVu Sans"/>
                <a:cs typeface="DejaVu Sans"/>
              </a:rPr>
              <a:t>Correct units</a:t>
            </a:r>
          </a:p>
        </p:txBody>
      </p:sp>
      <p:sp>
        <p:nvSpPr>
          <p:cNvPr id="6" name="Rectangle 5">
            <a:extLst>
              <a:ext uri="{FF2B5EF4-FFF2-40B4-BE49-F238E27FC236}">
                <a16:creationId xmlns:a16="http://schemas.microsoft.com/office/drawing/2014/main" id="{95AFA698-4D72-46DC-8ABD-FEA2B5C74419}"/>
              </a:ext>
            </a:extLst>
          </p:cNvPr>
          <p:cNvSpPr>
            <a:spLocks noGrp="1"/>
          </p:cNvSpPr>
          <p:nvPr/>
        </p:nvSpPr>
        <p:spPr>
          <a:xfrm>
            <a:off x="609600" y="2752725"/>
            <a:ext cx="6667500" cy="381000"/>
          </a:xfrm>
          <a:prstGeom prst="rect">
            <a:avLst/>
          </a:prstGeom>
          <a:noFill/>
          <a:ln w="0">
            <a:noFill/>
          </a:ln>
        </p:spPr>
        <p:txBody>
          <a:bodyPr wrap="square">
            <a:noAutofit/>
          </a:bodyPr>
          <a:lstStyle/>
          <a:p>
            <a:pPr>
              <a:defRPr sz="2325" b="0">
                <a:solidFill>
                  <a:srgbClr val="01355A"/>
                </a:solidFill>
                <a:latin typeface="DejaVu Sans"/>
                <a:ea typeface="DejaVu Sans"/>
                <a:cs typeface="DejaVu Sans"/>
              </a:defRPr>
            </a:pPr>
            <a:r>
              <a:rPr lang="en-GB" sz="2100" b="0">
                <a:solidFill>
                  <a:srgbClr val="01355A"/>
                </a:solidFill>
                <a:latin typeface="DejaVu Sans"/>
                <a:ea typeface="DejaVu Sans"/>
                <a:cs typeface="DejaVu Sans"/>
              </a:rPr>
              <a:t>Secure strap</a:t>
            </a:r>
          </a:p>
        </p:txBody>
      </p:sp>
      <p:sp>
        <p:nvSpPr>
          <p:cNvPr id="7" name="Rectangle 6">
            <a:extLst>
              <a:ext uri="{FF2B5EF4-FFF2-40B4-BE49-F238E27FC236}">
                <a16:creationId xmlns:a16="http://schemas.microsoft.com/office/drawing/2014/main" id="{56F7D7D6-D9C2-482D-95DC-3DFA60BBC48B}"/>
              </a:ext>
            </a:extLst>
          </p:cNvPr>
          <p:cNvSpPr>
            <a:spLocks noGrp="1"/>
          </p:cNvSpPr>
          <p:nvPr/>
        </p:nvSpPr>
        <p:spPr>
          <a:xfrm>
            <a:off x="609600" y="3143250"/>
            <a:ext cx="6667500" cy="381000"/>
          </a:xfrm>
          <a:prstGeom prst="rect">
            <a:avLst/>
          </a:prstGeom>
          <a:noFill/>
          <a:ln w="0">
            <a:noFill/>
          </a:ln>
        </p:spPr>
        <p:txBody>
          <a:bodyPr wrap="square">
            <a:noAutofit/>
          </a:bodyPr>
          <a:lstStyle/>
          <a:p>
            <a:pPr>
              <a:defRPr sz="2325" b="0">
                <a:solidFill>
                  <a:srgbClr val="01355A"/>
                </a:solidFill>
                <a:latin typeface="DejaVu Sans"/>
                <a:ea typeface="DejaVu Sans"/>
                <a:cs typeface="DejaVu Sans"/>
              </a:defRPr>
            </a:pPr>
            <a:r>
              <a:rPr lang="en-GB" sz="2100" b="0">
                <a:solidFill>
                  <a:srgbClr val="01355A"/>
                </a:solidFill>
                <a:latin typeface="DejaVu Sans"/>
                <a:ea typeface="DejaVu Sans"/>
                <a:cs typeface="DejaVu Sans"/>
              </a:rPr>
              <a:t>Readable screen</a:t>
            </a:r>
          </a:p>
        </p:txBody>
      </p:sp>
      <p:sp>
        <p:nvSpPr>
          <p:cNvPr id="8" name="Rectangle 7">
            <a:extLst>
              <a:ext uri="{FF2B5EF4-FFF2-40B4-BE49-F238E27FC236}">
                <a16:creationId xmlns:a16="http://schemas.microsoft.com/office/drawing/2014/main" id="{3FED2EC5-2412-4C67-8AFE-F966E7C9CAEC}"/>
              </a:ext>
            </a:extLst>
          </p:cNvPr>
          <p:cNvSpPr>
            <a:spLocks noGrp="1"/>
          </p:cNvSpPr>
          <p:nvPr/>
        </p:nvSpPr>
        <p:spPr>
          <a:xfrm>
            <a:off x="457200" y="3638550"/>
            <a:ext cx="6686550" cy="2486025"/>
          </a:xfrm>
          <a:prstGeom prst="rect">
            <a:avLst/>
          </a:prstGeom>
          <a:solidFill>
            <a:srgbClr val="EAF9FB"/>
          </a:solidFill>
          <a:ln w="0">
            <a:noFill/>
          </a:ln>
        </p:spPr>
        <p:txBody>
          <a:bodyPr/>
          <a:lstStyle/>
          <a:p>
            <a:endParaRPr lang="en-GB"/>
          </a:p>
        </p:txBody>
      </p:sp>
      <p:sp>
        <p:nvSpPr>
          <p:cNvPr id="9" name="Rectangle 8">
            <a:extLst>
              <a:ext uri="{FF2B5EF4-FFF2-40B4-BE49-F238E27FC236}">
                <a16:creationId xmlns:a16="http://schemas.microsoft.com/office/drawing/2014/main" id="{A1DEAD06-7C0B-4C35-AAF7-C70C3B49D372}"/>
              </a:ext>
            </a:extLst>
          </p:cNvPr>
          <p:cNvSpPr>
            <a:spLocks noGrp="1"/>
          </p:cNvSpPr>
          <p:nvPr/>
        </p:nvSpPr>
        <p:spPr>
          <a:xfrm>
            <a:off x="609600" y="3752850"/>
            <a:ext cx="638175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CALCULATION SETTINGS</a:t>
            </a:r>
          </a:p>
        </p:txBody>
      </p:sp>
      <p:sp>
        <p:nvSpPr>
          <p:cNvPr id="10" name="Rectangle 9">
            <a:extLst>
              <a:ext uri="{FF2B5EF4-FFF2-40B4-BE49-F238E27FC236}">
                <a16:creationId xmlns:a16="http://schemas.microsoft.com/office/drawing/2014/main" id="{D97BAB6E-8724-407E-B846-F8B28D5235E3}"/>
              </a:ext>
            </a:extLst>
          </p:cNvPr>
          <p:cNvSpPr>
            <a:spLocks noGrp="1"/>
          </p:cNvSpPr>
          <p:nvPr/>
        </p:nvSpPr>
        <p:spPr>
          <a:xfrm>
            <a:off x="609600" y="4152900"/>
            <a:ext cx="6400800" cy="400050"/>
          </a:xfrm>
          <a:prstGeom prst="rect">
            <a:avLst/>
          </a:prstGeom>
          <a:noFill/>
          <a:ln w="0">
            <a:noFill/>
          </a:ln>
        </p:spPr>
        <p:txBody>
          <a:bodyPr wrap="square">
            <a:noAutofit/>
          </a:bodyPr>
          <a:lstStyle/>
          <a:p>
            <a:pPr>
              <a:defRPr sz="2325" b="0">
                <a:solidFill>
                  <a:srgbClr val="01355A"/>
                </a:solidFill>
                <a:latin typeface="DejaVu Sans"/>
                <a:ea typeface="DejaVu Sans"/>
                <a:cs typeface="DejaVu Sans"/>
              </a:defRPr>
            </a:pPr>
            <a:r>
              <a:rPr lang="en-GB" sz="2100" b="0">
                <a:solidFill>
                  <a:srgbClr val="01355A"/>
                </a:solidFill>
                <a:latin typeface="DejaVu Sans"/>
                <a:ea typeface="DejaVu Sans"/>
                <a:cs typeface="DejaVu Sans"/>
              </a:rPr>
              <a:t>Correct scuba mode</a:t>
            </a:r>
          </a:p>
        </p:txBody>
      </p:sp>
      <p:sp>
        <p:nvSpPr>
          <p:cNvPr id="11" name="Rectangle 10">
            <a:extLst>
              <a:ext uri="{FF2B5EF4-FFF2-40B4-BE49-F238E27FC236}">
                <a16:creationId xmlns:a16="http://schemas.microsoft.com/office/drawing/2014/main" id="{5C44328F-7D34-4319-B170-B31C77B5771E}"/>
              </a:ext>
            </a:extLst>
          </p:cNvPr>
          <p:cNvSpPr>
            <a:spLocks noGrp="1"/>
          </p:cNvSpPr>
          <p:nvPr/>
        </p:nvSpPr>
        <p:spPr>
          <a:xfrm>
            <a:off x="609600" y="4552950"/>
            <a:ext cx="6400800" cy="400050"/>
          </a:xfrm>
          <a:prstGeom prst="rect">
            <a:avLst/>
          </a:prstGeom>
          <a:noFill/>
          <a:ln w="0">
            <a:noFill/>
          </a:ln>
        </p:spPr>
        <p:txBody>
          <a:bodyPr wrap="square">
            <a:noAutofit/>
          </a:bodyPr>
          <a:lstStyle/>
          <a:p>
            <a:pPr>
              <a:defRPr sz="2325" b="0">
                <a:solidFill>
                  <a:srgbClr val="01355A"/>
                </a:solidFill>
                <a:latin typeface="DejaVu Sans"/>
                <a:ea typeface="DejaVu Sans"/>
                <a:cs typeface="DejaVu Sans"/>
              </a:defRPr>
            </a:pPr>
            <a:r>
              <a:rPr lang="en-GB" sz="2100" b="0">
                <a:solidFill>
                  <a:srgbClr val="01355A"/>
                </a:solidFill>
                <a:latin typeface="DejaVu Sans"/>
                <a:ea typeface="DejaVu Sans"/>
                <a:cs typeface="DejaVu Sans"/>
              </a:rPr>
              <a:t>Correct breathing gas</a:t>
            </a:r>
          </a:p>
        </p:txBody>
      </p:sp>
      <p:sp>
        <p:nvSpPr>
          <p:cNvPr id="12" name="Rectangle 11">
            <a:extLst>
              <a:ext uri="{FF2B5EF4-FFF2-40B4-BE49-F238E27FC236}">
                <a16:creationId xmlns:a16="http://schemas.microsoft.com/office/drawing/2014/main" id="{4D4A1E25-6AB3-4618-A2FE-A6F11934E405}"/>
              </a:ext>
            </a:extLst>
          </p:cNvPr>
          <p:cNvSpPr>
            <a:spLocks noGrp="1"/>
          </p:cNvSpPr>
          <p:nvPr/>
        </p:nvSpPr>
        <p:spPr>
          <a:xfrm>
            <a:off x="609600" y="4953000"/>
            <a:ext cx="6400800" cy="400050"/>
          </a:xfrm>
          <a:prstGeom prst="rect">
            <a:avLst/>
          </a:prstGeom>
          <a:noFill/>
          <a:ln w="0">
            <a:noFill/>
          </a:ln>
        </p:spPr>
        <p:txBody>
          <a:bodyPr wrap="square">
            <a:noAutofit/>
          </a:bodyPr>
          <a:lstStyle/>
          <a:p>
            <a:pPr>
              <a:defRPr sz="2325" b="0">
                <a:solidFill>
                  <a:srgbClr val="01355A"/>
                </a:solidFill>
                <a:latin typeface="DejaVu Sans"/>
                <a:ea typeface="DejaVu Sans"/>
                <a:cs typeface="DejaVu Sans"/>
              </a:defRPr>
            </a:pPr>
            <a:r>
              <a:rPr lang="en-GB" sz="2100" b="0">
                <a:solidFill>
                  <a:srgbClr val="01355A"/>
                </a:solidFill>
                <a:latin typeface="DejaVu Sans"/>
                <a:ea typeface="DejaVu Sans"/>
                <a:cs typeface="DejaVu Sans"/>
              </a:rPr>
              <a:t>Appropriate oxygen limit</a:t>
            </a:r>
          </a:p>
        </p:txBody>
      </p:sp>
      <p:sp>
        <p:nvSpPr>
          <p:cNvPr id="13" name="Rectangle 12">
            <a:extLst>
              <a:ext uri="{FF2B5EF4-FFF2-40B4-BE49-F238E27FC236}">
                <a16:creationId xmlns:a16="http://schemas.microsoft.com/office/drawing/2014/main" id="{E0A0E3D9-14F9-4801-B99A-F2F2EFF69717}"/>
              </a:ext>
            </a:extLst>
          </p:cNvPr>
          <p:cNvSpPr>
            <a:spLocks noGrp="1"/>
          </p:cNvSpPr>
          <p:nvPr/>
        </p:nvSpPr>
        <p:spPr>
          <a:xfrm>
            <a:off x="609600" y="5353050"/>
            <a:ext cx="6400800" cy="742950"/>
          </a:xfrm>
          <a:prstGeom prst="rect">
            <a:avLst/>
          </a:prstGeom>
          <a:noFill/>
          <a:ln w="0">
            <a:noFill/>
          </a:ln>
        </p:spPr>
        <p:txBody>
          <a:bodyPr wrap="square">
            <a:noAutofit/>
          </a:bodyPr>
          <a:lstStyle/>
          <a:p>
            <a:pPr>
              <a:defRPr sz="2325" b="0">
                <a:solidFill>
                  <a:srgbClr val="01355A"/>
                </a:solidFill>
                <a:latin typeface="DejaVu Sans"/>
                <a:ea typeface="DejaVu Sans"/>
                <a:cs typeface="DejaVu Sans"/>
              </a:defRPr>
            </a:pPr>
            <a:r>
              <a:rPr lang="en-US" sz="2100" b="0">
                <a:solidFill>
                  <a:srgbClr val="01355A"/>
                </a:solidFill>
                <a:latin typeface="DejaVu Sans"/>
                <a:ea typeface="DejaVu Sans"/>
                <a:cs typeface="DejaVu Sans"/>
              </a:rPr>
              <a:t>Understand conservatism</a:t>
            </a:r>
          </a:p>
          <a:p>
            <a:pPr>
              <a:defRPr sz="2325" b="0">
                <a:solidFill>
                  <a:srgbClr val="01355A"/>
                </a:solidFill>
                <a:latin typeface="DejaVu Sans"/>
                <a:ea typeface="DejaVu Sans"/>
                <a:cs typeface="DejaVu Sans"/>
              </a:defRPr>
            </a:pPr>
            <a:r>
              <a:rPr lang="en-US" sz="2100" b="0">
                <a:solidFill>
                  <a:srgbClr val="01355A"/>
                </a:solidFill>
                <a:latin typeface="DejaVu Sans"/>
                <a:ea typeface="DejaVu Sans"/>
                <a:cs typeface="DejaVu Sans"/>
              </a:rPr>
              <a:t>and altitude settings</a:t>
            </a:r>
          </a:p>
        </p:txBody>
      </p:sp>
      <p:pic>
        <p:nvPicPr>
          <p:cNvPr id="15" name="Suunto EON Core" descr="1.png"/>
          <p:cNvPicPr>
            <a:picLocks noChangeAspect="1"/>
          </p:cNvPicPr>
          <p:nvPr/>
        </p:nvPicPr>
        <p:blipFill>
          <a:blip r:embed="rId3"/>
          <a:stretch>
            <a:fillRect/>
          </a:stretch>
        </p:blipFill>
        <p:spPr>
          <a:xfrm>
            <a:off x="7505700" y="1866900"/>
            <a:ext cx="4076700" cy="4076700"/>
          </a:xfrm>
          <a:prstGeom prst="rect">
            <a:avLst/>
          </a:prstGeom>
        </p:spPr>
      </p:pic>
      <p:sp>
        <p:nvSpPr>
          <p:cNvPr id="16" name="TextBox 15"/>
          <p:cNvSpPr txBox="1"/>
          <p:nvPr/>
        </p:nvSpPr>
        <p:spPr>
          <a:xfrm>
            <a:off x="7629525" y="1552575"/>
            <a:ext cx="3952875" cy="323850"/>
          </a:xfrm>
          <a:prstGeom prst="rect">
            <a:avLst/>
          </a:prstGeom>
          <a:noFill/>
        </p:spPr>
        <p:txBody>
          <a:bodyPr wrap="square" lIns="0" tIns="0" rIns="0" bIns="0">
            <a:spAutoFit/>
          </a:bodyPr>
          <a:lstStyle/>
          <a:p>
            <a:r>
              <a:rPr sz="1650" b="1">
                <a:solidFill>
                  <a:srgbClr val="01355A"/>
                </a:solidFill>
                <a:latin typeface="DejaVu Sans"/>
              </a:rPr>
              <a:t>Suunto EON Core</a:t>
            </a:r>
          </a:p>
        </p:txBody>
      </p:sp>
      <p:sp>
        <p:nvSpPr>
          <p:cNvPr id="17" name="TextBox 16"/>
          <p:cNvSpPr txBox="1"/>
          <p:nvPr/>
        </p:nvSpPr>
        <p:spPr>
          <a:xfrm>
            <a:off x="7629525" y="5953125"/>
            <a:ext cx="3952875" cy="304800"/>
          </a:xfrm>
          <a:prstGeom prst="rect">
            <a:avLst/>
          </a:prstGeom>
          <a:noFill/>
        </p:spPr>
        <p:txBody>
          <a:bodyPr wrap="square" lIns="0" tIns="0" rIns="0" bIns="0">
            <a:spAutoFit/>
          </a:bodyPr>
          <a:lstStyle/>
          <a:p>
            <a:r>
              <a:rPr sz="1500" b="1">
                <a:solidFill>
                  <a:srgbClr val="01355A"/>
                </a:solidFill>
                <a:latin typeface="DejaVu Sans"/>
              </a:rPr>
              <a:t>Imperial display: ft and psi</a:t>
            </a:r>
          </a:p>
        </p:txBody>
      </p:sp>
    </p:spTree>
    <p:extLst>
      <p:ext uri="{BB962C8B-B14F-4D97-AF65-F5344CB8AC3E}">
        <p14:creationId xmlns:p14="http://schemas.microsoft.com/office/powerpoint/2010/main" val="1750466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A516BCE-39F1-4264-BEA2-B579A2D42B8C}"/>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Nitrox settings</a:t>
            </a:r>
          </a:p>
        </p:txBody>
      </p:sp>
      <p:sp>
        <p:nvSpPr>
          <p:cNvPr id="2" name="Rectangle 1">
            <a:extLst>
              <a:ext uri="{FF2B5EF4-FFF2-40B4-BE49-F238E27FC236}">
                <a16:creationId xmlns:a16="http://schemas.microsoft.com/office/drawing/2014/main" id="{BC2CE800-00FD-4CFE-B064-795808970057}"/>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15</a:t>
            </a:r>
            <a:endParaRPr sz="1350" b="0">
              <a:solidFill>
                <a:srgbClr val="01355A"/>
              </a:solidFill>
              <a:latin typeface="DejaVu Sans"/>
              <a:ea typeface="DejaVu Sans"/>
              <a:cs typeface="DejaVu Sans"/>
            </a:endParaRPr>
          </a:p>
        </p:txBody>
      </p:sp>
      <p:sp>
        <p:nvSpPr>
          <p:cNvPr id="3" name="Rectangle 2">
            <a:extLst>
              <a:ext uri="{FF2B5EF4-FFF2-40B4-BE49-F238E27FC236}">
                <a16:creationId xmlns:a16="http://schemas.microsoft.com/office/drawing/2014/main" id="{6199B2AE-880D-44F4-B26A-6EFF36BD63B4}"/>
              </a:ext>
            </a:extLst>
          </p:cNvPr>
          <p:cNvSpPr>
            <a:spLocks noGrp="1"/>
          </p:cNvSpPr>
          <p:nvPr/>
        </p:nvSpPr>
        <p:spPr>
          <a:xfrm>
            <a:off x="609600" y="183832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01</a:t>
            </a:r>
          </a:p>
        </p:txBody>
      </p:sp>
      <p:sp>
        <p:nvSpPr>
          <p:cNvPr id="4" name="Rectangle 3">
            <a:extLst>
              <a:ext uri="{FF2B5EF4-FFF2-40B4-BE49-F238E27FC236}">
                <a16:creationId xmlns:a16="http://schemas.microsoft.com/office/drawing/2014/main" id="{A14877A2-A85F-4439-BA61-D7959AA7EC9A}"/>
              </a:ext>
            </a:extLst>
          </p:cNvPr>
          <p:cNvSpPr>
            <a:spLocks noGrp="1"/>
          </p:cNvSpPr>
          <p:nvPr/>
        </p:nvSpPr>
        <p:spPr>
          <a:xfrm>
            <a:off x="1257300" y="1838325"/>
            <a:ext cx="6286500" cy="752475"/>
          </a:xfrm>
          <a:prstGeom prst="rect">
            <a:avLst/>
          </a:prstGeom>
          <a:noFill/>
          <a:ln w="0">
            <a:noFill/>
          </a:ln>
        </p:spPr>
        <p:txBody>
          <a:bodyPr>
            <a:noAutofit/>
          </a:bodyPr>
          <a:lstStyle/>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Personally analyse your cylinder</a:t>
            </a:r>
          </a:p>
        </p:txBody>
      </p:sp>
      <p:sp>
        <p:nvSpPr>
          <p:cNvPr id="5" name="Rectangle 4">
            <a:extLst>
              <a:ext uri="{FF2B5EF4-FFF2-40B4-BE49-F238E27FC236}">
                <a16:creationId xmlns:a16="http://schemas.microsoft.com/office/drawing/2014/main" id="{D66313D4-6EC7-4885-AEEA-0E865C2C911B}"/>
              </a:ext>
            </a:extLst>
          </p:cNvPr>
          <p:cNvSpPr>
            <a:spLocks noGrp="1"/>
          </p:cNvSpPr>
          <p:nvPr/>
        </p:nvSpPr>
        <p:spPr>
          <a:xfrm>
            <a:off x="609600" y="2647950"/>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02</a:t>
            </a:r>
          </a:p>
        </p:txBody>
      </p:sp>
      <p:sp>
        <p:nvSpPr>
          <p:cNvPr id="6" name="Rectangle 5">
            <a:extLst>
              <a:ext uri="{FF2B5EF4-FFF2-40B4-BE49-F238E27FC236}">
                <a16:creationId xmlns:a16="http://schemas.microsoft.com/office/drawing/2014/main" id="{20B8A5C5-2FAC-455D-865D-547D76D996B5}"/>
              </a:ext>
            </a:extLst>
          </p:cNvPr>
          <p:cNvSpPr>
            <a:spLocks noGrp="1"/>
          </p:cNvSpPr>
          <p:nvPr/>
        </p:nvSpPr>
        <p:spPr>
          <a:xfrm>
            <a:off x="1257300" y="2647950"/>
            <a:ext cx="6286500" cy="752475"/>
          </a:xfrm>
          <a:prstGeom prst="rect">
            <a:avLst/>
          </a:prstGeom>
          <a:noFill/>
          <a:ln w="0">
            <a:noFill/>
          </a:ln>
        </p:spPr>
        <p:txBody>
          <a:bodyPr>
            <a:noAutofit/>
          </a:bodyPr>
          <a:lstStyle/>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Confirm oxygen percentage and MOD</a:t>
            </a:r>
          </a:p>
        </p:txBody>
      </p:sp>
      <p:sp>
        <p:nvSpPr>
          <p:cNvPr id="7" name="Rectangle 6">
            <a:extLst>
              <a:ext uri="{FF2B5EF4-FFF2-40B4-BE49-F238E27FC236}">
                <a16:creationId xmlns:a16="http://schemas.microsoft.com/office/drawing/2014/main" id="{1E7A15D3-55CC-40DD-8B91-D82FC339FE71}"/>
              </a:ext>
            </a:extLst>
          </p:cNvPr>
          <p:cNvSpPr>
            <a:spLocks noGrp="1"/>
          </p:cNvSpPr>
          <p:nvPr/>
        </p:nvSpPr>
        <p:spPr>
          <a:xfrm>
            <a:off x="609600" y="345757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03</a:t>
            </a:r>
          </a:p>
        </p:txBody>
      </p:sp>
      <p:sp>
        <p:nvSpPr>
          <p:cNvPr id="8" name="Rectangle 7">
            <a:extLst>
              <a:ext uri="{FF2B5EF4-FFF2-40B4-BE49-F238E27FC236}">
                <a16:creationId xmlns:a16="http://schemas.microsoft.com/office/drawing/2014/main" id="{C7254A0E-3433-4287-8134-AF52830C51DC}"/>
              </a:ext>
            </a:extLst>
          </p:cNvPr>
          <p:cNvSpPr>
            <a:spLocks noGrp="1"/>
          </p:cNvSpPr>
          <p:nvPr/>
        </p:nvSpPr>
        <p:spPr>
          <a:xfrm>
            <a:off x="1257300" y="3457575"/>
            <a:ext cx="6286500" cy="752475"/>
          </a:xfrm>
          <a:prstGeom prst="rect">
            <a:avLst/>
          </a:prstGeom>
          <a:noFill/>
          <a:ln w="0">
            <a:noFill/>
          </a:ln>
        </p:spPr>
        <p:txBody>
          <a:bodyPr>
            <a:noAutofit/>
          </a:bodyPr>
          <a:lstStyle/>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Enter the measured mix as instructed</a:t>
            </a:r>
          </a:p>
        </p:txBody>
      </p:sp>
      <p:sp>
        <p:nvSpPr>
          <p:cNvPr id="9" name="Rectangle 8">
            <a:extLst>
              <a:ext uri="{FF2B5EF4-FFF2-40B4-BE49-F238E27FC236}">
                <a16:creationId xmlns:a16="http://schemas.microsoft.com/office/drawing/2014/main" id="{1FABBA0D-F16A-415B-8CFB-71F407DFE255}"/>
              </a:ext>
            </a:extLst>
          </p:cNvPr>
          <p:cNvSpPr>
            <a:spLocks noGrp="1"/>
          </p:cNvSpPr>
          <p:nvPr/>
        </p:nvSpPr>
        <p:spPr>
          <a:xfrm>
            <a:off x="609600" y="4267200"/>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04</a:t>
            </a:r>
          </a:p>
        </p:txBody>
      </p:sp>
      <p:sp>
        <p:nvSpPr>
          <p:cNvPr id="10" name="Rectangle 9">
            <a:extLst>
              <a:ext uri="{FF2B5EF4-FFF2-40B4-BE49-F238E27FC236}">
                <a16:creationId xmlns:a16="http://schemas.microsoft.com/office/drawing/2014/main" id="{E7B7068C-874B-4759-B97A-810D4F55A95F}"/>
              </a:ext>
            </a:extLst>
          </p:cNvPr>
          <p:cNvSpPr>
            <a:spLocks noGrp="1"/>
          </p:cNvSpPr>
          <p:nvPr/>
        </p:nvSpPr>
        <p:spPr>
          <a:xfrm>
            <a:off x="1257300" y="4267200"/>
            <a:ext cx="6286500" cy="752475"/>
          </a:xfrm>
          <a:prstGeom prst="rect">
            <a:avLst/>
          </a:prstGeom>
          <a:noFill/>
          <a:ln w="0">
            <a:noFill/>
          </a:ln>
        </p:spPr>
        <p:txBody>
          <a:bodyPr>
            <a:noAutofit/>
          </a:bodyPr>
          <a:lstStyle/>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Check the oxygen partial-pressure limit</a:t>
            </a:r>
          </a:p>
        </p:txBody>
      </p:sp>
      <p:sp>
        <p:nvSpPr>
          <p:cNvPr id="11" name="Rectangle 10">
            <a:extLst>
              <a:ext uri="{FF2B5EF4-FFF2-40B4-BE49-F238E27FC236}">
                <a16:creationId xmlns:a16="http://schemas.microsoft.com/office/drawing/2014/main" id="{5C6517AF-586B-49F5-B8FA-33FE51493884}"/>
              </a:ext>
            </a:extLst>
          </p:cNvPr>
          <p:cNvSpPr>
            <a:spLocks noGrp="1"/>
          </p:cNvSpPr>
          <p:nvPr/>
        </p:nvSpPr>
        <p:spPr>
          <a:xfrm>
            <a:off x="609600" y="5334000"/>
            <a:ext cx="6924675" cy="857250"/>
          </a:xfrm>
          <a:prstGeom prst="rect">
            <a:avLst/>
          </a:prstGeom>
          <a:noFill/>
          <a:ln w="0">
            <a:noFill/>
          </a:ln>
        </p:spPr>
        <p:txBody>
          <a:bodyPr>
            <a:noAutofit/>
          </a:bodyPr>
          <a:lstStyle/>
          <a:p>
            <a:pPr>
              <a:defRPr sz="2250" b="1">
                <a:solidFill>
                  <a:srgbClr val="01355A"/>
                </a:solidFill>
                <a:latin typeface="DejaVu Sans"/>
                <a:ea typeface="DejaVu Sans"/>
                <a:cs typeface="DejaVu Sans"/>
              </a:defRPr>
            </a:pPr>
            <a:r>
              <a:rPr sz="2250" b="1">
                <a:solidFill>
                  <a:srgbClr val="01355A"/>
                </a:solidFill>
                <a:latin typeface="DejaVu Sans"/>
                <a:ea typeface="DejaVu Sans"/>
                <a:cs typeface="DejaVu Sans"/>
              </a:rPr>
              <a:t>Repeat the check whenever you change cylinders.</a:t>
            </a:r>
          </a:p>
        </p:txBody>
      </p:sp>
      <p:sp>
        <p:nvSpPr>
          <p:cNvPr id="12" name="Rectangle 11">
            <a:extLst>
              <a:ext uri="{FF2B5EF4-FFF2-40B4-BE49-F238E27FC236}">
                <a16:creationId xmlns:a16="http://schemas.microsoft.com/office/drawing/2014/main" id="{A9FF1FCB-7E62-43B9-909A-AD4DE15E1702}"/>
              </a:ext>
            </a:extLst>
          </p:cNvPr>
          <p:cNvSpPr>
            <a:spLocks noGrp="1"/>
          </p:cNvSpPr>
          <p:nvPr/>
        </p:nvSpPr>
        <p:spPr>
          <a:xfrm>
            <a:off x="8096250" y="1800225"/>
            <a:ext cx="3486150" cy="4048125"/>
          </a:xfrm>
          <a:prstGeom prst="rect">
            <a:avLst/>
          </a:prstGeom>
          <a:solidFill>
            <a:srgbClr val="01355A"/>
          </a:solidFill>
          <a:ln w="0">
            <a:noFill/>
          </a:ln>
        </p:spPr>
        <p:txBody>
          <a:bodyPr/>
          <a:lstStyle/>
          <a:p>
            <a:endParaRPr lang="en-GB"/>
          </a:p>
        </p:txBody>
      </p:sp>
      <p:sp>
        <p:nvSpPr>
          <p:cNvPr id="13" name="Rectangle 12">
            <a:extLst>
              <a:ext uri="{FF2B5EF4-FFF2-40B4-BE49-F238E27FC236}">
                <a16:creationId xmlns:a16="http://schemas.microsoft.com/office/drawing/2014/main" id="{3AB68F7A-049C-43B7-B6E4-3007124BE3AE}"/>
              </a:ext>
            </a:extLst>
          </p:cNvPr>
          <p:cNvSpPr>
            <a:spLocks noGrp="1"/>
          </p:cNvSpPr>
          <p:nvPr/>
        </p:nvSpPr>
        <p:spPr>
          <a:xfrm>
            <a:off x="8372475" y="2105025"/>
            <a:ext cx="2924175" cy="1123950"/>
          </a:xfrm>
          <a:prstGeom prst="rect">
            <a:avLst/>
          </a:prstGeom>
          <a:noFill/>
          <a:ln w="0">
            <a:noFill/>
          </a:ln>
        </p:spPr>
        <p:txBody>
          <a:bodyPr>
            <a:noAutofit/>
          </a:bodyPr>
          <a:lstStyle/>
          <a:p>
            <a:pPr>
              <a:defRPr sz="7500" b="1">
                <a:solidFill>
                  <a:srgbClr val="42D2EC"/>
                </a:solidFill>
                <a:latin typeface="DejaVu Sans"/>
                <a:ea typeface="DejaVu Sans"/>
                <a:cs typeface="DejaVu Sans"/>
              </a:defRPr>
            </a:pPr>
            <a:r>
              <a:rPr lang="en-GB" sz="7500" b="1">
                <a:solidFill>
                  <a:srgbClr val="EBAF3F"/>
                </a:solidFill>
                <a:latin typeface="DejaVu Sans"/>
                <a:ea typeface="DejaVu Sans"/>
                <a:cs typeface="DejaVu Sans"/>
              </a:rPr>
              <a:t>1.4</a:t>
            </a:r>
          </a:p>
        </p:txBody>
      </p:sp>
      <p:sp>
        <p:nvSpPr>
          <p:cNvPr id="14" name="Rectangle 13">
            <a:extLst>
              <a:ext uri="{FF2B5EF4-FFF2-40B4-BE49-F238E27FC236}">
                <a16:creationId xmlns:a16="http://schemas.microsoft.com/office/drawing/2014/main" id="{0E3B55E5-D111-44E6-9229-9B0CB5B2159B}"/>
              </a:ext>
            </a:extLst>
          </p:cNvPr>
          <p:cNvSpPr>
            <a:spLocks noGrp="1"/>
          </p:cNvSpPr>
          <p:nvPr/>
        </p:nvSpPr>
        <p:spPr>
          <a:xfrm>
            <a:off x="8372475" y="3390900"/>
            <a:ext cx="2924175" cy="523875"/>
          </a:xfrm>
          <a:prstGeom prst="rect">
            <a:avLst/>
          </a:prstGeom>
          <a:noFill/>
          <a:ln w="0">
            <a:noFill/>
          </a:ln>
        </p:spPr>
        <p:txBody>
          <a:bodyPr>
            <a:noAutofit/>
          </a:bodyPr>
          <a:lstStyle/>
          <a:p>
            <a:pPr>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bar ppO₂</a:t>
            </a:r>
          </a:p>
        </p:txBody>
      </p:sp>
      <p:sp>
        <p:nvSpPr>
          <p:cNvPr id="15" name="Rectangle 14">
            <a:extLst>
              <a:ext uri="{FF2B5EF4-FFF2-40B4-BE49-F238E27FC236}">
                <a16:creationId xmlns:a16="http://schemas.microsoft.com/office/drawing/2014/main" id="{BA60AC34-39A1-47B4-8C55-35DDD77FC7A6}"/>
              </a:ext>
            </a:extLst>
          </p:cNvPr>
          <p:cNvSpPr>
            <a:spLocks noGrp="1"/>
          </p:cNvSpPr>
          <p:nvPr/>
        </p:nvSpPr>
        <p:spPr>
          <a:xfrm>
            <a:off x="8372475" y="4200525"/>
            <a:ext cx="2924175" cy="1143000"/>
          </a:xfrm>
          <a:prstGeom prst="rect">
            <a:avLst/>
          </a:prstGeom>
          <a:noFill/>
          <a:ln w="0">
            <a:noFill/>
          </a:ln>
        </p:spPr>
        <p:txBody>
          <a:bodyPr>
            <a:noAutofit/>
          </a:bodyPr>
          <a:lstStyle/>
          <a:p>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BSAC limit for</a:t>
            </a:r>
          </a:p>
          <a:p>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travel and</a:t>
            </a:r>
          </a:p>
          <a:p>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bottom phases</a:t>
            </a:r>
          </a:p>
        </p:txBody>
      </p:sp>
    </p:spTree>
    <p:extLst>
      <p:ext uri="{BB962C8B-B14F-4D97-AF65-F5344CB8AC3E}">
        <p14:creationId xmlns:p14="http://schemas.microsoft.com/office/powerpoint/2010/main" val="2063018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09600" y="428625"/>
            <a:ext cx="10972800" cy="507831"/>
          </a:xfrm>
          <a:prstGeom prst="rect">
            <a:avLst/>
          </a:prstGeom>
          <a:noFill/>
        </p:spPr>
        <p:txBody>
          <a:bodyPr wrap="square" lIns="0" tIns="0" rIns="0" bIns="0">
            <a:spAutoFit/>
          </a:bodyPr>
          <a:lstStyle/>
          <a:p>
            <a:pPr>
              <a:spcAft>
                <a:spcPts val="300"/>
              </a:spcAft>
            </a:pPr>
            <a:r>
              <a:rPr lang="en-US" sz="3300" b="1">
                <a:solidFill>
                  <a:srgbClr val="01355A"/>
                </a:solidFill>
                <a:latin typeface="DejaVu Sans"/>
              </a:rPr>
              <a:t>Warning-response practice</a:t>
            </a:r>
            <a:endParaRPr sz="3300" b="1">
              <a:solidFill>
                <a:srgbClr val="01355A"/>
              </a:solidFill>
              <a:latin typeface="DejaVu Sans"/>
            </a:endParaRPr>
          </a:p>
        </p:txBody>
      </p:sp>
      <p:sp>
        <p:nvSpPr>
          <p:cNvPr id="3" name="TextBox 2"/>
          <p:cNvSpPr txBox="1"/>
          <p:nvPr/>
        </p:nvSpPr>
        <p:spPr>
          <a:xfrm>
            <a:off x="11049000" y="6324600"/>
            <a:ext cx="523875" cy="207749"/>
          </a:xfrm>
          <a:prstGeom prst="rect">
            <a:avLst/>
          </a:prstGeom>
          <a:noFill/>
        </p:spPr>
        <p:txBody>
          <a:bodyPr wrap="square" lIns="0" tIns="0" rIns="0" bIns="0">
            <a:spAutoFit/>
          </a:bodyPr>
          <a:lstStyle/>
          <a:p>
            <a:pPr>
              <a:spcAft>
                <a:spcPts val="300"/>
              </a:spcAft>
            </a:pPr>
            <a:r>
              <a:rPr lang="en-GB" sz="1350" b="0">
                <a:solidFill>
                  <a:srgbClr val="01355A"/>
                </a:solidFill>
                <a:latin typeface="DejaVu Sans"/>
              </a:rPr>
              <a:t>16</a:t>
            </a:r>
            <a:endParaRPr sz="1350" b="0">
              <a:solidFill>
                <a:srgbClr val="01355A"/>
              </a:solidFill>
              <a:latin typeface="DejaVu Sans"/>
            </a:endParaRPr>
          </a:p>
        </p:txBody>
      </p:sp>
      <p:sp>
        <p:nvSpPr>
          <p:cNvPr id="4" name="TextBox 3"/>
          <p:cNvSpPr txBox="1">
            <a:spLocks/>
          </p:cNvSpPr>
          <p:nvPr/>
        </p:nvSpPr>
        <p:spPr>
          <a:xfrm>
            <a:off x="609904" y="1261872"/>
            <a:ext cx="10972800" cy="365760"/>
          </a:xfrm>
          <a:prstGeom prst="rect">
            <a:avLst/>
          </a:prstGeom>
          <a:noFill/>
        </p:spPr>
        <p:txBody>
          <a:bodyPr wrap="square" lIns="0" tIns="0" rIns="0" bIns="0">
            <a:spAutoFit/>
          </a:bodyPr>
          <a:lstStyle/>
          <a:p>
            <a:pPr>
              <a:spcAft>
                <a:spcPts val="300"/>
              </a:spcAft>
            </a:pPr>
            <a:r>
              <a:rPr lang="pt-BR" sz="1700" b="1">
                <a:solidFill>
                  <a:srgbClr val="01355A"/>
                </a:solidFill>
                <a:latin typeface="DejaVu Sans"/>
              </a:rPr>
              <a:t>SUUNTO ZOOP NOVO MANUAL EXAMPLES</a:t>
            </a:r>
          </a:p>
        </p:txBody>
      </p:sp>
      <p:sp>
        <p:nvSpPr>
          <p:cNvPr id="5" name="TextBox 4"/>
          <p:cNvSpPr txBox="1">
            <a:spLocks/>
          </p:cNvSpPr>
          <p:nvPr/>
        </p:nvSpPr>
        <p:spPr>
          <a:xfrm>
            <a:off x="609904" y="1874519"/>
            <a:ext cx="5074920" cy="415498"/>
          </a:xfrm>
          <a:prstGeom prst="rect">
            <a:avLst/>
          </a:prstGeom>
          <a:noFill/>
        </p:spPr>
        <p:txBody>
          <a:bodyPr wrap="square" lIns="0" tIns="0" rIns="0" bIns="0">
            <a:spAutoFit/>
          </a:bodyPr>
          <a:lstStyle/>
          <a:p>
            <a:pPr>
              <a:spcAft>
                <a:spcPts val="300"/>
              </a:spcAft>
            </a:pPr>
            <a:r>
              <a:rPr lang="en-GB" sz="2700" b="1">
                <a:solidFill>
                  <a:srgbClr val="01355A"/>
                </a:solidFill>
                <a:latin typeface="DejaVu Sans"/>
              </a:rPr>
              <a:t>During ascent</a:t>
            </a:r>
          </a:p>
        </p:txBody>
      </p:sp>
      <p:sp>
        <p:nvSpPr>
          <p:cNvPr id="6" name="TextBox 5"/>
          <p:cNvSpPr txBox="1"/>
          <p:nvPr/>
        </p:nvSpPr>
        <p:spPr>
          <a:xfrm>
            <a:off x="609904" y="2606040"/>
            <a:ext cx="5074920" cy="769441"/>
          </a:xfrm>
          <a:prstGeom prst="rect">
            <a:avLst/>
          </a:prstGeom>
          <a:noFill/>
        </p:spPr>
        <p:txBody>
          <a:bodyPr wrap="square" lIns="0" tIns="0" rIns="0" bIns="0">
            <a:spAutoFit/>
          </a:bodyPr>
          <a:lstStyle/>
          <a:p>
            <a:pPr>
              <a:spcAft>
                <a:spcPts val="300"/>
              </a:spcAft>
            </a:pPr>
            <a:r>
              <a:rPr lang="en-US" sz="2500" b="0">
                <a:solidFill>
                  <a:srgbClr val="01355A"/>
                </a:solidFill>
                <a:latin typeface="DejaVu Sans"/>
              </a:rPr>
              <a:t>SLOW blinks and an alarm sounds.</a:t>
            </a:r>
          </a:p>
        </p:txBody>
      </p:sp>
      <p:sp>
        <p:nvSpPr>
          <p:cNvPr id="7" name="TextBox 6"/>
          <p:cNvSpPr txBox="1"/>
          <p:nvPr/>
        </p:nvSpPr>
        <p:spPr>
          <a:xfrm>
            <a:off x="609904" y="3794760"/>
            <a:ext cx="5074920" cy="746358"/>
          </a:xfrm>
          <a:prstGeom prst="rect">
            <a:avLst/>
          </a:prstGeom>
          <a:noFill/>
        </p:spPr>
        <p:txBody>
          <a:bodyPr wrap="square" lIns="0" tIns="0" rIns="0" bIns="0">
            <a:spAutoFit/>
          </a:bodyPr>
          <a:lstStyle/>
          <a:p>
            <a:pPr>
              <a:spcAft>
                <a:spcPts val="300"/>
              </a:spcAft>
            </a:pPr>
            <a:r>
              <a:rPr lang="en-US" sz="2300" b="1">
                <a:solidFill>
                  <a:srgbClr val="01355A"/>
                </a:solidFill>
                <a:latin typeface="DejaVu Sans"/>
              </a:rPr>
              <a:t>What does it mean?</a:t>
            </a:r>
          </a:p>
          <a:p>
            <a:pPr>
              <a:spcAft>
                <a:spcPts val="300"/>
              </a:spcAft>
            </a:pPr>
            <a:r>
              <a:rPr lang="en-US" sz="2300" b="1">
                <a:solidFill>
                  <a:srgbClr val="01355A"/>
                </a:solidFill>
                <a:latin typeface="DejaVu Sans"/>
              </a:rPr>
              <a:t>What would you do next?</a:t>
            </a:r>
          </a:p>
        </p:txBody>
      </p:sp>
      <p:sp>
        <p:nvSpPr>
          <p:cNvPr id="8" name="TextBox 7"/>
          <p:cNvSpPr txBox="1">
            <a:spLocks/>
          </p:cNvSpPr>
          <p:nvPr/>
        </p:nvSpPr>
        <p:spPr>
          <a:xfrm>
            <a:off x="6492240" y="1874519"/>
            <a:ext cx="5074920" cy="457200"/>
          </a:xfrm>
          <a:prstGeom prst="rect">
            <a:avLst/>
          </a:prstGeom>
          <a:noFill/>
        </p:spPr>
        <p:txBody>
          <a:bodyPr wrap="square" lIns="0" tIns="0" rIns="0" bIns="0">
            <a:spAutoFit/>
          </a:bodyPr>
          <a:lstStyle/>
          <a:p>
            <a:pPr>
              <a:spcAft>
                <a:spcPts val="300"/>
              </a:spcAft>
            </a:pPr>
            <a:r>
              <a:rPr lang="en-GB" sz="2700" b="1">
                <a:solidFill>
                  <a:srgbClr val="01355A"/>
                </a:solidFill>
                <a:latin typeface="DejaVu Sans"/>
              </a:rPr>
              <a:t>During a nitrox dive</a:t>
            </a:r>
          </a:p>
        </p:txBody>
      </p:sp>
      <p:sp>
        <p:nvSpPr>
          <p:cNvPr id="9" name="TextBox 8"/>
          <p:cNvSpPr txBox="1"/>
          <p:nvPr/>
        </p:nvSpPr>
        <p:spPr>
          <a:xfrm>
            <a:off x="6492240" y="2606040"/>
            <a:ext cx="5074920" cy="1188720"/>
          </a:xfrm>
          <a:prstGeom prst="rect">
            <a:avLst/>
          </a:prstGeom>
          <a:noFill/>
        </p:spPr>
        <p:txBody>
          <a:bodyPr wrap="square" lIns="0" tIns="0" rIns="0" bIns="0">
            <a:spAutoFit/>
          </a:bodyPr>
          <a:lstStyle/>
          <a:p>
            <a:pPr>
              <a:spcAft>
                <a:spcPts val="300"/>
              </a:spcAft>
            </a:pPr>
            <a:r>
              <a:rPr lang="en-US" sz="2500" b="0">
                <a:solidFill>
                  <a:srgbClr val="01355A"/>
                </a:solidFill>
                <a:latin typeface="DejaVu Sans"/>
              </a:rPr>
              <a:t>PO₂ blinks: the configured oxygen partial-pressure limit is exceeded.</a:t>
            </a:r>
          </a:p>
        </p:txBody>
      </p:sp>
      <p:sp>
        <p:nvSpPr>
          <p:cNvPr id="10" name="TextBox 9"/>
          <p:cNvSpPr txBox="1"/>
          <p:nvPr/>
        </p:nvSpPr>
        <p:spPr>
          <a:xfrm>
            <a:off x="6492240" y="4069080"/>
            <a:ext cx="5074920" cy="914400"/>
          </a:xfrm>
          <a:prstGeom prst="rect">
            <a:avLst/>
          </a:prstGeom>
          <a:noFill/>
        </p:spPr>
        <p:txBody>
          <a:bodyPr wrap="square" lIns="0" tIns="0" rIns="0" bIns="0">
            <a:spAutoFit/>
          </a:bodyPr>
          <a:lstStyle/>
          <a:p>
            <a:pPr>
              <a:spcAft>
                <a:spcPts val="300"/>
              </a:spcAft>
            </a:pPr>
            <a:r>
              <a:rPr sz="2300" b="1">
                <a:solidFill>
                  <a:srgbClr val="01355A"/>
                </a:solidFill>
                <a:latin typeface="DejaVu Sans"/>
              </a:rPr>
              <a:t>What does it mean?</a:t>
            </a:r>
          </a:p>
          <a:p>
            <a:pPr>
              <a:spcAft>
                <a:spcPts val="300"/>
              </a:spcAft>
            </a:pPr>
            <a:r>
              <a:rPr sz="2300" b="1">
                <a:solidFill>
                  <a:srgbClr val="01355A"/>
                </a:solidFill>
                <a:latin typeface="DejaVu Sans"/>
              </a:rPr>
              <a:t>What would you do next?</a:t>
            </a:r>
          </a:p>
        </p:txBody>
      </p:sp>
      <p:sp>
        <p:nvSpPr>
          <p:cNvPr id="11" name="TextBox 10"/>
          <p:cNvSpPr txBox="1"/>
          <p:nvPr/>
        </p:nvSpPr>
        <p:spPr>
          <a:xfrm>
            <a:off x="609904" y="5596128"/>
            <a:ext cx="10972800" cy="658368"/>
          </a:xfrm>
          <a:prstGeom prst="rect">
            <a:avLst/>
          </a:prstGeom>
          <a:noFill/>
        </p:spPr>
        <p:txBody>
          <a:bodyPr wrap="square" lIns="0" tIns="0" rIns="0" bIns="0">
            <a:spAutoFit/>
          </a:bodyPr>
          <a:lstStyle/>
          <a:p>
            <a:pPr>
              <a:spcAft>
                <a:spcPts val="300"/>
              </a:spcAft>
            </a:pPr>
            <a:r>
              <a:rPr sz="2000" b="1">
                <a:solidFill>
                  <a:srgbClr val="01355A"/>
                </a:solidFill>
                <a:latin typeface="DejaVu Sans"/>
              </a:rPr>
              <a:t>Find the matching warning in your own manual. Symbols and limits vary by model.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10E5C2F-2257-4785-8FD0-E9A55FE2FB73}"/>
              </a:ext>
            </a:extLst>
          </p:cNvPr>
          <p:cNvSpPr>
            <a:spLocks noGrp="1"/>
          </p:cNvSpPr>
          <p:nvPr/>
        </p:nvSpPr>
        <p:spPr>
          <a:xfrm>
            <a:off x="609600" y="428625"/>
            <a:ext cx="10972800" cy="1028700"/>
          </a:xfrm>
          <a:prstGeom prst="rect">
            <a:avLst/>
          </a:prstGeom>
          <a:noFill/>
          <a:ln w="0">
            <a:noFill/>
          </a:ln>
        </p:spPr>
        <p:txBody>
          <a:bodyPr>
            <a:noAutofit/>
          </a:bodyPr>
          <a:lstStyle/>
          <a:p>
            <a:pPr>
              <a:defRPr sz="3000" b="1">
                <a:solidFill>
                  <a:srgbClr val="01355A"/>
                </a:solidFill>
                <a:latin typeface="DejaVu Sans"/>
                <a:ea typeface="DejaVu Sans"/>
                <a:cs typeface="DejaVu Sans"/>
              </a:defRPr>
            </a:pPr>
            <a:r>
              <a:rPr sz="3000" b="1">
                <a:solidFill>
                  <a:srgbClr val="01355A"/>
                </a:solidFill>
                <a:latin typeface="DejaVu Sans"/>
                <a:ea typeface="DejaVu Sans"/>
                <a:cs typeface="DejaVu Sans"/>
              </a:rPr>
              <a:t>What happens with the wrong gas setting?</a:t>
            </a:r>
          </a:p>
        </p:txBody>
      </p:sp>
      <p:sp>
        <p:nvSpPr>
          <p:cNvPr id="2" name="Rectangle 1">
            <a:extLst>
              <a:ext uri="{FF2B5EF4-FFF2-40B4-BE49-F238E27FC236}">
                <a16:creationId xmlns:a16="http://schemas.microsoft.com/office/drawing/2014/main" id="{265A40C3-6A70-4CA0-9E19-8C01A4AAFC53}"/>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17</a:t>
            </a:r>
            <a:endParaRPr sz="1350" b="0">
              <a:solidFill>
                <a:srgbClr val="01355A"/>
              </a:solidFill>
              <a:latin typeface="DejaVu Sans"/>
              <a:ea typeface="DejaVu Sans"/>
              <a:cs typeface="DejaVu Sans"/>
            </a:endParaRPr>
          </a:p>
        </p:txBody>
      </p:sp>
      <p:sp>
        <p:nvSpPr>
          <p:cNvPr id="3" name="Rectangle 2">
            <a:extLst>
              <a:ext uri="{FF2B5EF4-FFF2-40B4-BE49-F238E27FC236}">
                <a16:creationId xmlns:a16="http://schemas.microsoft.com/office/drawing/2014/main" id="{7ABEF96C-8AC9-43D0-979F-71F1D519C1FB}"/>
              </a:ext>
            </a:extLst>
          </p:cNvPr>
          <p:cNvSpPr>
            <a:spLocks noGrp="1"/>
          </p:cNvSpPr>
          <p:nvPr/>
        </p:nvSpPr>
        <p:spPr>
          <a:xfrm>
            <a:off x="609600" y="1724025"/>
            <a:ext cx="5191125"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CYLINDER: AIR</a:t>
            </a:r>
          </a:p>
        </p:txBody>
      </p:sp>
      <p:sp>
        <p:nvSpPr>
          <p:cNvPr id="4" name="Rectangle 3">
            <a:extLst>
              <a:ext uri="{FF2B5EF4-FFF2-40B4-BE49-F238E27FC236}">
                <a16:creationId xmlns:a16="http://schemas.microsoft.com/office/drawing/2014/main" id="{E1B914ED-37F8-4DCE-92CC-1EEC808AA3FE}"/>
              </a:ext>
            </a:extLst>
          </p:cNvPr>
          <p:cNvSpPr>
            <a:spLocks noGrp="1"/>
          </p:cNvSpPr>
          <p:nvPr/>
        </p:nvSpPr>
        <p:spPr>
          <a:xfrm>
            <a:off x="609600" y="2152650"/>
            <a:ext cx="5191125" cy="619125"/>
          </a:xfrm>
          <a:prstGeom prst="rect">
            <a:avLst/>
          </a:prstGeom>
          <a:noFill/>
          <a:ln w="0">
            <a:noFill/>
          </a:ln>
        </p:spPr>
        <p:txBody>
          <a:bodyPr>
            <a:noAutofit/>
          </a:bodyPr>
          <a:lstStyle/>
          <a:p>
            <a:pPr>
              <a:defRPr sz="2625" b="1">
                <a:solidFill>
                  <a:srgbClr val="01355A"/>
                </a:solidFill>
                <a:latin typeface="DejaVu Sans"/>
                <a:ea typeface="DejaVu Sans"/>
                <a:cs typeface="DejaVu Sans"/>
              </a:defRPr>
            </a:pPr>
            <a:r>
              <a:rPr sz="2625" b="1">
                <a:solidFill>
                  <a:srgbClr val="01355A"/>
                </a:solidFill>
                <a:latin typeface="DejaVu Sans"/>
                <a:ea typeface="DejaVu Sans"/>
                <a:cs typeface="DejaVu Sans"/>
              </a:rPr>
              <a:t>Computer: 32% nitrox</a:t>
            </a:r>
          </a:p>
        </p:txBody>
      </p:sp>
      <p:sp>
        <p:nvSpPr>
          <p:cNvPr id="5" name="Rectangle 4">
            <a:extLst>
              <a:ext uri="{FF2B5EF4-FFF2-40B4-BE49-F238E27FC236}">
                <a16:creationId xmlns:a16="http://schemas.microsoft.com/office/drawing/2014/main" id="{AB3729EB-34EA-441A-931F-B2A35C938F04}"/>
              </a:ext>
            </a:extLst>
          </p:cNvPr>
          <p:cNvSpPr>
            <a:spLocks noGrp="1"/>
          </p:cNvSpPr>
          <p:nvPr/>
        </p:nvSpPr>
        <p:spPr>
          <a:xfrm>
            <a:off x="609600" y="3086100"/>
            <a:ext cx="5191125" cy="1028700"/>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sz="2325" b="0">
                <a:solidFill>
                  <a:srgbClr val="01355A"/>
                </a:solidFill>
                <a:latin typeface="DejaVu Sans"/>
                <a:ea typeface="DejaVu Sans"/>
                <a:cs typeface="DejaVu Sans"/>
              </a:rPr>
              <a:t>Assumes less nitrogen than</a:t>
            </a:r>
          </a:p>
          <a:p>
            <a:pPr>
              <a:defRPr sz="2325" b="0">
                <a:solidFill>
                  <a:srgbClr val="01355A"/>
                </a:solidFill>
                <a:latin typeface="DejaVu Sans"/>
                <a:ea typeface="DejaVu Sans"/>
                <a:cs typeface="DejaVu Sans"/>
              </a:defRPr>
            </a:pPr>
            <a:r>
              <a:rPr sz="2325" b="0">
                <a:solidFill>
                  <a:srgbClr val="01355A"/>
                </a:solidFill>
                <a:latin typeface="DejaVu Sans"/>
                <a:ea typeface="DejaVu Sans"/>
                <a:cs typeface="DejaVu Sans"/>
              </a:rPr>
              <a:t>you are breathing</a:t>
            </a:r>
          </a:p>
        </p:txBody>
      </p:sp>
      <p:sp>
        <p:nvSpPr>
          <p:cNvPr id="6" name="Rectangle 5">
            <a:extLst>
              <a:ext uri="{FF2B5EF4-FFF2-40B4-BE49-F238E27FC236}">
                <a16:creationId xmlns:a16="http://schemas.microsoft.com/office/drawing/2014/main" id="{943511F9-7FF5-4691-AC2E-0CC5DC38985E}"/>
              </a:ext>
            </a:extLst>
          </p:cNvPr>
          <p:cNvSpPr>
            <a:spLocks noGrp="1"/>
          </p:cNvSpPr>
          <p:nvPr/>
        </p:nvSpPr>
        <p:spPr>
          <a:xfrm>
            <a:off x="609600" y="4191000"/>
            <a:ext cx="5191125" cy="1028700"/>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sz="2325" b="0">
                <a:solidFill>
                  <a:srgbClr val="01355A"/>
                </a:solidFill>
                <a:latin typeface="DejaVu Sans"/>
                <a:ea typeface="DejaVu Sans"/>
                <a:cs typeface="DejaVu Sans"/>
              </a:rPr>
              <a:t>May display excessive</a:t>
            </a:r>
          </a:p>
          <a:p>
            <a:pPr>
              <a:defRPr sz="2325" b="0">
                <a:solidFill>
                  <a:srgbClr val="01355A"/>
                </a:solidFill>
                <a:latin typeface="DejaVu Sans"/>
                <a:ea typeface="DejaVu Sans"/>
                <a:cs typeface="DejaVu Sans"/>
              </a:defRPr>
            </a:pPr>
            <a:r>
              <a:rPr sz="2325" b="0">
                <a:solidFill>
                  <a:srgbClr val="01355A"/>
                </a:solidFill>
                <a:latin typeface="DejaVu Sans"/>
                <a:ea typeface="DejaVu Sans"/>
                <a:cs typeface="DejaVu Sans"/>
              </a:rPr>
              <a:t>no-stop time</a:t>
            </a:r>
          </a:p>
        </p:txBody>
      </p:sp>
      <p:sp>
        <p:nvSpPr>
          <p:cNvPr id="7" name="Rectangle 6">
            <a:extLst>
              <a:ext uri="{FF2B5EF4-FFF2-40B4-BE49-F238E27FC236}">
                <a16:creationId xmlns:a16="http://schemas.microsoft.com/office/drawing/2014/main" id="{A5C217B0-3A7B-49C8-BF4E-07070975E4F8}"/>
              </a:ext>
            </a:extLst>
          </p:cNvPr>
          <p:cNvSpPr>
            <a:spLocks noGrp="1"/>
          </p:cNvSpPr>
          <p:nvPr/>
        </p:nvSpPr>
        <p:spPr>
          <a:xfrm>
            <a:off x="6381750" y="1619250"/>
            <a:ext cx="5200650" cy="3495675"/>
          </a:xfrm>
          <a:prstGeom prst="rect">
            <a:avLst/>
          </a:prstGeom>
          <a:solidFill>
            <a:srgbClr val="EAF9FB"/>
          </a:solidFill>
          <a:ln w="0">
            <a:noFill/>
          </a:ln>
        </p:spPr>
        <p:txBody>
          <a:bodyPr/>
          <a:lstStyle/>
          <a:p>
            <a:endParaRPr lang="en-GB"/>
          </a:p>
        </p:txBody>
      </p:sp>
      <p:sp>
        <p:nvSpPr>
          <p:cNvPr id="8" name="Rectangle 7">
            <a:extLst>
              <a:ext uri="{FF2B5EF4-FFF2-40B4-BE49-F238E27FC236}">
                <a16:creationId xmlns:a16="http://schemas.microsoft.com/office/drawing/2014/main" id="{BEF98605-F495-4C0B-9853-C47EB2E608AF}"/>
              </a:ext>
            </a:extLst>
          </p:cNvPr>
          <p:cNvSpPr>
            <a:spLocks noGrp="1"/>
          </p:cNvSpPr>
          <p:nvPr/>
        </p:nvSpPr>
        <p:spPr>
          <a:xfrm>
            <a:off x="6638925" y="1724025"/>
            <a:ext cx="4657725"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CYLINDER: 32% NITROX</a:t>
            </a:r>
          </a:p>
        </p:txBody>
      </p:sp>
      <p:sp>
        <p:nvSpPr>
          <p:cNvPr id="9" name="Rectangle 8">
            <a:extLst>
              <a:ext uri="{FF2B5EF4-FFF2-40B4-BE49-F238E27FC236}">
                <a16:creationId xmlns:a16="http://schemas.microsoft.com/office/drawing/2014/main" id="{39A3E3D1-6191-4CFC-B0A8-2241E90DBE57}"/>
              </a:ext>
            </a:extLst>
          </p:cNvPr>
          <p:cNvSpPr>
            <a:spLocks noGrp="1"/>
          </p:cNvSpPr>
          <p:nvPr/>
        </p:nvSpPr>
        <p:spPr>
          <a:xfrm>
            <a:off x="6638925" y="2152650"/>
            <a:ext cx="4657725" cy="619125"/>
          </a:xfrm>
          <a:prstGeom prst="rect">
            <a:avLst/>
          </a:prstGeom>
          <a:noFill/>
          <a:ln w="0">
            <a:noFill/>
          </a:ln>
        </p:spPr>
        <p:txBody>
          <a:bodyPr>
            <a:noAutofit/>
          </a:bodyPr>
          <a:lstStyle/>
          <a:p>
            <a:pPr>
              <a:defRPr sz="2625" b="1">
                <a:solidFill>
                  <a:srgbClr val="01355A"/>
                </a:solidFill>
                <a:latin typeface="DejaVu Sans"/>
                <a:ea typeface="DejaVu Sans"/>
                <a:cs typeface="DejaVu Sans"/>
              </a:defRPr>
            </a:pPr>
            <a:r>
              <a:rPr sz="2625" b="1">
                <a:solidFill>
                  <a:srgbClr val="01355A"/>
                </a:solidFill>
                <a:latin typeface="DejaVu Sans"/>
                <a:ea typeface="DejaVu Sans"/>
                <a:cs typeface="DejaVu Sans"/>
              </a:rPr>
              <a:t>Computer: air</a:t>
            </a:r>
          </a:p>
        </p:txBody>
      </p:sp>
      <p:sp>
        <p:nvSpPr>
          <p:cNvPr id="10" name="Rectangle 9">
            <a:extLst>
              <a:ext uri="{FF2B5EF4-FFF2-40B4-BE49-F238E27FC236}">
                <a16:creationId xmlns:a16="http://schemas.microsoft.com/office/drawing/2014/main" id="{EC8D34B3-2326-4635-8D61-3D9E94553C71}"/>
              </a:ext>
            </a:extLst>
          </p:cNvPr>
          <p:cNvSpPr>
            <a:spLocks noGrp="1"/>
          </p:cNvSpPr>
          <p:nvPr/>
        </p:nvSpPr>
        <p:spPr>
          <a:xfrm>
            <a:off x="6638925" y="3086100"/>
            <a:ext cx="4657725" cy="1028700"/>
          </a:xfrm>
          <a:prstGeom prst="rect">
            <a:avLst/>
          </a:prstGeom>
          <a:noFill/>
          <a:ln w="0">
            <a:noFill/>
          </a:ln>
        </p:spPr>
        <p:txBody>
          <a:bodyPr>
            <a:noAutofit/>
          </a:bodyPr>
          <a:lstStyle/>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Nitrogen calculations are</a:t>
            </a:r>
          </a:p>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generally more conservative</a:t>
            </a:r>
          </a:p>
        </p:txBody>
      </p:sp>
      <p:sp>
        <p:nvSpPr>
          <p:cNvPr id="11" name="Rectangle 10">
            <a:extLst>
              <a:ext uri="{FF2B5EF4-FFF2-40B4-BE49-F238E27FC236}">
                <a16:creationId xmlns:a16="http://schemas.microsoft.com/office/drawing/2014/main" id="{FE7D02E6-C78B-4522-A037-F1A16A4D8937}"/>
              </a:ext>
            </a:extLst>
          </p:cNvPr>
          <p:cNvSpPr>
            <a:spLocks noGrp="1"/>
          </p:cNvSpPr>
          <p:nvPr/>
        </p:nvSpPr>
        <p:spPr>
          <a:xfrm>
            <a:off x="6638925" y="4191000"/>
            <a:ext cx="4657725" cy="1028700"/>
          </a:xfrm>
          <a:prstGeom prst="rect">
            <a:avLst/>
          </a:prstGeom>
          <a:noFill/>
          <a:ln w="0">
            <a:noFill/>
          </a:ln>
        </p:spPr>
        <p:txBody>
          <a:bodyPr>
            <a:noAutofit/>
          </a:bodyPr>
          <a:lstStyle/>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Oxygen warnings do not</a:t>
            </a:r>
          </a:p>
          <a:p>
            <a:pPr>
              <a:defRPr sz="2175" b="0">
                <a:solidFill>
                  <a:srgbClr val="01355A"/>
                </a:solidFill>
                <a:latin typeface="DejaVu Sans"/>
                <a:ea typeface="DejaVu Sans"/>
                <a:cs typeface="DejaVu Sans"/>
              </a:defRPr>
            </a:pPr>
            <a:r>
              <a:rPr sz="2175" b="0">
                <a:solidFill>
                  <a:srgbClr val="01355A"/>
                </a:solidFill>
                <a:latin typeface="DejaVu Sans"/>
                <a:ea typeface="DejaVu Sans"/>
                <a:cs typeface="DejaVu Sans"/>
              </a:rPr>
              <a:t>represent the actual mix</a:t>
            </a:r>
          </a:p>
        </p:txBody>
      </p:sp>
      <p:sp>
        <p:nvSpPr>
          <p:cNvPr id="12" name="Rectangle 11">
            <a:extLst>
              <a:ext uri="{FF2B5EF4-FFF2-40B4-BE49-F238E27FC236}">
                <a16:creationId xmlns:a16="http://schemas.microsoft.com/office/drawing/2014/main" id="{853C7658-E8B5-4E37-818B-9BDB4A18FDB5}"/>
              </a:ext>
            </a:extLst>
          </p:cNvPr>
          <p:cNvSpPr>
            <a:spLocks noGrp="1"/>
          </p:cNvSpPr>
          <p:nvPr/>
        </p:nvSpPr>
        <p:spPr>
          <a:xfrm>
            <a:off x="609600" y="5524500"/>
            <a:ext cx="10972800" cy="762000"/>
          </a:xfrm>
          <a:prstGeom prst="rect">
            <a:avLst/>
          </a:prstGeom>
          <a:noFill/>
          <a:ln w="0">
            <a:noFill/>
          </a:ln>
        </p:spPr>
        <p:txBody>
          <a:bodyPr>
            <a:noAutofit/>
          </a:bodyPr>
          <a:lstStyle/>
          <a:p>
            <a:pPr>
              <a:defRPr sz="2700" b="1">
                <a:solidFill>
                  <a:srgbClr val="01355A"/>
                </a:solidFill>
                <a:latin typeface="DejaVu Sans"/>
                <a:ea typeface="DejaVu Sans"/>
                <a:cs typeface="DejaVu Sans"/>
              </a:defRPr>
            </a:pPr>
            <a:r>
              <a:rPr sz="2700" b="1">
                <a:solidFill>
                  <a:srgbClr val="01355A"/>
                </a:solidFill>
                <a:latin typeface="DejaVu Sans"/>
                <a:ea typeface="DejaVu Sans"/>
                <a:cs typeface="DejaVu Sans"/>
              </a:rPr>
              <a:t>Which mistake could encourage you to stay too long?</a:t>
            </a:r>
          </a:p>
        </p:txBody>
      </p:sp>
    </p:spTree>
    <p:extLst>
      <p:ext uri="{BB962C8B-B14F-4D97-AF65-F5344CB8AC3E}">
        <p14:creationId xmlns:p14="http://schemas.microsoft.com/office/powerpoint/2010/main" val="1315172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CEE6603-ED13-4705-97DB-4015AC763DC6}"/>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When the computer enters decompression</a:t>
            </a:r>
          </a:p>
        </p:txBody>
      </p:sp>
      <p:sp>
        <p:nvSpPr>
          <p:cNvPr id="2" name="Rectangle 1">
            <a:extLst>
              <a:ext uri="{FF2B5EF4-FFF2-40B4-BE49-F238E27FC236}">
                <a16:creationId xmlns:a16="http://schemas.microsoft.com/office/drawing/2014/main" id="{A38DA6D9-BF6E-420B-B44E-F8B7B88F903C}"/>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18</a:t>
            </a:r>
            <a:endParaRPr sz="1350" b="0">
              <a:solidFill>
                <a:srgbClr val="01355A"/>
              </a:solidFill>
              <a:latin typeface="DejaVu Sans"/>
              <a:ea typeface="DejaVu Sans"/>
              <a:cs typeface="DejaVu Sans"/>
            </a:endParaRPr>
          </a:p>
        </p:txBody>
      </p:sp>
      <p:sp>
        <p:nvSpPr>
          <p:cNvPr id="3" name="Rectangle 2">
            <a:extLst>
              <a:ext uri="{FF2B5EF4-FFF2-40B4-BE49-F238E27FC236}">
                <a16:creationId xmlns:a16="http://schemas.microsoft.com/office/drawing/2014/main" id="{62E5B24D-77C0-4880-828C-B3AAFD0B4E1C}"/>
              </a:ext>
            </a:extLst>
          </p:cNvPr>
          <p:cNvSpPr>
            <a:spLocks noGrp="1"/>
          </p:cNvSpPr>
          <p:nvPr/>
        </p:nvSpPr>
        <p:spPr>
          <a:xfrm>
            <a:off x="609600" y="1685925"/>
            <a:ext cx="952500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THE DISPLAY CHANGES</a:t>
            </a:r>
          </a:p>
        </p:txBody>
      </p:sp>
      <p:sp>
        <p:nvSpPr>
          <p:cNvPr id="4" name="Rectangle 3">
            <a:extLst>
              <a:ext uri="{FF2B5EF4-FFF2-40B4-BE49-F238E27FC236}">
                <a16:creationId xmlns:a16="http://schemas.microsoft.com/office/drawing/2014/main" id="{F5198505-CA2F-4373-BD9E-49265B966CF8}"/>
              </a:ext>
            </a:extLst>
          </p:cNvPr>
          <p:cNvSpPr>
            <a:spLocks noGrp="1"/>
          </p:cNvSpPr>
          <p:nvPr/>
        </p:nvSpPr>
        <p:spPr>
          <a:xfrm>
            <a:off x="609600" y="2286000"/>
            <a:ext cx="5724525" cy="771525"/>
          </a:xfrm>
          <a:prstGeom prst="rect">
            <a:avLst/>
          </a:prstGeom>
          <a:noFill/>
          <a:ln w="0">
            <a:noFill/>
          </a:ln>
        </p:spPr>
        <p:txBody>
          <a:bodyPr>
            <a:noAutofit/>
          </a:bodyPr>
          <a:lstStyle/>
          <a:p>
            <a:pPr>
              <a:defRPr sz="2250" b="0">
                <a:solidFill>
                  <a:srgbClr val="01355A"/>
                </a:solidFill>
                <a:latin typeface="DejaVu Sans"/>
                <a:ea typeface="DejaVu Sans"/>
                <a:cs typeface="DejaVu Sans"/>
              </a:defRPr>
            </a:pPr>
            <a:r>
              <a:rPr sz="2250" b="0">
                <a:solidFill>
                  <a:srgbClr val="01355A"/>
                </a:solidFill>
                <a:latin typeface="DejaVu Sans"/>
                <a:ea typeface="DejaVu Sans"/>
                <a:cs typeface="DejaVu Sans"/>
              </a:rPr>
              <a:t>The no-stop allowance has run out</a:t>
            </a:r>
          </a:p>
        </p:txBody>
      </p:sp>
      <p:sp>
        <p:nvSpPr>
          <p:cNvPr id="5" name="Rectangle 4">
            <a:extLst>
              <a:ext uri="{FF2B5EF4-FFF2-40B4-BE49-F238E27FC236}">
                <a16:creationId xmlns:a16="http://schemas.microsoft.com/office/drawing/2014/main" id="{FA03A4F4-F41D-49C5-8981-8340797401CE}"/>
              </a:ext>
            </a:extLst>
          </p:cNvPr>
          <p:cNvSpPr>
            <a:spLocks noGrp="1"/>
          </p:cNvSpPr>
          <p:nvPr/>
        </p:nvSpPr>
        <p:spPr>
          <a:xfrm>
            <a:off x="609600" y="3133725"/>
            <a:ext cx="5724525" cy="771525"/>
          </a:xfrm>
          <a:prstGeom prst="rect">
            <a:avLst/>
          </a:prstGeom>
          <a:noFill/>
          <a:ln w="0">
            <a:noFill/>
          </a:ln>
        </p:spPr>
        <p:txBody>
          <a:bodyPr>
            <a:noAutofit/>
          </a:bodyPr>
          <a:lstStyle/>
          <a:p>
            <a:pPr>
              <a:defRPr sz="2250" b="0">
                <a:solidFill>
                  <a:srgbClr val="01355A"/>
                </a:solidFill>
                <a:latin typeface="DejaVu Sans"/>
                <a:ea typeface="DejaVu Sans"/>
                <a:cs typeface="DejaVu Sans"/>
              </a:defRPr>
            </a:pPr>
            <a:r>
              <a:rPr sz="2250" b="0">
                <a:solidFill>
                  <a:srgbClr val="01355A"/>
                </a:solidFill>
                <a:latin typeface="DejaVu Sans"/>
                <a:ea typeface="DejaVu Sans"/>
                <a:cs typeface="DejaVu Sans"/>
              </a:rPr>
              <a:t>A ceiling or stop depth appears</a:t>
            </a:r>
          </a:p>
        </p:txBody>
      </p:sp>
      <p:sp>
        <p:nvSpPr>
          <p:cNvPr id="6" name="Rectangle 5">
            <a:extLst>
              <a:ext uri="{FF2B5EF4-FFF2-40B4-BE49-F238E27FC236}">
                <a16:creationId xmlns:a16="http://schemas.microsoft.com/office/drawing/2014/main" id="{C647232A-32DA-403A-9A01-5E324BD4F2B4}"/>
              </a:ext>
            </a:extLst>
          </p:cNvPr>
          <p:cNvSpPr>
            <a:spLocks noGrp="1"/>
          </p:cNvSpPr>
          <p:nvPr/>
        </p:nvSpPr>
        <p:spPr>
          <a:xfrm>
            <a:off x="609600" y="3981450"/>
            <a:ext cx="5724525" cy="771525"/>
          </a:xfrm>
          <a:prstGeom prst="rect">
            <a:avLst/>
          </a:prstGeom>
          <a:noFill/>
          <a:ln w="0">
            <a:noFill/>
          </a:ln>
        </p:spPr>
        <p:txBody>
          <a:bodyPr>
            <a:noAutofit/>
          </a:bodyPr>
          <a:lstStyle/>
          <a:p>
            <a:pPr>
              <a:defRPr sz="2250" b="0">
                <a:solidFill>
                  <a:srgbClr val="01355A"/>
                </a:solidFill>
                <a:latin typeface="DejaVu Sans"/>
                <a:ea typeface="DejaVu Sans"/>
                <a:cs typeface="DejaVu Sans"/>
              </a:defRPr>
            </a:pPr>
            <a:r>
              <a:rPr sz="2250" b="0">
                <a:solidFill>
                  <a:srgbClr val="01355A"/>
                </a:solidFill>
                <a:latin typeface="DejaVu Sans"/>
                <a:ea typeface="DejaVu Sans"/>
                <a:cs typeface="DejaVu Sans"/>
              </a:rPr>
              <a:t>Required stop time appears</a:t>
            </a:r>
          </a:p>
        </p:txBody>
      </p:sp>
      <p:sp>
        <p:nvSpPr>
          <p:cNvPr id="7" name="Rectangle 6">
            <a:extLst>
              <a:ext uri="{FF2B5EF4-FFF2-40B4-BE49-F238E27FC236}">
                <a16:creationId xmlns:a16="http://schemas.microsoft.com/office/drawing/2014/main" id="{A73907A2-0F5E-4178-A994-4424254BCD55}"/>
              </a:ext>
            </a:extLst>
          </p:cNvPr>
          <p:cNvSpPr>
            <a:spLocks noGrp="1"/>
          </p:cNvSpPr>
          <p:nvPr/>
        </p:nvSpPr>
        <p:spPr>
          <a:xfrm>
            <a:off x="609600" y="4829175"/>
            <a:ext cx="5724525" cy="771525"/>
          </a:xfrm>
          <a:prstGeom prst="rect">
            <a:avLst/>
          </a:prstGeom>
          <a:noFill/>
          <a:ln w="0">
            <a:noFill/>
          </a:ln>
        </p:spPr>
        <p:txBody>
          <a:bodyPr>
            <a:noAutofit/>
          </a:bodyPr>
          <a:lstStyle/>
          <a:p>
            <a:pPr>
              <a:defRPr sz="2250" b="0">
                <a:solidFill>
                  <a:srgbClr val="01355A"/>
                </a:solidFill>
                <a:latin typeface="DejaVu Sans"/>
                <a:ea typeface="DejaVu Sans"/>
                <a:cs typeface="DejaVu Sans"/>
              </a:defRPr>
            </a:pPr>
            <a:r>
              <a:rPr sz="2250" b="0">
                <a:solidFill>
                  <a:srgbClr val="01355A"/>
                </a:solidFill>
                <a:latin typeface="DejaVu Sans"/>
                <a:ea typeface="DejaVu Sans"/>
                <a:cs typeface="DejaVu Sans"/>
              </a:rPr>
              <a:t>Estimated ascent time may increase</a:t>
            </a:r>
          </a:p>
        </p:txBody>
      </p:sp>
      <p:sp>
        <p:nvSpPr>
          <p:cNvPr id="8" name="Rectangle 7">
            <a:extLst>
              <a:ext uri="{FF2B5EF4-FFF2-40B4-BE49-F238E27FC236}">
                <a16:creationId xmlns:a16="http://schemas.microsoft.com/office/drawing/2014/main" id="{7A943173-E2FB-4CFD-A22C-6E9C6EDF36D5}"/>
              </a:ext>
            </a:extLst>
          </p:cNvPr>
          <p:cNvSpPr>
            <a:spLocks noGrp="1"/>
          </p:cNvSpPr>
          <p:nvPr/>
        </p:nvSpPr>
        <p:spPr>
          <a:xfrm>
            <a:off x="6924675" y="1676400"/>
            <a:ext cx="4657725" cy="4362450"/>
          </a:xfrm>
          <a:prstGeom prst="rect">
            <a:avLst/>
          </a:prstGeom>
          <a:solidFill>
            <a:srgbClr val="EBAF3F"/>
          </a:solidFill>
          <a:ln w="0">
            <a:noFill/>
          </a:ln>
        </p:spPr>
        <p:txBody>
          <a:bodyPr/>
          <a:lstStyle/>
          <a:p>
            <a:endParaRPr lang="en-GB"/>
          </a:p>
        </p:txBody>
      </p:sp>
      <p:sp>
        <p:nvSpPr>
          <p:cNvPr id="9" name="Rectangle 8">
            <a:extLst>
              <a:ext uri="{FF2B5EF4-FFF2-40B4-BE49-F238E27FC236}">
                <a16:creationId xmlns:a16="http://schemas.microsoft.com/office/drawing/2014/main" id="{B712F7AD-A192-4C59-BF24-CAA9CDB6EEC7}"/>
              </a:ext>
            </a:extLst>
          </p:cNvPr>
          <p:cNvSpPr>
            <a:spLocks noGrp="1"/>
          </p:cNvSpPr>
          <p:nvPr/>
        </p:nvSpPr>
        <p:spPr>
          <a:xfrm>
            <a:off x="7191375" y="1895475"/>
            <a:ext cx="411480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UNPLANNED FOR OCEAN DIVERS</a:t>
            </a:r>
          </a:p>
        </p:txBody>
      </p:sp>
      <p:sp>
        <p:nvSpPr>
          <p:cNvPr id="10" name="Rectangle 9">
            <a:extLst>
              <a:ext uri="{FF2B5EF4-FFF2-40B4-BE49-F238E27FC236}">
                <a16:creationId xmlns:a16="http://schemas.microsoft.com/office/drawing/2014/main" id="{1D908F93-8918-4D6A-A6D3-F73C6847AD2E}"/>
              </a:ext>
            </a:extLst>
          </p:cNvPr>
          <p:cNvSpPr>
            <a:spLocks noGrp="1"/>
          </p:cNvSpPr>
          <p:nvPr/>
        </p:nvSpPr>
        <p:spPr>
          <a:xfrm>
            <a:off x="7191375" y="2419350"/>
            <a:ext cx="4057650" cy="1476375"/>
          </a:xfrm>
          <a:prstGeom prst="rect">
            <a:avLst/>
          </a:prstGeom>
          <a:noFill/>
          <a:ln w="0">
            <a:noFill/>
          </a:ln>
        </p:spPr>
        <p:txBody>
          <a:bodyPr>
            <a:noAutofit/>
          </a:bodyPr>
          <a:lstStyle/>
          <a:p>
            <a:pPr>
              <a:defRPr sz="2550" b="1">
                <a:solidFill>
                  <a:srgbClr val="01355A"/>
                </a:solidFill>
                <a:latin typeface="DejaVu Sans"/>
                <a:ea typeface="DejaVu Sans"/>
                <a:cs typeface="DejaVu Sans"/>
              </a:defRPr>
            </a:pPr>
            <a:r>
              <a:rPr sz="2550" b="1">
                <a:solidFill>
                  <a:srgbClr val="01355A"/>
                </a:solidFill>
                <a:latin typeface="DejaVu Sans"/>
                <a:ea typeface="DejaVu Sans"/>
                <a:cs typeface="DejaVu Sans"/>
              </a:rPr>
              <a:t>Signal your buddy.</a:t>
            </a:r>
          </a:p>
          <a:p>
            <a:pPr>
              <a:defRPr sz="2550" b="1">
                <a:solidFill>
                  <a:srgbClr val="01355A"/>
                </a:solidFill>
                <a:latin typeface="DejaVu Sans"/>
                <a:ea typeface="DejaVu Sans"/>
                <a:cs typeface="DejaVu Sans"/>
              </a:defRPr>
            </a:pPr>
            <a:r>
              <a:rPr sz="2550" b="1">
                <a:solidFill>
                  <a:srgbClr val="01355A"/>
                </a:solidFill>
                <a:latin typeface="DejaVu Sans"/>
                <a:ea typeface="DejaVu Sans"/>
                <a:cs typeface="DejaVu Sans"/>
              </a:rPr>
              <a:t>End the bottom</a:t>
            </a:r>
          </a:p>
          <a:p>
            <a:pPr>
              <a:defRPr sz="2550" b="1">
                <a:solidFill>
                  <a:srgbClr val="01355A"/>
                </a:solidFill>
                <a:latin typeface="DejaVu Sans"/>
                <a:ea typeface="DejaVu Sans"/>
                <a:cs typeface="DejaVu Sans"/>
              </a:defRPr>
            </a:pPr>
            <a:r>
              <a:rPr sz="2550" b="1">
                <a:solidFill>
                  <a:srgbClr val="01355A"/>
                </a:solidFill>
                <a:latin typeface="DejaVu Sans"/>
                <a:ea typeface="DejaVu Sans"/>
                <a:cs typeface="DejaVu Sans"/>
              </a:rPr>
              <a:t>phase.</a:t>
            </a:r>
          </a:p>
        </p:txBody>
      </p:sp>
      <p:sp>
        <p:nvSpPr>
          <p:cNvPr id="11" name="Rectangle 10">
            <a:extLst>
              <a:ext uri="{FF2B5EF4-FFF2-40B4-BE49-F238E27FC236}">
                <a16:creationId xmlns:a16="http://schemas.microsoft.com/office/drawing/2014/main" id="{B1E3A65E-F169-4C6D-B108-DC90559E3632}"/>
              </a:ext>
            </a:extLst>
          </p:cNvPr>
          <p:cNvSpPr>
            <a:spLocks noGrp="1"/>
          </p:cNvSpPr>
          <p:nvPr/>
        </p:nvSpPr>
        <p:spPr>
          <a:xfrm>
            <a:off x="7191375" y="4238625"/>
            <a:ext cx="4057650" cy="1666875"/>
          </a:xfrm>
          <a:prstGeom prst="rect">
            <a:avLst/>
          </a:prstGeom>
          <a:noFill/>
          <a:ln w="0">
            <a:noFill/>
          </a:ln>
        </p:spPr>
        <p:txBody>
          <a:bodyPr>
            <a:noAutofit/>
          </a:bodyPr>
          <a:lstStyle/>
          <a:p>
            <a:pPr>
              <a:defRPr sz="2100" b="0">
                <a:solidFill>
                  <a:srgbClr val="01355A"/>
                </a:solidFill>
                <a:latin typeface="DejaVu Sans"/>
                <a:ea typeface="DejaVu Sans"/>
                <a:cs typeface="DejaVu Sans"/>
              </a:defRPr>
            </a:pPr>
            <a:r>
              <a:rPr sz="2100" b="0">
                <a:solidFill>
                  <a:srgbClr val="01355A"/>
                </a:solidFill>
                <a:latin typeface="DejaVu Sans"/>
                <a:ea typeface="DejaVu Sans"/>
                <a:cs typeface="DejaVu Sans"/>
              </a:rPr>
              <a:t>Follow the computer’s required stops during a controlled ascent. Monitor gas.</a:t>
            </a:r>
          </a:p>
        </p:txBody>
      </p:sp>
    </p:spTree>
    <p:extLst>
      <p:ext uri="{BB962C8B-B14F-4D97-AF65-F5344CB8AC3E}">
        <p14:creationId xmlns:p14="http://schemas.microsoft.com/office/powerpoint/2010/main" val="344929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722556-AB7D-43A7-B217-97E94CF90531}"/>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Reading a decompression display</a:t>
            </a:r>
          </a:p>
        </p:txBody>
      </p:sp>
      <p:sp>
        <p:nvSpPr>
          <p:cNvPr id="2" name="Rectangle 1">
            <a:extLst>
              <a:ext uri="{FF2B5EF4-FFF2-40B4-BE49-F238E27FC236}">
                <a16:creationId xmlns:a16="http://schemas.microsoft.com/office/drawing/2014/main" id="{AEE7754D-ED8E-4FA4-B73A-D7B134013D1E}"/>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19</a:t>
            </a:r>
            <a:endParaRPr sz="1350" b="0">
              <a:solidFill>
                <a:srgbClr val="01355A"/>
              </a:solidFill>
              <a:latin typeface="DejaVu Sans"/>
              <a:ea typeface="DejaVu Sans"/>
              <a:cs typeface="DejaVu Sans"/>
            </a:endParaRPr>
          </a:p>
        </p:txBody>
      </p:sp>
      <p:sp>
        <p:nvSpPr>
          <p:cNvPr id="3" name="Rectangle 2">
            <a:extLst>
              <a:ext uri="{FF2B5EF4-FFF2-40B4-BE49-F238E27FC236}">
                <a16:creationId xmlns:a16="http://schemas.microsoft.com/office/drawing/2014/main" id="{40F04D40-04A9-422A-B644-BBE98E26FB4F}"/>
              </a:ext>
            </a:extLst>
          </p:cNvPr>
          <p:cNvSpPr>
            <a:spLocks noGrp="1"/>
          </p:cNvSpPr>
          <p:nvPr/>
        </p:nvSpPr>
        <p:spPr>
          <a:xfrm>
            <a:off x="609600" y="1609725"/>
            <a:ext cx="649605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ILLUSTRATIVE READINGS ONLY</a:t>
            </a:r>
          </a:p>
        </p:txBody>
      </p:sp>
      <p:graphicFrame>
        <p:nvGraphicFramePr>
          <p:cNvPr id="4" name="Table 3"/>
          <p:cNvGraphicFramePr/>
          <p:nvPr>
            <p:extLst>
              <p:ext uri="{D42A27DB-BD31-4B8C-83A1-F6EECF244321}">
                <p14:modId xmlns:p14="http://schemas.microsoft.com/office/powerpoint/2010/main" val="4087105815"/>
              </p:ext>
            </p:extLst>
          </p:nvPr>
        </p:nvGraphicFramePr>
        <p:xfrm>
          <a:off x="609904" y="2057400"/>
          <a:ext cx="6610197" cy="2857500"/>
        </p:xfrm>
        <a:graphic>
          <a:graphicData uri="http://schemas.openxmlformats.org/drawingml/2006/table">
            <a:tbl>
              <a:tblPr/>
              <a:tblGrid>
                <a:gridCol w="4381500">
                  <a:extLst>
                    <a:ext uri="{9D8B030D-6E8A-4147-A177-3AD203B41FA5}">
                      <a16:colId xmlns:a16="http://schemas.microsoft.com/office/drawing/2014/main" val="20000"/>
                    </a:ext>
                  </a:extLst>
                </a:gridCol>
                <a:gridCol w="2228850">
                  <a:extLst>
                    <a:ext uri="{9D8B030D-6E8A-4147-A177-3AD203B41FA5}">
                      <a16:colId xmlns:a16="http://schemas.microsoft.com/office/drawing/2014/main" val="20001"/>
                    </a:ext>
                  </a:extLst>
                </a:gridCol>
              </a:tblGrid>
              <a:tr h="571500">
                <a:tc>
                  <a:txBody>
                    <a:bodyPr/>
                    <a:lstStyle/>
                    <a:p>
                      <a:r>
                        <a:rPr sz="1875" b="1">
                          <a:solidFill>
                            <a:srgbClr val="FFFFFF"/>
                          </a:solidFill>
                          <a:latin typeface="DejaVu Sans"/>
                          <a:ea typeface="DejaVu Sans"/>
                          <a:cs typeface="DejaVu Sans"/>
                        </a:rPr>
                        <a:t>Field</a:t>
                      </a:r>
                    </a:p>
                  </a:txBody>
                  <a:tcPr>
                    <a:solidFill>
                      <a:srgbClr val="01355A"/>
                    </a:solidFill>
                  </a:tcPr>
                </a:tc>
                <a:tc>
                  <a:txBody>
                    <a:bodyPr/>
                    <a:lstStyle/>
                    <a:p>
                      <a:r>
                        <a:rPr sz="1875" b="1">
                          <a:solidFill>
                            <a:srgbClr val="FFFFFF"/>
                          </a:solidFill>
                          <a:latin typeface="DejaVu Sans"/>
                          <a:ea typeface="DejaVu Sans"/>
                          <a:cs typeface="DejaVu Sans"/>
                        </a:rPr>
                        <a:t>Reading</a:t>
                      </a:r>
                    </a:p>
                  </a:txBody>
                  <a:tcPr>
                    <a:solidFill>
                      <a:srgbClr val="01355A"/>
                    </a:solidFill>
                  </a:tcPr>
                </a:tc>
                <a:extLst>
                  <a:ext uri="{0D108BD9-81ED-4DB2-BD59-A6C34878D82A}">
                    <a16:rowId xmlns:a16="http://schemas.microsoft.com/office/drawing/2014/main" val="10000"/>
                  </a:ext>
                </a:extLst>
              </a:tr>
              <a:tr h="571500">
                <a:tc>
                  <a:txBody>
                    <a:bodyPr/>
                    <a:lstStyle/>
                    <a:p>
                      <a:r>
                        <a:rPr sz="1800" b="1">
                          <a:solidFill>
                            <a:srgbClr val="01355A"/>
                          </a:solidFill>
                          <a:latin typeface="DejaVu Sans"/>
                          <a:ea typeface="DejaVu Sans"/>
                          <a:cs typeface="DejaVu Sans"/>
                        </a:rPr>
                        <a:t>Current depth</a:t>
                      </a:r>
                    </a:p>
                  </a:txBody>
                  <a:tcPr>
                    <a:solidFill>
                      <a:srgbClr val="EAF9FB"/>
                    </a:solidFill>
                  </a:tcPr>
                </a:tc>
                <a:tc>
                  <a:txBody>
                    <a:bodyPr/>
                    <a:lstStyle/>
                    <a:p>
                      <a:r>
                        <a:rPr sz="1800" b="0">
                          <a:solidFill>
                            <a:srgbClr val="01355A"/>
                          </a:solidFill>
                          <a:latin typeface="DejaVu Sans"/>
                          <a:ea typeface="DejaVu Sans"/>
                          <a:cs typeface="DejaVu Sans"/>
                        </a:rPr>
                        <a:t>12 m</a:t>
                      </a:r>
                    </a:p>
                  </a:txBody>
                  <a:tcPr>
                    <a:solidFill>
                      <a:srgbClr val="EAF9FB"/>
                    </a:solidFill>
                  </a:tcPr>
                </a:tc>
                <a:extLst>
                  <a:ext uri="{0D108BD9-81ED-4DB2-BD59-A6C34878D82A}">
                    <a16:rowId xmlns:a16="http://schemas.microsoft.com/office/drawing/2014/main" val="10001"/>
                  </a:ext>
                </a:extLst>
              </a:tr>
              <a:tr h="571500">
                <a:tc>
                  <a:txBody>
                    <a:bodyPr/>
                    <a:lstStyle/>
                    <a:p>
                      <a:r>
                        <a:rPr sz="1800" b="1">
                          <a:solidFill>
                            <a:srgbClr val="01355A"/>
                          </a:solidFill>
                          <a:latin typeface="DejaVu Sans"/>
                          <a:ea typeface="DejaVu Sans"/>
                          <a:cs typeface="DejaVu Sans"/>
                        </a:rPr>
                        <a:t>Required stop</a:t>
                      </a:r>
                    </a:p>
                  </a:txBody>
                  <a:tcPr>
                    <a:solidFill>
                      <a:srgbClr val="FFFFFF"/>
                    </a:solidFill>
                  </a:tcPr>
                </a:tc>
                <a:tc>
                  <a:txBody>
                    <a:bodyPr/>
                    <a:lstStyle/>
                    <a:p>
                      <a:r>
                        <a:rPr sz="1800" b="0">
                          <a:solidFill>
                            <a:srgbClr val="01355A"/>
                          </a:solidFill>
                          <a:latin typeface="DejaVu Sans"/>
                          <a:ea typeface="DejaVu Sans"/>
                          <a:cs typeface="DejaVu Sans"/>
                        </a:rPr>
                        <a:t>6 m</a:t>
                      </a:r>
                    </a:p>
                  </a:txBody>
                  <a:tcPr>
                    <a:solidFill>
                      <a:srgbClr val="FFFFFF"/>
                    </a:solidFill>
                  </a:tcPr>
                </a:tc>
                <a:extLst>
                  <a:ext uri="{0D108BD9-81ED-4DB2-BD59-A6C34878D82A}">
                    <a16:rowId xmlns:a16="http://schemas.microsoft.com/office/drawing/2014/main" val="10002"/>
                  </a:ext>
                </a:extLst>
              </a:tr>
              <a:tr h="571500">
                <a:tc>
                  <a:txBody>
                    <a:bodyPr/>
                    <a:lstStyle/>
                    <a:p>
                      <a:r>
                        <a:rPr sz="1800" b="1">
                          <a:solidFill>
                            <a:srgbClr val="01355A"/>
                          </a:solidFill>
                          <a:latin typeface="DejaVu Sans"/>
                          <a:ea typeface="DejaVu Sans"/>
                          <a:cs typeface="DejaVu Sans"/>
                        </a:rPr>
                        <a:t>Stop time</a:t>
                      </a:r>
                    </a:p>
                  </a:txBody>
                  <a:tcPr>
                    <a:solidFill>
                      <a:srgbClr val="EAF9FB"/>
                    </a:solidFill>
                  </a:tcPr>
                </a:tc>
                <a:tc>
                  <a:txBody>
                    <a:bodyPr/>
                    <a:lstStyle/>
                    <a:p>
                      <a:r>
                        <a:rPr sz="1800" b="0">
                          <a:solidFill>
                            <a:srgbClr val="01355A"/>
                          </a:solidFill>
                          <a:latin typeface="DejaVu Sans"/>
                          <a:ea typeface="DejaVu Sans"/>
                          <a:cs typeface="DejaVu Sans"/>
                        </a:rPr>
                        <a:t>2 min</a:t>
                      </a:r>
                    </a:p>
                  </a:txBody>
                  <a:tcPr>
                    <a:solidFill>
                      <a:srgbClr val="EAF9FB"/>
                    </a:solidFill>
                  </a:tcPr>
                </a:tc>
                <a:extLst>
                  <a:ext uri="{0D108BD9-81ED-4DB2-BD59-A6C34878D82A}">
                    <a16:rowId xmlns:a16="http://schemas.microsoft.com/office/drawing/2014/main" val="10003"/>
                  </a:ext>
                </a:extLst>
              </a:tr>
              <a:tr h="571500">
                <a:tc>
                  <a:txBody>
                    <a:bodyPr/>
                    <a:lstStyle/>
                    <a:p>
                      <a:r>
                        <a:rPr sz="1800" b="1">
                          <a:solidFill>
                            <a:srgbClr val="01355A"/>
                          </a:solidFill>
                          <a:latin typeface="DejaVu Sans"/>
                          <a:ea typeface="DejaVu Sans"/>
                          <a:cs typeface="DejaVu Sans"/>
                        </a:rPr>
                        <a:t>Time to surface</a:t>
                      </a:r>
                    </a:p>
                  </a:txBody>
                  <a:tcPr>
                    <a:solidFill>
                      <a:srgbClr val="FFFFFF"/>
                    </a:solidFill>
                  </a:tcPr>
                </a:tc>
                <a:tc>
                  <a:txBody>
                    <a:bodyPr/>
                    <a:lstStyle/>
                    <a:p>
                      <a:r>
                        <a:rPr sz="1800" b="0">
                          <a:solidFill>
                            <a:srgbClr val="01355A"/>
                          </a:solidFill>
                          <a:latin typeface="DejaVu Sans"/>
                          <a:ea typeface="DejaVu Sans"/>
                          <a:cs typeface="DejaVu Sans"/>
                        </a:rPr>
                        <a:t>5 min</a:t>
                      </a:r>
                    </a:p>
                  </a:txBody>
                  <a:tcPr>
                    <a:solidFill>
                      <a:srgbClr val="FFFFFF"/>
                    </a:solidFill>
                  </a:tcPr>
                </a:tc>
                <a:extLst>
                  <a:ext uri="{0D108BD9-81ED-4DB2-BD59-A6C34878D82A}">
                    <a16:rowId xmlns:a16="http://schemas.microsoft.com/office/drawing/2014/main" val="10004"/>
                  </a:ext>
                </a:extLst>
              </a:tr>
            </a:tbl>
          </a:graphicData>
        </a:graphic>
      </p:graphicFrame>
      <p:sp>
        <p:nvSpPr>
          <p:cNvPr id="5" name="Rectangle 4">
            <a:extLst>
              <a:ext uri="{FF2B5EF4-FFF2-40B4-BE49-F238E27FC236}">
                <a16:creationId xmlns:a16="http://schemas.microsoft.com/office/drawing/2014/main" id="{C2D28000-CC44-4FBE-854B-DAABB998E25B}"/>
              </a:ext>
            </a:extLst>
          </p:cNvPr>
          <p:cNvSpPr>
            <a:spLocks noGrp="1"/>
          </p:cNvSpPr>
          <p:nvPr/>
        </p:nvSpPr>
        <p:spPr>
          <a:xfrm>
            <a:off x="7955279" y="2359152"/>
            <a:ext cx="3474720" cy="731520"/>
          </a:xfrm>
          <a:prstGeom prst="rect">
            <a:avLst/>
          </a:prstGeom>
          <a:noFill/>
          <a:ln w="0">
            <a:noFill/>
          </a:ln>
        </p:spPr>
        <p:txBody>
          <a:bodyPr wrap="square">
            <a:noAutofit/>
          </a:bodyPr>
          <a:lstStyle/>
          <a:p>
            <a:pPr>
              <a:defRPr sz="5850" b="1">
                <a:solidFill>
                  <a:srgbClr val="01355A"/>
                </a:solidFill>
                <a:latin typeface="DejaVu Sans"/>
                <a:ea typeface="DejaVu Sans"/>
                <a:cs typeface="DejaVu Sans"/>
              </a:defRPr>
            </a:pPr>
            <a:r>
              <a:rPr lang="en-GB" sz="3150" b="1">
                <a:solidFill>
                  <a:srgbClr val="01355A"/>
                </a:solidFill>
                <a:latin typeface="DejaVu Sans"/>
                <a:ea typeface="DejaVu Sans"/>
                <a:cs typeface="DejaVu Sans"/>
              </a:rPr>
              <a:t>2 min</a:t>
            </a:r>
          </a:p>
        </p:txBody>
      </p:sp>
      <p:sp>
        <p:nvSpPr>
          <p:cNvPr id="6" name="Rectangle 5">
            <a:extLst>
              <a:ext uri="{FF2B5EF4-FFF2-40B4-BE49-F238E27FC236}">
                <a16:creationId xmlns:a16="http://schemas.microsoft.com/office/drawing/2014/main" id="{5157ADA6-8EAA-41DD-B007-A766667DB89B}"/>
              </a:ext>
            </a:extLst>
          </p:cNvPr>
          <p:cNvSpPr>
            <a:spLocks noGrp="1"/>
          </p:cNvSpPr>
          <p:nvPr/>
        </p:nvSpPr>
        <p:spPr>
          <a:xfrm>
            <a:off x="7955279" y="3209544"/>
            <a:ext cx="3474720" cy="1051560"/>
          </a:xfrm>
          <a:prstGeom prst="rect">
            <a:avLst/>
          </a:prstGeom>
          <a:noFill/>
          <a:ln w="0">
            <a:noFill/>
          </a:ln>
        </p:spPr>
        <p:txBody>
          <a:bodyPr wrap="square">
            <a:noAutofit/>
          </a:bodyPr>
          <a:lstStyle/>
          <a:p>
            <a:pPr>
              <a:defRPr sz="2625" b="0">
                <a:solidFill>
                  <a:srgbClr val="01355A"/>
                </a:solidFill>
                <a:latin typeface="DejaVu Sans"/>
                <a:ea typeface="DejaVu Sans"/>
                <a:cs typeface="DejaVu Sans"/>
              </a:defRPr>
            </a:pPr>
            <a:r>
              <a:rPr lang="en-US" sz="2175" b="0">
                <a:solidFill>
                  <a:srgbClr val="01355A"/>
                </a:solidFill>
                <a:latin typeface="DejaVu Sans"/>
                <a:ea typeface="DejaVu Sans"/>
                <a:cs typeface="DejaVu Sans"/>
              </a:rPr>
              <a:t>is only part of</a:t>
            </a:r>
          </a:p>
          <a:p>
            <a:pPr>
              <a:defRPr sz="2625" b="0">
                <a:solidFill>
                  <a:srgbClr val="01355A"/>
                </a:solidFill>
                <a:latin typeface="DejaVu Sans"/>
                <a:ea typeface="DejaVu Sans"/>
                <a:cs typeface="DejaVu Sans"/>
              </a:defRPr>
            </a:pPr>
            <a:r>
              <a:rPr lang="en-US" sz="2175" b="0">
                <a:solidFill>
                  <a:srgbClr val="01355A"/>
                </a:solidFill>
                <a:latin typeface="DejaVu Sans"/>
                <a:ea typeface="DejaVu Sans"/>
                <a:cs typeface="DejaVu Sans"/>
              </a:rPr>
              <a:t>the ascent</a:t>
            </a:r>
          </a:p>
        </p:txBody>
      </p:sp>
      <p:sp>
        <p:nvSpPr>
          <p:cNvPr id="7" name="Rectangle 6">
            <a:extLst>
              <a:ext uri="{FF2B5EF4-FFF2-40B4-BE49-F238E27FC236}">
                <a16:creationId xmlns:a16="http://schemas.microsoft.com/office/drawing/2014/main" id="{83CC90DC-2AE6-4E12-9DDA-295A4479EEA3}"/>
              </a:ext>
            </a:extLst>
          </p:cNvPr>
          <p:cNvSpPr>
            <a:spLocks noGrp="1"/>
          </p:cNvSpPr>
          <p:nvPr/>
        </p:nvSpPr>
        <p:spPr>
          <a:xfrm>
            <a:off x="609904" y="5532120"/>
            <a:ext cx="10972800" cy="640080"/>
          </a:xfrm>
          <a:prstGeom prst="rect">
            <a:avLst/>
          </a:prstGeom>
          <a:noFill/>
          <a:ln w="0">
            <a:noFill/>
          </a:ln>
        </p:spPr>
        <p:txBody>
          <a:bodyPr wrap="square">
            <a:noAutofit/>
          </a:bodyPr>
          <a:lstStyle/>
          <a:p>
            <a:pPr>
              <a:defRPr sz="2175" b="1">
                <a:solidFill>
                  <a:srgbClr val="01355A"/>
                </a:solidFill>
                <a:latin typeface="DejaVu Sans"/>
                <a:ea typeface="DejaVu Sans"/>
                <a:cs typeface="DejaVu Sans"/>
              </a:defRPr>
            </a:pPr>
            <a:r>
              <a:rPr lang="en-US" sz="1950" b="1">
                <a:solidFill>
                  <a:srgbClr val="01355A"/>
                </a:solidFill>
                <a:latin typeface="DejaVu Sans"/>
                <a:ea typeface="DejaVu Sans"/>
                <a:cs typeface="DejaVu Sans"/>
              </a:rPr>
              <a:t>TTS is an estimate. Follow updated instructions during ascent.</a:t>
            </a:r>
          </a:p>
        </p:txBody>
      </p:sp>
      <p:sp>
        <p:nvSpPr>
          <p:cNvPr id="9" name="TextBox 8"/>
          <p:cNvSpPr txBox="1"/>
          <p:nvPr/>
        </p:nvSpPr>
        <p:spPr>
          <a:xfrm>
            <a:off x="609904" y="5120640"/>
            <a:ext cx="10972800" cy="365760"/>
          </a:xfrm>
          <a:prstGeom prst="rect">
            <a:avLst/>
          </a:prstGeom>
          <a:noFill/>
        </p:spPr>
        <p:txBody>
          <a:bodyPr wrap="square" lIns="0" tIns="0" rIns="0" bIns="0">
            <a:spAutoFit/>
          </a:bodyPr>
          <a:lstStyle/>
          <a:p>
            <a:pPr>
              <a:spcAft>
                <a:spcPts val="300"/>
              </a:spcAft>
            </a:pPr>
            <a:r>
              <a:rPr sz="1700" b="0">
                <a:solidFill>
                  <a:srgbClr val="01355A"/>
                </a:solidFill>
                <a:latin typeface="DejaVu Sans"/>
              </a:rPr>
              <a:t>One hypothetical example, not a dive plan or a model-specific screen.</a:t>
            </a:r>
          </a:p>
        </p:txBody>
      </p:sp>
    </p:spTree>
    <p:extLst>
      <p:ext uri="{BB962C8B-B14F-4D97-AF65-F5344CB8AC3E}">
        <p14:creationId xmlns:p14="http://schemas.microsoft.com/office/powerpoint/2010/main" val="667688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1355A"/>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0A990D-1B45-4F2D-A114-9989A27D536D}"/>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Missed stops and lockouts</a:t>
            </a:r>
          </a:p>
        </p:txBody>
      </p:sp>
      <p:sp>
        <p:nvSpPr>
          <p:cNvPr id="2" name="Rectangle 1">
            <a:extLst>
              <a:ext uri="{FF2B5EF4-FFF2-40B4-BE49-F238E27FC236}">
                <a16:creationId xmlns:a16="http://schemas.microsoft.com/office/drawing/2014/main" id="{819BF991-5FC7-45C0-99FF-40EBC5DE156D}"/>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7FE5EA"/>
                </a:solidFill>
                <a:latin typeface="DejaVu Sans"/>
                <a:ea typeface="DejaVu Sans"/>
                <a:cs typeface="DejaVu Sans"/>
              </a:defRPr>
            </a:pPr>
            <a:r>
              <a:rPr lang="en-GB" sz="1350" b="0">
                <a:solidFill>
                  <a:srgbClr val="7FE5EA"/>
                </a:solidFill>
                <a:latin typeface="DejaVu Sans"/>
                <a:ea typeface="DejaVu Sans"/>
                <a:cs typeface="DejaVu Sans"/>
              </a:rPr>
              <a:t>20</a:t>
            </a:r>
            <a:endParaRPr sz="1350" b="0">
              <a:solidFill>
                <a:srgbClr val="7FE5EA"/>
              </a:solidFill>
              <a:latin typeface="DejaVu Sans"/>
              <a:ea typeface="DejaVu Sans"/>
              <a:cs typeface="DejaVu Sans"/>
            </a:endParaRPr>
          </a:p>
        </p:txBody>
      </p:sp>
      <p:sp>
        <p:nvSpPr>
          <p:cNvPr id="3" name="Rectangle 2">
            <a:extLst>
              <a:ext uri="{FF2B5EF4-FFF2-40B4-BE49-F238E27FC236}">
                <a16:creationId xmlns:a16="http://schemas.microsoft.com/office/drawing/2014/main" id="{5679AE19-65F2-447D-AA73-42C2AA24EB2E}"/>
              </a:ext>
            </a:extLst>
          </p:cNvPr>
          <p:cNvSpPr>
            <a:spLocks noGrp="1"/>
          </p:cNvSpPr>
          <p:nvPr/>
        </p:nvSpPr>
        <p:spPr>
          <a:xfrm>
            <a:off x="609600" y="1657350"/>
            <a:ext cx="10972800" cy="552450"/>
          </a:xfrm>
          <a:prstGeom prst="rect">
            <a:avLst/>
          </a:prstGeom>
          <a:noFill/>
          <a:ln w="0">
            <a:noFill/>
          </a:ln>
        </p:spPr>
        <p:txBody>
          <a:bodyPr>
            <a:noAutofit/>
          </a:bodyPr>
          <a:lstStyle/>
          <a:p>
            <a:pPr>
              <a:defRPr sz="2250" b="0">
                <a:solidFill>
                  <a:srgbClr val="FFFFFF"/>
                </a:solidFill>
                <a:latin typeface="DejaVu Sans"/>
                <a:ea typeface="DejaVu Sans"/>
                <a:cs typeface="DejaVu Sans"/>
              </a:defRPr>
            </a:pPr>
            <a:r>
              <a:rPr sz="2250" b="0">
                <a:solidFill>
                  <a:srgbClr val="FFFFFF"/>
                </a:solidFill>
                <a:latin typeface="DejaVu Sans"/>
                <a:ea typeface="DejaVu Sans"/>
                <a:cs typeface="DejaVu Sans"/>
              </a:rPr>
              <a:t>A ceiling violation can trigger warnings</a:t>
            </a:r>
          </a:p>
        </p:txBody>
      </p:sp>
      <p:sp>
        <p:nvSpPr>
          <p:cNvPr id="4" name="Rectangle 3">
            <a:extLst>
              <a:ext uri="{FF2B5EF4-FFF2-40B4-BE49-F238E27FC236}">
                <a16:creationId xmlns:a16="http://schemas.microsoft.com/office/drawing/2014/main" id="{1227240A-7A91-4909-AD40-EE8F846BC556}"/>
              </a:ext>
            </a:extLst>
          </p:cNvPr>
          <p:cNvSpPr>
            <a:spLocks noGrp="1"/>
          </p:cNvSpPr>
          <p:nvPr/>
        </p:nvSpPr>
        <p:spPr>
          <a:xfrm>
            <a:off x="609600" y="2286000"/>
            <a:ext cx="10972800" cy="552450"/>
          </a:xfrm>
          <a:prstGeom prst="rect">
            <a:avLst/>
          </a:prstGeom>
          <a:noFill/>
          <a:ln w="0">
            <a:noFill/>
          </a:ln>
        </p:spPr>
        <p:txBody>
          <a:bodyPr>
            <a:noAutofit/>
          </a:bodyPr>
          <a:lstStyle/>
          <a:p>
            <a:pPr>
              <a:defRPr sz="2250" b="0">
                <a:solidFill>
                  <a:srgbClr val="FFFFFF"/>
                </a:solidFill>
                <a:latin typeface="DejaVu Sans"/>
                <a:ea typeface="DejaVu Sans"/>
                <a:cs typeface="DejaVu Sans"/>
              </a:defRPr>
            </a:pPr>
            <a:r>
              <a:rPr sz="2250" b="0">
                <a:solidFill>
                  <a:srgbClr val="FFFFFF"/>
                </a:solidFill>
                <a:latin typeface="DejaVu Sans"/>
                <a:ea typeface="DejaVu Sans"/>
                <a:cs typeface="DejaVu Sans"/>
              </a:rPr>
              <a:t>Some computers impose a lockout</a:t>
            </a:r>
          </a:p>
        </p:txBody>
      </p:sp>
      <p:sp>
        <p:nvSpPr>
          <p:cNvPr id="5" name="Rectangle 4">
            <a:extLst>
              <a:ext uri="{FF2B5EF4-FFF2-40B4-BE49-F238E27FC236}">
                <a16:creationId xmlns:a16="http://schemas.microsoft.com/office/drawing/2014/main" id="{F077CC7B-F4CC-4393-9F3C-E201312A1D44}"/>
              </a:ext>
            </a:extLst>
          </p:cNvPr>
          <p:cNvSpPr>
            <a:spLocks noGrp="1"/>
          </p:cNvSpPr>
          <p:nvPr/>
        </p:nvSpPr>
        <p:spPr>
          <a:xfrm>
            <a:off x="609600" y="2914650"/>
            <a:ext cx="10972800" cy="552450"/>
          </a:xfrm>
          <a:prstGeom prst="rect">
            <a:avLst/>
          </a:prstGeom>
          <a:noFill/>
          <a:ln w="0">
            <a:noFill/>
          </a:ln>
        </p:spPr>
        <p:txBody>
          <a:bodyPr>
            <a:noAutofit/>
          </a:bodyPr>
          <a:lstStyle/>
          <a:p>
            <a:pPr>
              <a:defRPr sz="2250" b="0">
                <a:solidFill>
                  <a:srgbClr val="FFFFFF"/>
                </a:solidFill>
                <a:latin typeface="DejaVu Sans"/>
                <a:ea typeface="DejaVu Sans"/>
                <a:cs typeface="DejaVu Sans"/>
              </a:defRPr>
            </a:pPr>
            <a:r>
              <a:rPr sz="2250" b="0">
                <a:solidFill>
                  <a:srgbClr val="FFFFFF"/>
                </a:solidFill>
                <a:latin typeface="DejaVu Sans"/>
                <a:ea typeface="DejaVu Sans"/>
                <a:cs typeface="DejaVu Sans"/>
              </a:rPr>
              <a:t>Lockout behaviour differs between models</a:t>
            </a:r>
          </a:p>
        </p:txBody>
      </p:sp>
      <p:sp>
        <p:nvSpPr>
          <p:cNvPr id="6" name="Rectangle 5">
            <a:extLst>
              <a:ext uri="{FF2B5EF4-FFF2-40B4-BE49-F238E27FC236}">
                <a16:creationId xmlns:a16="http://schemas.microsoft.com/office/drawing/2014/main" id="{43759E04-3D31-4141-BAA3-4FE432426E3D}"/>
              </a:ext>
            </a:extLst>
          </p:cNvPr>
          <p:cNvSpPr>
            <a:spLocks noGrp="1"/>
          </p:cNvSpPr>
          <p:nvPr/>
        </p:nvSpPr>
        <p:spPr>
          <a:xfrm>
            <a:off x="609600" y="3781425"/>
            <a:ext cx="10763250" cy="333375"/>
          </a:xfrm>
          <a:prstGeom prst="rect">
            <a:avLst/>
          </a:prstGeom>
          <a:noFill/>
          <a:ln w="0">
            <a:noFill/>
          </a:ln>
        </p:spPr>
        <p:txBody>
          <a:bodyPr>
            <a:noAutofit/>
          </a:bodyPr>
          <a:lstStyle/>
          <a:p>
            <a:pPr>
              <a:defRPr sz="1500" b="1">
                <a:solidFill>
                  <a:srgbClr val="EBAF3F"/>
                </a:solidFill>
                <a:latin typeface="DejaVu Sans"/>
                <a:ea typeface="DejaVu Sans"/>
                <a:cs typeface="DejaVu Sans"/>
              </a:defRPr>
            </a:pPr>
            <a:r>
              <a:rPr sz="1500" b="1">
                <a:solidFill>
                  <a:srgbClr val="EBAF3F"/>
                </a:solidFill>
                <a:latin typeface="DejaVu Sans"/>
                <a:ea typeface="DejaVu Sans"/>
                <a:cs typeface="DejaVu Sans"/>
              </a:rPr>
              <a:t>MISSED REQUIRED DECOMPRESSION</a:t>
            </a:r>
          </a:p>
        </p:txBody>
      </p:sp>
      <p:sp>
        <p:nvSpPr>
          <p:cNvPr id="7" name="Rectangle 6">
            <a:extLst>
              <a:ext uri="{FF2B5EF4-FFF2-40B4-BE49-F238E27FC236}">
                <a16:creationId xmlns:a16="http://schemas.microsoft.com/office/drawing/2014/main" id="{D19297D1-E776-4BF7-8B1B-5ABB15E939B0}"/>
              </a:ext>
            </a:extLst>
          </p:cNvPr>
          <p:cNvSpPr>
            <a:spLocks noGrp="1"/>
          </p:cNvSpPr>
          <p:nvPr/>
        </p:nvSpPr>
        <p:spPr>
          <a:xfrm>
            <a:off x="609600" y="4248150"/>
            <a:ext cx="10972800" cy="704850"/>
          </a:xfrm>
          <a:prstGeom prst="rect">
            <a:avLst/>
          </a:prstGeom>
          <a:noFill/>
          <a:ln w="0">
            <a:noFill/>
          </a:ln>
        </p:spPr>
        <p:txBody>
          <a:bodyPr>
            <a:noAutofit/>
          </a:bodyPr>
          <a:lstStyle/>
          <a:p>
            <a:pPr>
              <a:defRPr sz="3675" b="1">
                <a:solidFill>
                  <a:srgbClr val="FFFFFF"/>
                </a:solidFill>
                <a:latin typeface="DejaVu Sans"/>
                <a:ea typeface="DejaVu Sans"/>
                <a:cs typeface="DejaVu Sans"/>
              </a:defRPr>
            </a:pPr>
            <a:r>
              <a:rPr sz="3675" b="1">
                <a:solidFill>
                  <a:srgbClr val="FFFFFF"/>
                </a:solidFill>
                <a:latin typeface="DejaVu Sans"/>
                <a:ea typeface="DejaVu Sans"/>
                <a:cs typeface="DejaVu Sans"/>
              </a:rPr>
              <a:t>Do not re-enter the water.</a:t>
            </a:r>
          </a:p>
        </p:txBody>
      </p:sp>
      <p:sp>
        <p:nvSpPr>
          <p:cNvPr id="8" name="Rectangle 7">
            <a:extLst>
              <a:ext uri="{FF2B5EF4-FFF2-40B4-BE49-F238E27FC236}">
                <a16:creationId xmlns:a16="http://schemas.microsoft.com/office/drawing/2014/main" id="{D10FC4AC-0D1F-4DE6-833F-410356E8916D}"/>
              </a:ext>
            </a:extLst>
          </p:cNvPr>
          <p:cNvSpPr>
            <a:spLocks noGrp="1"/>
          </p:cNvSpPr>
          <p:nvPr/>
        </p:nvSpPr>
        <p:spPr>
          <a:xfrm>
            <a:off x="609600" y="5210175"/>
            <a:ext cx="10972800" cy="885825"/>
          </a:xfrm>
          <a:prstGeom prst="rect">
            <a:avLst/>
          </a:prstGeom>
          <a:noFill/>
          <a:ln w="0">
            <a:noFill/>
          </a:ln>
        </p:spPr>
        <p:txBody>
          <a:bodyPr>
            <a:noAutofit/>
          </a:bodyPr>
          <a:lstStyle/>
          <a:p>
            <a:pPr>
              <a:defRPr sz="2550" b="0">
                <a:solidFill>
                  <a:srgbClr val="FFFFFF"/>
                </a:solidFill>
                <a:latin typeface="DejaVu Sans"/>
                <a:ea typeface="DejaVu Sans"/>
                <a:cs typeface="DejaVu Sans"/>
              </a:defRPr>
            </a:pPr>
            <a:r>
              <a:rPr sz="2550" b="0">
                <a:solidFill>
                  <a:srgbClr val="FFFFFF"/>
                </a:solidFill>
                <a:latin typeface="DejaVu Sans"/>
                <a:ea typeface="DejaVu Sans"/>
                <a:cs typeface="DejaVu Sans"/>
              </a:rPr>
              <a:t>Give oxygen and seek emergency advice immediately,</a:t>
            </a:r>
          </a:p>
          <a:p>
            <a:pPr>
              <a:defRPr sz="2550" b="0">
                <a:solidFill>
                  <a:srgbClr val="FFFFFF"/>
                </a:solidFill>
                <a:latin typeface="DejaVu Sans"/>
                <a:ea typeface="DejaVu Sans"/>
                <a:cs typeface="DejaVu Sans"/>
              </a:defRPr>
            </a:pPr>
            <a:r>
              <a:rPr sz="2550" b="0">
                <a:solidFill>
                  <a:srgbClr val="FFFFFF"/>
                </a:solidFill>
                <a:latin typeface="DejaVu Sans"/>
                <a:ea typeface="DejaVu Sans"/>
                <a:cs typeface="DejaVu Sans"/>
              </a:rPr>
              <a:t>even without symptoms.</a:t>
            </a:r>
          </a:p>
        </p:txBody>
      </p:sp>
    </p:spTree>
    <p:extLst>
      <p:ext uri="{BB962C8B-B14F-4D97-AF65-F5344CB8AC3E}">
        <p14:creationId xmlns:p14="http://schemas.microsoft.com/office/powerpoint/2010/main" val="1206869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D6BDC4D-7C44-41FC-AB3D-4A2B44CD3A8C}"/>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If your computer fails</a:t>
            </a:r>
          </a:p>
        </p:txBody>
      </p:sp>
      <p:sp>
        <p:nvSpPr>
          <p:cNvPr id="2" name="Rectangle 1">
            <a:extLst>
              <a:ext uri="{FF2B5EF4-FFF2-40B4-BE49-F238E27FC236}">
                <a16:creationId xmlns:a16="http://schemas.microsoft.com/office/drawing/2014/main" id="{42AEDD1D-797F-4428-B56E-30DEEDC83B61}"/>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21</a:t>
            </a:r>
            <a:endParaRPr sz="1350" b="0">
              <a:solidFill>
                <a:srgbClr val="01355A"/>
              </a:solidFill>
              <a:latin typeface="DejaVu Sans"/>
              <a:ea typeface="DejaVu Sans"/>
              <a:cs typeface="DejaVu Sans"/>
            </a:endParaRPr>
          </a:p>
        </p:txBody>
      </p:sp>
      <p:sp>
        <p:nvSpPr>
          <p:cNvPr id="3" name="Rectangle 2">
            <a:extLst>
              <a:ext uri="{FF2B5EF4-FFF2-40B4-BE49-F238E27FC236}">
                <a16:creationId xmlns:a16="http://schemas.microsoft.com/office/drawing/2014/main" id="{F1767082-549D-46AB-ADC1-E0E039270569}"/>
              </a:ext>
            </a:extLst>
          </p:cNvPr>
          <p:cNvSpPr>
            <a:spLocks noGrp="1"/>
          </p:cNvSpPr>
          <p:nvPr/>
        </p:nvSpPr>
        <p:spPr>
          <a:xfrm>
            <a:off x="609600" y="172402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01</a:t>
            </a:r>
          </a:p>
        </p:txBody>
      </p:sp>
      <p:sp>
        <p:nvSpPr>
          <p:cNvPr id="4" name="Rectangle 3">
            <a:extLst>
              <a:ext uri="{FF2B5EF4-FFF2-40B4-BE49-F238E27FC236}">
                <a16:creationId xmlns:a16="http://schemas.microsoft.com/office/drawing/2014/main" id="{E8489ED3-ED6C-4BFD-BE59-33A27AEF0CA7}"/>
              </a:ext>
            </a:extLst>
          </p:cNvPr>
          <p:cNvSpPr>
            <a:spLocks noGrp="1"/>
          </p:cNvSpPr>
          <p:nvPr/>
        </p:nvSpPr>
        <p:spPr>
          <a:xfrm>
            <a:off x="1257300" y="1724025"/>
            <a:ext cx="10325100" cy="638175"/>
          </a:xfrm>
          <a:prstGeom prst="rect">
            <a:avLst/>
          </a:prstGeom>
          <a:noFill/>
          <a:ln w="0">
            <a:noFill/>
          </a:ln>
        </p:spPr>
        <p:txBody>
          <a:bodyPr>
            <a:noAutofit/>
          </a:bodyPr>
          <a:lstStyle/>
          <a:p>
            <a:pPr>
              <a:defRPr sz="2400" b="0">
                <a:solidFill>
                  <a:srgbClr val="01355A"/>
                </a:solidFill>
                <a:latin typeface="DejaVu Sans"/>
                <a:ea typeface="DejaVu Sans"/>
                <a:cs typeface="DejaVu Sans"/>
              </a:defRPr>
            </a:pPr>
            <a:r>
              <a:rPr sz="2400" b="0">
                <a:solidFill>
                  <a:srgbClr val="01355A"/>
                </a:solidFill>
                <a:latin typeface="DejaVu Sans"/>
                <a:ea typeface="DejaVu Sans"/>
                <a:cs typeface="DejaVu Sans"/>
              </a:rPr>
              <a:t>Signal your buddy</a:t>
            </a:r>
          </a:p>
        </p:txBody>
      </p:sp>
      <p:sp>
        <p:nvSpPr>
          <p:cNvPr id="5" name="Rectangle 4">
            <a:extLst>
              <a:ext uri="{FF2B5EF4-FFF2-40B4-BE49-F238E27FC236}">
                <a16:creationId xmlns:a16="http://schemas.microsoft.com/office/drawing/2014/main" id="{6229D298-BDC2-4E26-A0B4-35E6D313CBB2}"/>
              </a:ext>
            </a:extLst>
          </p:cNvPr>
          <p:cNvSpPr>
            <a:spLocks noGrp="1"/>
          </p:cNvSpPr>
          <p:nvPr/>
        </p:nvSpPr>
        <p:spPr>
          <a:xfrm>
            <a:off x="609600" y="2419350"/>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02</a:t>
            </a:r>
          </a:p>
        </p:txBody>
      </p:sp>
      <p:sp>
        <p:nvSpPr>
          <p:cNvPr id="6" name="Rectangle 5">
            <a:extLst>
              <a:ext uri="{FF2B5EF4-FFF2-40B4-BE49-F238E27FC236}">
                <a16:creationId xmlns:a16="http://schemas.microsoft.com/office/drawing/2014/main" id="{D613AD1D-263F-4823-9547-B7A58FB09AAE}"/>
              </a:ext>
            </a:extLst>
          </p:cNvPr>
          <p:cNvSpPr>
            <a:spLocks noGrp="1"/>
          </p:cNvSpPr>
          <p:nvPr/>
        </p:nvSpPr>
        <p:spPr>
          <a:xfrm>
            <a:off x="1257300" y="2419350"/>
            <a:ext cx="10325100" cy="638175"/>
          </a:xfrm>
          <a:prstGeom prst="rect">
            <a:avLst/>
          </a:prstGeom>
          <a:noFill/>
          <a:ln w="0">
            <a:noFill/>
          </a:ln>
        </p:spPr>
        <p:txBody>
          <a:bodyPr wrap="square">
            <a:noAutofit/>
          </a:bodyPr>
          <a:lstStyle/>
          <a:p>
            <a:pPr>
              <a:defRPr sz="2400" b="0">
                <a:solidFill>
                  <a:srgbClr val="01355A"/>
                </a:solidFill>
                <a:latin typeface="DejaVu Sans"/>
                <a:ea typeface="DejaVu Sans"/>
                <a:cs typeface="DejaVu Sans"/>
              </a:defRPr>
            </a:pPr>
            <a:r>
              <a:rPr lang="en-GB" sz="2400" b="0">
                <a:solidFill>
                  <a:srgbClr val="01355A"/>
                </a:solidFill>
                <a:latin typeface="DejaVu Sans"/>
                <a:ea typeface="DejaVu Sans"/>
                <a:cs typeface="DejaVu Sans"/>
              </a:rPr>
              <a:t>Abort</a:t>
            </a:r>
            <a:r>
              <a:rPr sz="2400" b="0">
                <a:solidFill>
                  <a:srgbClr val="01355A"/>
                </a:solidFill>
                <a:latin typeface="DejaVu Sans"/>
                <a:ea typeface="DejaVu Sans"/>
                <a:cs typeface="DejaVu Sans"/>
              </a:rPr>
              <a:t> the dive</a:t>
            </a:r>
          </a:p>
        </p:txBody>
      </p:sp>
      <p:sp>
        <p:nvSpPr>
          <p:cNvPr id="7" name="Rectangle 6">
            <a:extLst>
              <a:ext uri="{FF2B5EF4-FFF2-40B4-BE49-F238E27FC236}">
                <a16:creationId xmlns:a16="http://schemas.microsoft.com/office/drawing/2014/main" id="{FFFBE448-4B22-4ED6-A7AC-468D9A4C61C3}"/>
              </a:ext>
            </a:extLst>
          </p:cNvPr>
          <p:cNvSpPr>
            <a:spLocks noGrp="1"/>
          </p:cNvSpPr>
          <p:nvPr/>
        </p:nvSpPr>
        <p:spPr>
          <a:xfrm>
            <a:off x="609600" y="3114675"/>
            <a:ext cx="552450" cy="428625"/>
          </a:xfrm>
          <a:prstGeom prst="rect">
            <a:avLst/>
          </a:prstGeom>
          <a:noFill/>
          <a:ln w="0">
            <a:noFill/>
          </a:ln>
        </p:spPr>
        <p:txBody>
          <a:bodyPr>
            <a:noAutofit/>
          </a:bodyPr>
          <a:lstStyle/>
          <a:p>
            <a:pPr>
              <a:defRPr sz="1800" b="1">
                <a:solidFill>
                  <a:srgbClr val="01355A"/>
                </a:solidFill>
                <a:latin typeface="DejaVu Sans"/>
                <a:ea typeface="DejaVu Sans"/>
                <a:cs typeface="DejaVu Sans"/>
              </a:defRPr>
            </a:pPr>
            <a:r>
              <a:rPr sz="1800" b="1">
                <a:solidFill>
                  <a:srgbClr val="01355A"/>
                </a:solidFill>
                <a:latin typeface="DejaVu Sans"/>
                <a:ea typeface="DejaVu Sans"/>
                <a:cs typeface="DejaVu Sans"/>
              </a:rPr>
              <a:t>03</a:t>
            </a:r>
          </a:p>
        </p:txBody>
      </p:sp>
      <p:sp>
        <p:nvSpPr>
          <p:cNvPr id="8" name="Rectangle 7">
            <a:extLst>
              <a:ext uri="{FF2B5EF4-FFF2-40B4-BE49-F238E27FC236}">
                <a16:creationId xmlns:a16="http://schemas.microsoft.com/office/drawing/2014/main" id="{164A2988-FC3E-4DC1-B731-B5E77EC4BD1D}"/>
              </a:ext>
            </a:extLst>
          </p:cNvPr>
          <p:cNvSpPr>
            <a:spLocks noGrp="1"/>
          </p:cNvSpPr>
          <p:nvPr/>
        </p:nvSpPr>
        <p:spPr>
          <a:xfrm>
            <a:off x="1257300" y="3114675"/>
            <a:ext cx="10325100" cy="638175"/>
          </a:xfrm>
          <a:prstGeom prst="rect">
            <a:avLst/>
          </a:prstGeom>
          <a:noFill/>
          <a:ln w="0">
            <a:noFill/>
          </a:ln>
        </p:spPr>
        <p:txBody>
          <a:bodyPr wrap="square">
            <a:noAutofit/>
          </a:bodyPr>
          <a:lstStyle/>
          <a:p>
            <a:pPr>
              <a:defRPr sz="2400" b="0">
                <a:solidFill>
                  <a:srgbClr val="01355A"/>
                </a:solidFill>
                <a:latin typeface="DejaVu Sans"/>
                <a:ea typeface="DejaVu Sans"/>
                <a:cs typeface="DejaVu Sans"/>
              </a:defRPr>
            </a:pPr>
            <a:r>
              <a:rPr lang="en-US" sz="2400" b="0">
                <a:solidFill>
                  <a:srgbClr val="01355A"/>
                </a:solidFill>
                <a:latin typeface="DejaVu Sans"/>
                <a:ea typeface="DejaVu Sans"/>
                <a:cs typeface="DejaVu Sans"/>
              </a:rPr>
              <a:t>Make a controlled ascent with your buddy</a:t>
            </a:r>
            <a:endParaRPr sz="2400" b="0">
              <a:solidFill>
                <a:srgbClr val="01355A"/>
              </a:solidFill>
              <a:latin typeface="DejaVu Sans"/>
              <a:ea typeface="DejaVu Sans"/>
              <a:cs typeface="DejaVu Sans"/>
            </a:endParaRPr>
          </a:p>
        </p:txBody>
      </p:sp>
      <p:sp>
        <p:nvSpPr>
          <p:cNvPr id="9" name="Rectangle 8">
            <a:extLst>
              <a:ext uri="{FF2B5EF4-FFF2-40B4-BE49-F238E27FC236}">
                <a16:creationId xmlns:a16="http://schemas.microsoft.com/office/drawing/2014/main" id="{04F4F958-BA25-41B6-97B6-56BCA5FB1903}"/>
              </a:ext>
            </a:extLst>
          </p:cNvPr>
          <p:cNvSpPr>
            <a:spLocks noGrp="1"/>
          </p:cNvSpPr>
          <p:nvPr/>
        </p:nvSpPr>
        <p:spPr>
          <a:xfrm>
            <a:off x="609600" y="3689985"/>
            <a:ext cx="10972800" cy="1952624"/>
          </a:xfrm>
          <a:prstGeom prst="rect">
            <a:avLst/>
          </a:prstGeom>
          <a:solidFill>
            <a:srgbClr val="EAF9FB"/>
          </a:solidFill>
          <a:ln w="0">
            <a:noFill/>
          </a:ln>
        </p:spPr>
        <p:txBody>
          <a:bodyPr/>
          <a:lstStyle/>
          <a:p>
            <a:endParaRPr lang="en-GB"/>
          </a:p>
        </p:txBody>
      </p:sp>
      <p:sp>
        <p:nvSpPr>
          <p:cNvPr id="10" name="Rectangle 9">
            <a:extLst>
              <a:ext uri="{FF2B5EF4-FFF2-40B4-BE49-F238E27FC236}">
                <a16:creationId xmlns:a16="http://schemas.microsoft.com/office/drawing/2014/main" id="{12DD3F92-6ED9-4258-BEC3-BF54E1C41190}"/>
              </a:ext>
            </a:extLst>
          </p:cNvPr>
          <p:cNvSpPr>
            <a:spLocks noGrp="1"/>
          </p:cNvSpPr>
          <p:nvPr/>
        </p:nvSpPr>
        <p:spPr>
          <a:xfrm>
            <a:off x="847725" y="3861435"/>
            <a:ext cx="10429875" cy="819150"/>
          </a:xfrm>
          <a:prstGeom prst="rect">
            <a:avLst/>
          </a:prstGeom>
          <a:noFill/>
          <a:ln w="0">
            <a:noFill/>
          </a:ln>
        </p:spPr>
        <p:txBody>
          <a:bodyPr wrap="square">
            <a:noAutofit/>
          </a:bodyPr>
          <a:lstStyle/>
          <a:p>
            <a:pPr>
              <a:defRPr sz="2550" b="1">
                <a:solidFill>
                  <a:srgbClr val="01355A"/>
                </a:solidFill>
                <a:latin typeface="DejaVu Sans"/>
                <a:ea typeface="DejaVu Sans"/>
                <a:cs typeface="DejaVu Sans"/>
              </a:defRPr>
            </a:pPr>
            <a:r>
              <a:rPr lang="en-GB" sz="2550" b="1">
                <a:solidFill>
                  <a:srgbClr val="01355A"/>
                </a:solidFill>
                <a:latin typeface="DejaVu Sans"/>
                <a:ea typeface="DejaVu Sans"/>
                <a:cs typeface="DejaVu Sans"/>
              </a:rPr>
              <a:t>If available, use </a:t>
            </a:r>
            <a:r>
              <a:rPr sz="2550" b="1">
                <a:solidFill>
                  <a:srgbClr val="01355A"/>
                </a:solidFill>
                <a:latin typeface="DejaVu Sans"/>
                <a:ea typeface="DejaVu Sans"/>
                <a:cs typeface="DejaVu Sans"/>
              </a:rPr>
              <a:t>a personal backup that recorded the full dive.</a:t>
            </a:r>
          </a:p>
        </p:txBody>
      </p:sp>
      <p:sp>
        <p:nvSpPr>
          <p:cNvPr id="11" name="Rectangle 10">
            <a:extLst>
              <a:ext uri="{FF2B5EF4-FFF2-40B4-BE49-F238E27FC236}">
                <a16:creationId xmlns:a16="http://schemas.microsoft.com/office/drawing/2014/main" id="{1146783C-FD25-487C-A6B6-2D955D67D016}"/>
              </a:ext>
            </a:extLst>
          </p:cNvPr>
          <p:cNvSpPr>
            <a:spLocks noGrp="1"/>
          </p:cNvSpPr>
          <p:nvPr/>
        </p:nvSpPr>
        <p:spPr>
          <a:xfrm>
            <a:off x="847725" y="4899660"/>
            <a:ext cx="10429875" cy="476250"/>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sz="2325" b="0">
                <a:solidFill>
                  <a:srgbClr val="01355A"/>
                </a:solidFill>
                <a:latin typeface="DejaVu Sans"/>
                <a:ea typeface="DejaVu Sans"/>
                <a:cs typeface="DejaVu Sans"/>
              </a:rPr>
              <a:t>Review further diving with the Dive Manager.</a:t>
            </a:r>
          </a:p>
        </p:txBody>
      </p:sp>
      <p:sp>
        <p:nvSpPr>
          <p:cNvPr id="13" name="TextBox 12"/>
          <p:cNvSpPr txBox="1"/>
          <p:nvPr/>
        </p:nvSpPr>
        <p:spPr>
          <a:xfrm>
            <a:off x="704088" y="5715000"/>
            <a:ext cx="10789920" cy="307777"/>
          </a:xfrm>
          <a:prstGeom prst="rect">
            <a:avLst/>
          </a:prstGeom>
          <a:noFill/>
        </p:spPr>
        <p:txBody>
          <a:bodyPr wrap="square" lIns="0" tIns="0" rIns="0" bIns="0">
            <a:spAutoFit/>
          </a:bodyPr>
          <a:lstStyle/>
          <a:p>
            <a:pPr>
              <a:spcAft>
                <a:spcPts val="300"/>
              </a:spcAft>
            </a:pPr>
            <a:r>
              <a:rPr lang="en-GB" sz="2000" b="1">
                <a:solidFill>
                  <a:srgbClr val="01355A"/>
                </a:solidFill>
                <a:latin typeface="DejaVu Sans"/>
              </a:rPr>
              <a:t>Club procedure</a:t>
            </a:r>
            <a:r>
              <a:rPr sz="2000" b="1">
                <a:solidFill>
                  <a:srgbClr val="01355A"/>
                </a:solidFill>
                <a:latin typeface="DejaVu Sans"/>
              </a:rPr>
              <a:t>: </a:t>
            </a:r>
            <a:r>
              <a:rPr lang="en-GB" sz="2000" b="1">
                <a:solidFill>
                  <a:srgbClr val="01355A"/>
                </a:solidFill>
                <a:latin typeface="DejaVu Sans"/>
              </a:rPr>
              <a:t>abort the dive, even </a:t>
            </a:r>
            <a:r>
              <a:rPr sz="2000" b="1">
                <a:solidFill>
                  <a:srgbClr val="01355A"/>
                </a:solidFill>
                <a:latin typeface="DejaVu Sans"/>
              </a:rPr>
              <a:t>if there is no personal backup</a:t>
            </a:r>
            <a:r>
              <a:rPr lang="en-GB" sz="2000" b="1">
                <a:solidFill>
                  <a:srgbClr val="01355A"/>
                </a:solidFill>
                <a:latin typeface="DejaVu Sans"/>
              </a:rPr>
              <a:t>.</a:t>
            </a:r>
            <a:endParaRPr sz="2000" b="1">
              <a:solidFill>
                <a:srgbClr val="01355A"/>
              </a:solidFill>
              <a:latin typeface="DejaVu Sans"/>
            </a:endParaRPr>
          </a:p>
        </p:txBody>
      </p:sp>
    </p:spTree>
    <p:extLst>
      <p:ext uri="{BB962C8B-B14F-4D97-AF65-F5344CB8AC3E}">
        <p14:creationId xmlns:p14="http://schemas.microsoft.com/office/powerpoint/2010/main" val="128622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4697220-2F1D-477A-BB3F-06829E485A7F}"/>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01355A"/>
                </a:solidFill>
                <a:latin typeface="DejaVu Sans"/>
                <a:ea typeface="DejaVu Sans"/>
                <a:cs typeface="DejaVu Sans"/>
              </a:defRPr>
            </a:pPr>
            <a:r>
              <a:rPr sz="3300" b="1">
                <a:solidFill>
                  <a:srgbClr val="01355A"/>
                </a:solidFill>
                <a:latin typeface="DejaVu Sans"/>
                <a:ea typeface="DejaVu Sans"/>
                <a:cs typeface="DejaVu Sans"/>
              </a:rPr>
              <a:t>After the dive</a:t>
            </a:r>
          </a:p>
        </p:txBody>
      </p:sp>
      <p:sp>
        <p:nvSpPr>
          <p:cNvPr id="2" name="Rectangle 1">
            <a:extLst>
              <a:ext uri="{FF2B5EF4-FFF2-40B4-BE49-F238E27FC236}">
                <a16:creationId xmlns:a16="http://schemas.microsoft.com/office/drawing/2014/main" id="{8B683FA8-B9B1-43F2-90D2-367CC9AA6E87}"/>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22</a:t>
            </a:r>
            <a:endParaRPr sz="1350" b="0">
              <a:solidFill>
                <a:srgbClr val="01355A"/>
              </a:solidFill>
              <a:latin typeface="DejaVu Sans"/>
              <a:ea typeface="DejaVu Sans"/>
              <a:cs typeface="DejaVu Sans"/>
            </a:endParaRPr>
          </a:p>
        </p:txBody>
      </p:sp>
      <p:sp>
        <p:nvSpPr>
          <p:cNvPr id="3" name="Rectangle 2">
            <a:extLst>
              <a:ext uri="{FF2B5EF4-FFF2-40B4-BE49-F238E27FC236}">
                <a16:creationId xmlns:a16="http://schemas.microsoft.com/office/drawing/2014/main" id="{2BB039E0-9731-4840-B2F4-2DFA3669002B}"/>
              </a:ext>
            </a:extLst>
          </p:cNvPr>
          <p:cNvSpPr>
            <a:spLocks noGrp="1"/>
          </p:cNvSpPr>
          <p:nvPr/>
        </p:nvSpPr>
        <p:spPr>
          <a:xfrm>
            <a:off x="609600" y="1724025"/>
            <a:ext cx="952500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REVIEW THE DIVE</a:t>
            </a:r>
          </a:p>
        </p:txBody>
      </p:sp>
      <p:sp>
        <p:nvSpPr>
          <p:cNvPr id="4" name="Rectangle 3">
            <a:extLst>
              <a:ext uri="{FF2B5EF4-FFF2-40B4-BE49-F238E27FC236}">
                <a16:creationId xmlns:a16="http://schemas.microsoft.com/office/drawing/2014/main" id="{34E20AC4-ABD5-4C7C-8DFE-C099C567E478}"/>
              </a:ext>
            </a:extLst>
          </p:cNvPr>
          <p:cNvSpPr>
            <a:spLocks noGrp="1"/>
          </p:cNvSpPr>
          <p:nvPr/>
        </p:nvSpPr>
        <p:spPr>
          <a:xfrm>
            <a:off x="609600" y="2247900"/>
            <a:ext cx="6515100" cy="647700"/>
          </a:xfrm>
          <a:prstGeom prst="rect">
            <a:avLst/>
          </a:prstGeom>
          <a:noFill/>
          <a:ln w="0">
            <a:noFill/>
          </a:ln>
        </p:spPr>
        <p:txBody>
          <a:bodyPr>
            <a:noAutofit/>
          </a:bodyPr>
          <a:lstStyle/>
          <a:p>
            <a:pPr>
              <a:defRPr sz="2400" b="0">
                <a:solidFill>
                  <a:srgbClr val="01355A"/>
                </a:solidFill>
                <a:latin typeface="DejaVu Sans"/>
                <a:ea typeface="DejaVu Sans"/>
                <a:cs typeface="DejaVu Sans"/>
              </a:defRPr>
            </a:pPr>
            <a:r>
              <a:rPr sz="2400" b="0">
                <a:solidFill>
                  <a:srgbClr val="01355A"/>
                </a:solidFill>
                <a:latin typeface="DejaVu Sans"/>
                <a:ea typeface="DejaVu Sans"/>
                <a:cs typeface="DejaVu Sans"/>
              </a:rPr>
              <a:t>Maximum depth and profile</a:t>
            </a:r>
          </a:p>
        </p:txBody>
      </p:sp>
      <p:sp>
        <p:nvSpPr>
          <p:cNvPr id="5" name="Rectangle 4">
            <a:extLst>
              <a:ext uri="{FF2B5EF4-FFF2-40B4-BE49-F238E27FC236}">
                <a16:creationId xmlns:a16="http://schemas.microsoft.com/office/drawing/2014/main" id="{44E73839-6101-4DC1-9005-665F002FB510}"/>
              </a:ext>
            </a:extLst>
          </p:cNvPr>
          <p:cNvSpPr>
            <a:spLocks noGrp="1"/>
          </p:cNvSpPr>
          <p:nvPr/>
        </p:nvSpPr>
        <p:spPr>
          <a:xfrm>
            <a:off x="609600" y="2971800"/>
            <a:ext cx="6515100" cy="647700"/>
          </a:xfrm>
          <a:prstGeom prst="rect">
            <a:avLst/>
          </a:prstGeom>
          <a:noFill/>
          <a:ln w="0">
            <a:noFill/>
          </a:ln>
        </p:spPr>
        <p:txBody>
          <a:bodyPr>
            <a:noAutofit/>
          </a:bodyPr>
          <a:lstStyle/>
          <a:p>
            <a:pPr>
              <a:defRPr sz="2400" b="0">
                <a:solidFill>
                  <a:srgbClr val="01355A"/>
                </a:solidFill>
                <a:latin typeface="DejaVu Sans"/>
                <a:ea typeface="DejaVu Sans"/>
                <a:cs typeface="DejaVu Sans"/>
              </a:defRPr>
            </a:pPr>
            <a:r>
              <a:rPr sz="2400" b="0">
                <a:solidFill>
                  <a:srgbClr val="01355A"/>
                </a:solidFill>
                <a:latin typeface="DejaVu Sans"/>
                <a:ea typeface="DejaVu Sans"/>
                <a:cs typeface="DejaVu Sans"/>
              </a:rPr>
              <a:t>Ascent warnings</a:t>
            </a:r>
          </a:p>
        </p:txBody>
      </p:sp>
      <p:sp>
        <p:nvSpPr>
          <p:cNvPr id="6" name="Rectangle 5">
            <a:extLst>
              <a:ext uri="{FF2B5EF4-FFF2-40B4-BE49-F238E27FC236}">
                <a16:creationId xmlns:a16="http://schemas.microsoft.com/office/drawing/2014/main" id="{59C1102E-D60E-4E26-9614-7FDF8C9B1B57}"/>
              </a:ext>
            </a:extLst>
          </p:cNvPr>
          <p:cNvSpPr>
            <a:spLocks noGrp="1"/>
          </p:cNvSpPr>
          <p:nvPr/>
        </p:nvSpPr>
        <p:spPr>
          <a:xfrm>
            <a:off x="609600" y="4019550"/>
            <a:ext cx="952500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PREPARE FOR THE NEXT DIVE</a:t>
            </a:r>
          </a:p>
        </p:txBody>
      </p:sp>
      <p:sp>
        <p:nvSpPr>
          <p:cNvPr id="7" name="Rectangle 6">
            <a:extLst>
              <a:ext uri="{FF2B5EF4-FFF2-40B4-BE49-F238E27FC236}">
                <a16:creationId xmlns:a16="http://schemas.microsoft.com/office/drawing/2014/main" id="{4B991AEF-1608-4E95-833A-6F23C48EEAA5}"/>
              </a:ext>
            </a:extLst>
          </p:cNvPr>
          <p:cNvSpPr>
            <a:spLocks noGrp="1"/>
          </p:cNvSpPr>
          <p:nvPr/>
        </p:nvSpPr>
        <p:spPr>
          <a:xfrm>
            <a:off x="609600" y="4543425"/>
            <a:ext cx="6515100" cy="638175"/>
          </a:xfrm>
          <a:prstGeom prst="rect">
            <a:avLst/>
          </a:prstGeom>
          <a:noFill/>
          <a:ln w="0">
            <a:noFill/>
          </a:ln>
        </p:spPr>
        <p:txBody>
          <a:bodyPr>
            <a:noAutofit/>
          </a:bodyPr>
          <a:lstStyle/>
          <a:p>
            <a:pPr>
              <a:defRPr sz="2400" b="0">
                <a:solidFill>
                  <a:srgbClr val="01355A"/>
                </a:solidFill>
                <a:latin typeface="DejaVu Sans"/>
                <a:ea typeface="DejaVu Sans"/>
                <a:cs typeface="DejaVu Sans"/>
              </a:defRPr>
            </a:pPr>
            <a:r>
              <a:rPr sz="2400" b="0">
                <a:solidFill>
                  <a:srgbClr val="01355A"/>
                </a:solidFill>
                <a:latin typeface="DejaVu Sans"/>
                <a:ea typeface="DejaVu Sans"/>
                <a:cs typeface="DejaVu Sans"/>
              </a:rPr>
              <a:t>Confirm settings</a:t>
            </a:r>
          </a:p>
        </p:txBody>
      </p:sp>
      <p:sp>
        <p:nvSpPr>
          <p:cNvPr id="8" name="Rectangle 7">
            <a:extLst>
              <a:ext uri="{FF2B5EF4-FFF2-40B4-BE49-F238E27FC236}">
                <a16:creationId xmlns:a16="http://schemas.microsoft.com/office/drawing/2014/main" id="{FB2AD019-35FC-4E57-A688-32471C22D4EA}"/>
              </a:ext>
            </a:extLst>
          </p:cNvPr>
          <p:cNvSpPr>
            <a:spLocks noGrp="1"/>
          </p:cNvSpPr>
          <p:nvPr/>
        </p:nvSpPr>
        <p:spPr>
          <a:xfrm>
            <a:off x="609600" y="5257800"/>
            <a:ext cx="6515100" cy="638175"/>
          </a:xfrm>
          <a:prstGeom prst="rect">
            <a:avLst/>
          </a:prstGeom>
          <a:noFill/>
          <a:ln w="0">
            <a:noFill/>
          </a:ln>
        </p:spPr>
        <p:txBody>
          <a:bodyPr>
            <a:noAutofit/>
          </a:bodyPr>
          <a:lstStyle/>
          <a:p>
            <a:pPr>
              <a:defRPr sz="2400" b="0">
                <a:solidFill>
                  <a:srgbClr val="01355A"/>
                </a:solidFill>
                <a:latin typeface="DejaVu Sans"/>
                <a:ea typeface="DejaVu Sans"/>
                <a:cs typeface="DejaVu Sans"/>
              </a:defRPr>
            </a:pPr>
            <a:r>
              <a:rPr sz="2400" b="0">
                <a:solidFill>
                  <a:srgbClr val="01355A"/>
                </a:solidFill>
                <a:latin typeface="DejaVu Sans"/>
                <a:ea typeface="DejaVu Sans"/>
                <a:cs typeface="DejaVu Sans"/>
              </a:rPr>
              <a:t>Consider the surface interval</a:t>
            </a:r>
          </a:p>
        </p:txBody>
      </p:sp>
      <p:sp>
        <p:nvSpPr>
          <p:cNvPr id="9" name="Rectangle 8">
            <a:extLst>
              <a:ext uri="{FF2B5EF4-FFF2-40B4-BE49-F238E27FC236}">
                <a16:creationId xmlns:a16="http://schemas.microsoft.com/office/drawing/2014/main" id="{FB79A509-613F-481B-A33C-660DB0F86261}"/>
              </a:ext>
            </a:extLst>
          </p:cNvPr>
          <p:cNvSpPr>
            <a:spLocks noGrp="1"/>
          </p:cNvSpPr>
          <p:nvPr/>
        </p:nvSpPr>
        <p:spPr>
          <a:xfrm>
            <a:off x="8115300" y="1714500"/>
            <a:ext cx="3467100" cy="4276725"/>
          </a:xfrm>
          <a:prstGeom prst="rect">
            <a:avLst/>
          </a:prstGeom>
          <a:solidFill>
            <a:srgbClr val="01355A"/>
          </a:solidFill>
          <a:ln w="0">
            <a:noFill/>
          </a:ln>
        </p:spPr>
        <p:txBody>
          <a:bodyPr/>
          <a:lstStyle/>
          <a:p>
            <a:endParaRPr lang="en-GB"/>
          </a:p>
        </p:txBody>
      </p:sp>
      <p:sp>
        <p:nvSpPr>
          <p:cNvPr id="10" name="Rectangle 9">
            <a:extLst>
              <a:ext uri="{FF2B5EF4-FFF2-40B4-BE49-F238E27FC236}">
                <a16:creationId xmlns:a16="http://schemas.microsoft.com/office/drawing/2014/main" id="{3E80D303-A0E4-42B8-8B43-0CE518A605E8}"/>
              </a:ext>
            </a:extLst>
          </p:cNvPr>
          <p:cNvSpPr>
            <a:spLocks noGrp="1"/>
          </p:cNvSpPr>
          <p:nvPr/>
        </p:nvSpPr>
        <p:spPr>
          <a:xfrm>
            <a:off x="8372475" y="2076450"/>
            <a:ext cx="2952750" cy="1047750"/>
          </a:xfrm>
          <a:prstGeom prst="rect">
            <a:avLst/>
          </a:prstGeom>
          <a:noFill/>
          <a:ln w="0">
            <a:noFill/>
          </a:ln>
        </p:spPr>
        <p:txBody>
          <a:bodyPr>
            <a:noAutofit/>
          </a:bodyPr>
          <a:lstStyle/>
          <a:p>
            <a:pPr>
              <a:defRPr sz="6075" b="1">
                <a:solidFill>
                  <a:srgbClr val="42D2EC"/>
                </a:solidFill>
                <a:latin typeface="DejaVu Sans"/>
                <a:ea typeface="DejaVu Sans"/>
                <a:cs typeface="DejaVu Sans"/>
              </a:defRPr>
            </a:pPr>
            <a:r>
              <a:rPr lang="en-GB" sz="6075" b="1">
                <a:solidFill>
                  <a:srgbClr val="EBAF3F"/>
                </a:solidFill>
                <a:latin typeface="DejaVu Sans"/>
                <a:ea typeface="DejaVu Sans"/>
                <a:cs typeface="DejaVu Sans"/>
              </a:rPr>
              <a:t>24 h</a:t>
            </a:r>
          </a:p>
        </p:txBody>
      </p:sp>
      <p:sp>
        <p:nvSpPr>
          <p:cNvPr id="11" name="Rectangle 10">
            <a:extLst>
              <a:ext uri="{FF2B5EF4-FFF2-40B4-BE49-F238E27FC236}">
                <a16:creationId xmlns:a16="http://schemas.microsoft.com/office/drawing/2014/main" id="{74A16C0F-46A7-4580-991C-27E1BC47AF25}"/>
              </a:ext>
            </a:extLst>
          </p:cNvPr>
          <p:cNvSpPr>
            <a:spLocks noGrp="1"/>
          </p:cNvSpPr>
          <p:nvPr/>
        </p:nvSpPr>
        <p:spPr>
          <a:xfrm>
            <a:off x="8372475" y="3343275"/>
            <a:ext cx="2952750" cy="1133475"/>
          </a:xfrm>
          <a:prstGeom prst="rect">
            <a:avLst/>
          </a:prstGeom>
          <a:noFill/>
          <a:ln w="0">
            <a:noFill/>
          </a:ln>
        </p:spPr>
        <p:txBody>
          <a:bodyPr>
            <a:noAutofit/>
          </a:bodyPr>
          <a:lstStyle/>
          <a:p>
            <a:pPr>
              <a:defRPr sz="2625" b="1">
                <a:solidFill>
                  <a:srgbClr val="FFFFFF"/>
                </a:solidFill>
                <a:latin typeface="DejaVu Sans"/>
                <a:ea typeface="DejaVu Sans"/>
                <a:cs typeface="DejaVu Sans"/>
              </a:defRPr>
            </a:pPr>
            <a:r>
              <a:rPr sz="2625" b="1">
                <a:solidFill>
                  <a:srgbClr val="FFFFFF"/>
                </a:solidFill>
                <a:latin typeface="DejaVu Sans"/>
                <a:ea typeface="DejaVu Sans"/>
                <a:cs typeface="DejaVu Sans"/>
              </a:rPr>
              <a:t>before flying</a:t>
            </a:r>
          </a:p>
          <a:p>
            <a:pPr>
              <a:defRPr sz="2625" b="1">
                <a:solidFill>
                  <a:srgbClr val="FFFFFF"/>
                </a:solidFill>
                <a:latin typeface="DejaVu Sans"/>
                <a:ea typeface="DejaVu Sans"/>
                <a:cs typeface="DejaVu Sans"/>
              </a:defRPr>
            </a:pPr>
            <a:r>
              <a:rPr sz="2625" b="1">
                <a:solidFill>
                  <a:srgbClr val="FFFFFF"/>
                </a:solidFill>
                <a:latin typeface="DejaVu Sans"/>
                <a:ea typeface="DejaVu Sans"/>
                <a:cs typeface="DejaVu Sans"/>
              </a:rPr>
              <a:t>where possible</a:t>
            </a:r>
          </a:p>
        </p:txBody>
      </p:sp>
      <p:sp>
        <p:nvSpPr>
          <p:cNvPr id="12" name="Rectangle 11">
            <a:extLst>
              <a:ext uri="{FF2B5EF4-FFF2-40B4-BE49-F238E27FC236}">
                <a16:creationId xmlns:a16="http://schemas.microsoft.com/office/drawing/2014/main" id="{0F9B4E79-7077-4CBC-B757-C7D9D1548C94}"/>
              </a:ext>
            </a:extLst>
          </p:cNvPr>
          <p:cNvSpPr>
            <a:spLocks noGrp="1"/>
          </p:cNvSpPr>
          <p:nvPr/>
        </p:nvSpPr>
        <p:spPr>
          <a:xfrm>
            <a:off x="8372475" y="4905375"/>
            <a:ext cx="2952750" cy="914400"/>
          </a:xfrm>
          <a:prstGeom prst="rect">
            <a:avLst/>
          </a:prstGeom>
          <a:noFill/>
          <a:ln w="0">
            <a:noFill/>
          </a:ln>
        </p:spPr>
        <p:txBody>
          <a:bodyPr>
            <a:noAutofit/>
          </a:bodyPr>
          <a:lstStyle/>
          <a:p>
            <a:pPr>
              <a:defRPr sz="1875" b="0">
                <a:solidFill>
                  <a:srgbClr val="7FE5EA"/>
                </a:solidFill>
                <a:latin typeface="DejaVu Sans"/>
                <a:ea typeface="DejaVu Sans"/>
                <a:cs typeface="DejaVu Sans"/>
              </a:defRPr>
            </a:pPr>
            <a:r>
              <a:rPr sz="1875" b="0">
                <a:solidFill>
                  <a:srgbClr val="7FE5EA"/>
                </a:solidFill>
                <a:latin typeface="DejaVu Sans"/>
                <a:ea typeface="DejaVu Sans"/>
                <a:cs typeface="DejaVu Sans"/>
              </a:rPr>
              <a:t>BSAC guidance. Observe any longer restriction.</a:t>
            </a:r>
          </a:p>
        </p:txBody>
      </p:sp>
    </p:spTree>
    <p:extLst>
      <p:ext uri="{BB962C8B-B14F-4D97-AF65-F5344CB8AC3E}">
        <p14:creationId xmlns:p14="http://schemas.microsoft.com/office/powerpoint/2010/main" val="119124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1355A"/>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681116B-6650-46B6-9186-ACA5A26AF284}"/>
              </a:ext>
            </a:extLst>
          </p:cNvPr>
          <p:cNvSpPr>
            <a:spLocks noGrp="1"/>
          </p:cNvSpPr>
          <p:nvPr/>
        </p:nvSpPr>
        <p:spPr>
          <a:xfrm>
            <a:off x="609600" y="428625"/>
            <a:ext cx="10972800" cy="1028700"/>
          </a:xfrm>
          <a:prstGeom prst="rect">
            <a:avLst/>
          </a:prstGeom>
          <a:noFill/>
          <a:ln w="0">
            <a:noFill/>
          </a:ln>
        </p:spPr>
        <p:txBody>
          <a:bodyPr>
            <a:noAutofit/>
          </a:bodyPr>
          <a:lstStyle/>
          <a:p>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Getting to know your own computer</a:t>
            </a:r>
          </a:p>
        </p:txBody>
      </p:sp>
      <p:sp>
        <p:nvSpPr>
          <p:cNvPr id="2" name="Rectangle 1">
            <a:extLst>
              <a:ext uri="{FF2B5EF4-FFF2-40B4-BE49-F238E27FC236}">
                <a16:creationId xmlns:a16="http://schemas.microsoft.com/office/drawing/2014/main" id="{4F8795AA-DEF4-439B-A784-4512B4C2C74E}"/>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7FE5EA"/>
                </a:solidFill>
                <a:latin typeface="DejaVu Sans"/>
                <a:ea typeface="DejaVu Sans"/>
                <a:cs typeface="DejaVu Sans"/>
              </a:defRPr>
            </a:pPr>
            <a:r>
              <a:rPr lang="en-GB" sz="1350" b="0">
                <a:solidFill>
                  <a:srgbClr val="7FE5EA"/>
                </a:solidFill>
                <a:latin typeface="DejaVu Sans"/>
                <a:ea typeface="DejaVu Sans"/>
                <a:cs typeface="DejaVu Sans"/>
              </a:rPr>
              <a:t>23</a:t>
            </a:r>
            <a:endParaRPr sz="1350" b="0">
              <a:solidFill>
                <a:srgbClr val="7FE5EA"/>
              </a:solidFill>
              <a:latin typeface="DejaVu Sans"/>
              <a:ea typeface="DejaVu Sans"/>
              <a:cs typeface="DejaVu Sans"/>
            </a:endParaRPr>
          </a:p>
        </p:txBody>
      </p:sp>
      <p:sp>
        <p:nvSpPr>
          <p:cNvPr id="3" name="Rectangle 2">
            <a:extLst>
              <a:ext uri="{FF2B5EF4-FFF2-40B4-BE49-F238E27FC236}">
                <a16:creationId xmlns:a16="http://schemas.microsoft.com/office/drawing/2014/main" id="{D5A82573-A115-40C5-851A-A5B6E603590F}"/>
              </a:ext>
            </a:extLst>
          </p:cNvPr>
          <p:cNvSpPr>
            <a:spLocks noGrp="1"/>
          </p:cNvSpPr>
          <p:nvPr/>
        </p:nvSpPr>
        <p:spPr>
          <a:xfrm>
            <a:off x="609600" y="1504950"/>
            <a:ext cx="10972800" cy="561975"/>
          </a:xfrm>
          <a:prstGeom prst="rect">
            <a:avLst/>
          </a:prstGeom>
          <a:noFill/>
          <a:ln w="0">
            <a:noFill/>
          </a:ln>
        </p:spPr>
        <p:txBody>
          <a:bodyPr wrap="square">
            <a:noAutofit/>
          </a:bodyPr>
          <a:lstStyle/>
          <a:p>
            <a:pPr>
              <a:defRPr sz="2400" b="0">
                <a:solidFill>
                  <a:srgbClr val="7FE5EA"/>
                </a:solidFill>
                <a:latin typeface="DejaVu Sans"/>
                <a:ea typeface="DejaVu Sans"/>
                <a:cs typeface="DejaVu Sans"/>
              </a:defRPr>
            </a:pPr>
            <a:r>
              <a:rPr lang="en-GB" sz="2400" b="0">
                <a:solidFill>
                  <a:srgbClr val="7FE5EA"/>
                </a:solidFill>
                <a:latin typeface="DejaVu Sans"/>
                <a:ea typeface="DejaVu Sans"/>
                <a:cs typeface="DejaVu Sans"/>
              </a:rPr>
              <a:t>Seven-minute practice: find </a:t>
            </a:r>
            <a:r>
              <a:rPr sz="2400" b="0">
                <a:solidFill>
                  <a:srgbClr val="7FE5EA"/>
                </a:solidFill>
                <a:latin typeface="DejaVu Sans"/>
                <a:ea typeface="DejaVu Sans"/>
                <a:cs typeface="DejaVu Sans"/>
              </a:rPr>
              <a:t>or explain these on your own </a:t>
            </a:r>
            <a:r>
              <a:rPr lang="en-GB" sz="2400" b="0">
                <a:solidFill>
                  <a:srgbClr val="7FE5EA"/>
                </a:solidFill>
                <a:latin typeface="DejaVu Sans"/>
                <a:ea typeface="DejaVu Sans"/>
                <a:cs typeface="DejaVu Sans"/>
              </a:rPr>
              <a:t>model</a:t>
            </a:r>
            <a:endParaRPr sz="2400" b="0">
              <a:solidFill>
                <a:srgbClr val="7FE5EA"/>
              </a:solidFill>
              <a:latin typeface="DejaVu Sans"/>
              <a:ea typeface="DejaVu Sans"/>
              <a:cs typeface="DejaVu Sans"/>
            </a:endParaRPr>
          </a:p>
        </p:txBody>
      </p:sp>
      <p:sp>
        <p:nvSpPr>
          <p:cNvPr id="4" name="Rectangle 3">
            <a:extLst>
              <a:ext uri="{FF2B5EF4-FFF2-40B4-BE49-F238E27FC236}">
                <a16:creationId xmlns:a16="http://schemas.microsoft.com/office/drawing/2014/main" id="{4AABD6A8-9A4E-449F-8E69-FF46D523060A}"/>
              </a:ext>
            </a:extLst>
          </p:cNvPr>
          <p:cNvSpPr>
            <a:spLocks noGrp="1"/>
          </p:cNvSpPr>
          <p:nvPr/>
        </p:nvSpPr>
        <p:spPr>
          <a:xfrm>
            <a:off x="609600" y="2171700"/>
            <a:ext cx="6705600" cy="400050"/>
          </a:xfrm>
          <a:prstGeom prst="rect">
            <a:avLst/>
          </a:prstGeom>
          <a:noFill/>
          <a:ln w="0">
            <a:noFill/>
          </a:ln>
        </p:spPr>
        <p:txBody>
          <a:bodyPr>
            <a:noAutofit/>
          </a:bodyPr>
          <a:lstStyle/>
          <a:p>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1   Current gas setting</a:t>
            </a:r>
          </a:p>
        </p:txBody>
      </p:sp>
      <p:sp>
        <p:nvSpPr>
          <p:cNvPr id="5" name="Rectangle 4">
            <a:extLst>
              <a:ext uri="{FF2B5EF4-FFF2-40B4-BE49-F238E27FC236}">
                <a16:creationId xmlns:a16="http://schemas.microsoft.com/office/drawing/2014/main" id="{DA39AB0C-D27C-4723-8582-40FA087CBAA3}"/>
              </a:ext>
            </a:extLst>
          </p:cNvPr>
          <p:cNvSpPr>
            <a:spLocks noGrp="1"/>
          </p:cNvSpPr>
          <p:nvPr/>
        </p:nvSpPr>
        <p:spPr>
          <a:xfrm>
            <a:off x="609600" y="2590800"/>
            <a:ext cx="6705600" cy="400050"/>
          </a:xfrm>
          <a:prstGeom prst="rect">
            <a:avLst/>
          </a:prstGeom>
          <a:noFill/>
          <a:ln w="0">
            <a:noFill/>
          </a:ln>
        </p:spPr>
        <p:txBody>
          <a:bodyPr>
            <a:noAutofit/>
          </a:bodyPr>
          <a:lstStyle/>
          <a:p>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2   No-stop planner</a:t>
            </a:r>
          </a:p>
        </p:txBody>
      </p:sp>
      <p:sp>
        <p:nvSpPr>
          <p:cNvPr id="6" name="Rectangle 5">
            <a:extLst>
              <a:ext uri="{FF2B5EF4-FFF2-40B4-BE49-F238E27FC236}">
                <a16:creationId xmlns:a16="http://schemas.microsoft.com/office/drawing/2014/main" id="{23DCBF28-DF2A-47D7-91D0-0D38FB90DF13}"/>
              </a:ext>
            </a:extLst>
          </p:cNvPr>
          <p:cNvSpPr>
            <a:spLocks noGrp="1"/>
          </p:cNvSpPr>
          <p:nvPr/>
        </p:nvSpPr>
        <p:spPr>
          <a:xfrm>
            <a:off x="609600" y="3009900"/>
            <a:ext cx="6705600" cy="400050"/>
          </a:xfrm>
          <a:prstGeom prst="rect">
            <a:avLst/>
          </a:prstGeom>
          <a:noFill/>
          <a:ln w="0">
            <a:noFill/>
          </a:ln>
        </p:spPr>
        <p:txBody>
          <a:bodyPr>
            <a:noAutofit/>
          </a:bodyPr>
          <a:lstStyle/>
          <a:p>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3   Ascent-rate warning</a:t>
            </a:r>
          </a:p>
        </p:txBody>
      </p:sp>
      <p:sp>
        <p:nvSpPr>
          <p:cNvPr id="7" name="Rectangle 6">
            <a:extLst>
              <a:ext uri="{FF2B5EF4-FFF2-40B4-BE49-F238E27FC236}">
                <a16:creationId xmlns:a16="http://schemas.microsoft.com/office/drawing/2014/main" id="{E1BD23A6-0AEF-4A29-8563-0AED3ED5FD82}"/>
              </a:ext>
            </a:extLst>
          </p:cNvPr>
          <p:cNvSpPr>
            <a:spLocks noGrp="1"/>
          </p:cNvSpPr>
          <p:nvPr/>
        </p:nvSpPr>
        <p:spPr>
          <a:xfrm>
            <a:off x="609600" y="3429000"/>
            <a:ext cx="6705600" cy="400050"/>
          </a:xfrm>
          <a:prstGeom prst="rect">
            <a:avLst/>
          </a:prstGeom>
          <a:noFill/>
          <a:ln w="0">
            <a:noFill/>
          </a:ln>
        </p:spPr>
        <p:txBody>
          <a:bodyPr>
            <a:noAutofit/>
          </a:bodyPr>
          <a:lstStyle/>
          <a:p>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4   Safety-stop depth range</a:t>
            </a:r>
          </a:p>
        </p:txBody>
      </p:sp>
      <p:sp>
        <p:nvSpPr>
          <p:cNvPr id="8" name="Rectangle 7">
            <a:extLst>
              <a:ext uri="{FF2B5EF4-FFF2-40B4-BE49-F238E27FC236}">
                <a16:creationId xmlns:a16="http://schemas.microsoft.com/office/drawing/2014/main" id="{5D979BCD-9131-4EA1-BCAE-DC0C0550C5FF}"/>
              </a:ext>
            </a:extLst>
          </p:cNvPr>
          <p:cNvSpPr>
            <a:spLocks noGrp="1"/>
          </p:cNvSpPr>
          <p:nvPr/>
        </p:nvSpPr>
        <p:spPr>
          <a:xfrm>
            <a:off x="609600" y="3848100"/>
            <a:ext cx="6705600" cy="400050"/>
          </a:xfrm>
          <a:prstGeom prst="rect">
            <a:avLst/>
          </a:prstGeom>
          <a:noFill/>
          <a:ln w="0">
            <a:noFill/>
          </a:ln>
        </p:spPr>
        <p:txBody>
          <a:bodyPr>
            <a:noAutofit/>
          </a:bodyPr>
          <a:lstStyle/>
          <a:p>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5   Decompression display</a:t>
            </a:r>
          </a:p>
        </p:txBody>
      </p:sp>
      <p:sp>
        <p:nvSpPr>
          <p:cNvPr id="9" name="Rectangle 8">
            <a:extLst>
              <a:ext uri="{FF2B5EF4-FFF2-40B4-BE49-F238E27FC236}">
                <a16:creationId xmlns:a16="http://schemas.microsoft.com/office/drawing/2014/main" id="{E62E049B-AA8D-47DE-8E23-2F8AEA32525B}"/>
              </a:ext>
            </a:extLst>
          </p:cNvPr>
          <p:cNvSpPr>
            <a:spLocks noGrp="1"/>
          </p:cNvSpPr>
          <p:nvPr/>
        </p:nvSpPr>
        <p:spPr>
          <a:xfrm>
            <a:off x="609600" y="4267200"/>
            <a:ext cx="6705600" cy="400050"/>
          </a:xfrm>
          <a:prstGeom prst="rect">
            <a:avLst/>
          </a:prstGeom>
          <a:noFill/>
          <a:ln w="0">
            <a:noFill/>
          </a:ln>
        </p:spPr>
        <p:txBody>
          <a:bodyPr wrap="square">
            <a:noAutofit/>
          </a:bodyPr>
          <a:lstStyle/>
          <a:p>
            <a:pPr>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6   </a:t>
            </a:r>
            <a:r>
              <a:rPr lang="en-GB" sz="2325" b="0">
                <a:solidFill>
                  <a:srgbClr val="FFFFFF"/>
                </a:solidFill>
                <a:latin typeface="DejaVu Sans"/>
                <a:ea typeface="DejaVu Sans"/>
                <a:cs typeface="DejaVu Sans"/>
              </a:rPr>
              <a:t>Oxygen warning or</a:t>
            </a:r>
            <a:r>
              <a:rPr sz="2325" b="0">
                <a:solidFill>
                  <a:srgbClr val="FFFFFF"/>
                </a:solidFill>
                <a:latin typeface="DejaVu Sans"/>
                <a:ea typeface="DejaVu Sans"/>
                <a:cs typeface="DejaVu Sans"/>
              </a:rPr>
              <a:t> unfamiliar symbol</a:t>
            </a:r>
          </a:p>
        </p:txBody>
      </p:sp>
      <p:sp>
        <p:nvSpPr>
          <p:cNvPr id="10" name="Rectangle 9">
            <a:extLst>
              <a:ext uri="{FF2B5EF4-FFF2-40B4-BE49-F238E27FC236}">
                <a16:creationId xmlns:a16="http://schemas.microsoft.com/office/drawing/2014/main" id="{02924475-69F7-467E-A57A-DEB695C78050}"/>
              </a:ext>
            </a:extLst>
          </p:cNvPr>
          <p:cNvSpPr>
            <a:spLocks noGrp="1"/>
          </p:cNvSpPr>
          <p:nvPr/>
        </p:nvSpPr>
        <p:spPr>
          <a:xfrm>
            <a:off x="609600" y="4772025"/>
            <a:ext cx="6762750" cy="476250"/>
          </a:xfrm>
          <a:prstGeom prst="rect">
            <a:avLst/>
          </a:prstGeom>
          <a:noFill/>
          <a:ln w="0">
            <a:noFill/>
          </a:ln>
        </p:spPr>
        <p:txBody>
          <a:bodyPr>
            <a:noAutofit/>
          </a:bodyPr>
          <a:lstStyle/>
          <a:p>
            <a:pPr>
              <a:defRPr sz="1575" b="0">
                <a:solidFill>
                  <a:srgbClr val="7FE5EA"/>
                </a:solidFill>
                <a:latin typeface="DejaVu Sans"/>
                <a:ea typeface="DejaVu Sans"/>
                <a:cs typeface="DejaVu Sans"/>
              </a:defRPr>
            </a:pPr>
            <a:r>
              <a:rPr sz="1575" b="0">
                <a:solidFill>
                  <a:srgbClr val="7FE5EA"/>
                </a:solidFill>
                <a:latin typeface="DejaVu Sans"/>
                <a:ea typeface="DejaVu Sans"/>
                <a:cs typeface="DejaVu Sans"/>
              </a:rPr>
              <a:t>Zoop Novo   /   Puck Pro &amp; Pro+   /   Leonardo   /   D5   /   Peregrine &amp; TX</a:t>
            </a:r>
          </a:p>
        </p:txBody>
      </p:sp>
      <p:sp>
        <p:nvSpPr>
          <p:cNvPr id="11" name="Rectangle 10">
            <a:extLst>
              <a:ext uri="{FF2B5EF4-FFF2-40B4-BE49-F238E27FC236}">
                <a16:creationId xmlns:a16="http://schemas.microsoft.com/office/drawing/2014/main" id="{2F7CCAA2-1412-43A3-B1D2-6F177C5D927A}"/>
              </a:ext>
            </a:extLst>
          </p:cNvPr>
          <p:cNvSpPr>
            <a:spLocks noGrp="1"/>
          </p:cNvSpPr>
          <p:nvPr/>
        </p:nvSpPr>
        <p:spPr>
          <a:xfrm>
            <a:off x="609600" y="5400675"/>
            <a:ext cx="6800850" cy="904875"/>
          </a:xfrm>
          <a:prstGeom prst="rect">
            <a:avLst/>
          </a:prstGeom>
          <a:noFill/>
          <a:ln w="0">
            <a:noFill/>
          </a:ln>
        </p:spPr>
        <p:txBody>
          <a:bodyPr>
            <a:noAutofit/>
          </a:bodyPr>
          <a:lstStyle/>
          <a:p>
            <a:pPr>
              <a:defRPr sz="2850" b="1">
                <a:solidFill>
                  <a:srgbClr val="EBAF3F"/>
                </a:solidFill>
                <a:latin typeface="DejaVu Sans"/>
                <a:ea typeface="DejaVu Sans"/>
                <a:cs typeface="DejaVu Sans"/>
              </a:defRPr>
            </a:pPr>
            <a:r>
              <a:rPr lang="en-US" sz="2250" b="1">
                <a:solidFill>
                  <a:srgbClr val="EBAF3F"/>
                </a:solidFill>
                <a:latin typeface="DejaVu Sans"/>
                <a:ea typeface="DejaVu Sans"/>
                <a:cs typeface="DejaVu Sans"/>
              </a:rPr>
              <a:t>Know your settings. Check throughout the dive.</a:t>
            </a:r>
          </a:p>
          <a:p>
            <a:pPr>
              <a:defRPr sz="2850" b="1">
                <a:solidFill>
                  <a:srgbClr val="EBAF3F"/>
                </a:solidFill>
                <a:latin typeface="DejaVu Sans"/>
                <a:ea typeface="DejaVu Sans"/>
                <a:cs typeface="DejaVu Sans"/>
              </a:defRPr>
            </a:pPr>
            <a:r>
              <a:rPr lang="en-US" sz="2250" b="1">
                <a:solidFill>
                  <a:srgbClr val="EBAF3F"/>
                </a:solidFill>
                <a:latin typeface="DejaVu Sans"/>
                <a:ea typeface="DejaVu Sans"/>
                <a:cs typeface="DejaVu Sans"/>
              </a:rPr>
              <a:t>Leave yourself a margin.</a:t>
            </a:r>
          </a:p>
        </p:txBody>
      </p:sp>
      <p:pic>
        <p:nvPicPr>
          <p:cNvPr id="13" name="User-supplied Cressi Leonardo product photograph" descr="1.png"/>
          <p:cNvPicPr>
            <a:picLocks noChangeAspect="1"/>
          </p:cNvPicPr>
          <p:nvPr/>
        </p:nvPicPr>
        <p:blipFill>
          <a:blip r:embed="rId3"/>
          <a:stretch>
            <a:fillRect/>
          </a:stretch>
        </p:blipFill>
        <p:spPr>
          <a:xfrm>
            <a:off x="7791450" y="2286000"/>
            <a:ext cx="3790950" cy="3820800"/>
          </a:xfrm>
          <a:prstGeom prst="rect">
            <a:avLst/>
          </a:prstGeom>
        </p:spPr>
      </p:pic>
      <p:sp>
        <p:nvSpPr>
          <p:cNvPr id="14" name="TextBox 13"/>
          <p:cNvSpPr txBox="1"/>
          <p:nvPr/>
        </p:nvSpPr>
        <p:spPr>
          <a:xfrm>
            <a:off x="7791450" y="1971675"/>
            <a:ext cx="3790950" cy="285750"/>
          </a:xfrm>
          <a:prstGeom prst="rect">
            <a:avLst/>
          </a:prstGeom>
          <a:noFill/>
        </p:spPr>
        <p:txBody>
          <a:bodyPr wrap="square" lIns="0" tIns="0" rIns="0" bIns="0">
            <a:spAutoFit/>
          </a:bodyPr>
          <a:lstStyle/>
          <a:p>
            <a:r>
              <a:rPr sz="1500">
                <a:solidFill>
                  <a:srgbClr val="7FE5EA"/>
                </a:solidFill>
                <a:latin typeface="DejaVu Sans"/>
              </a:rPr>
              <a:t>Cressi Leonardo</a:t>
            </a:r>
          </a:p>
        </p:txBody>
      </p:sp>
    </p:spTree>
    <p:extLst>
      <p:ext uri="{BB962C8B-B14F-4D97-AF65-F5344CB8AC3E}">
        <p14:creationId xmlns:p14="http://schemas.microsoft.com/office/powerpoint/2010/main" val="644518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09600" y="428625"/>
            <a:ext cx="10972800" cy="1028700"/>
          </a:xfrm>
          <a:prstGeom prst="rect">
            <a:avLst/>
          </a:prstGeom>
          <a:noFill/>
        </p:spPr>
        <p:txBody>
          <a:bodyPr wrap="square" lIns="0" tIns="0" rIns="0" bIns="0">
            <a:spAutoFit/>
          </a:bodyPr>
          <a:lstStyle/>
          <a:p>
            <a:pPr>
              <a:spcAft>
                <a:spcPts val="300"/>
              </a:spcAft>
            </a:pPr>
            <a:r>
              <a:rPr sz="3300" b="1">
                <a:solidFill>
                  <a:srgbClr val="01355A"/>
                </a:solidFill>
                <a:latin typeface="DejaVu Sans"/>
              </a:rPr>
              <a:t>Decompression algorithms</a:t>
            </a:r>
          </a:p>
        </p:txBody>
      </p:sp>
      <p:sp>
        <p:nvSpPr>
          <p:cNvPr id="3" name="TextBox 2"/>
          <p:cNvSpPr txBox="1"/>
          <p:nvPr/>
        </p:nvSpPr>
        <p:spPr>
          <a:xfrm>
            <a:off x="11049000" y="6324600"/>
            <a:ext cx="523875" cy="207749"/>
          </a:xfrm>
          <a:prstGeom prst="rect">
            <a:avLst/>
          </a:prstGeom>
          <a:noFill/>
        </p:spPr>
        <p:txBody>
          <a:bodyPr wrap="square" lIns="0" tIns="0" rIns="0" bIns="0">
            <a:spAutoFit/>
          </a:bodyPr>
          <a:lstStyle/>
          <a:p>
            <a:pPr>
              <a:spcAft>
                <a:spcPts val="300"/>
              </a:spcAft>
            </a:pPr>
            <a:r>
              <a:rPr lang="en-GB" sz="1350" b="0">
                <a:solidFill>
                  <a:srgbClr val="01355A"/>
                </a:solidFill>
                <a:latin typeface="DejaVu Sans"/>
              </a:rPr>
              <a:t>24</a:t>
            </a:r>
            <a:endParaRPr sz="1350" b="0">
              <a:solidFill>
                <a:srgbClr val="01355A"/>
              </a:solidFill>
              <a:latin typeface="DejaVu Sans"/>
            </a:endParaRPr>
          </a:p>
        </p:txBody>
      </p:sp>
      <p:sp>
        <p:nvSpPr>
          <p:cNvPr id="4" name="TextBox 3"/>
          <p:cNvSpPr txBox="1"/>
          <p:nvPr/>
        </p:nvSpPr>
        <p:spPr>
          <a:xfrm>
            <a:off x="609600" y="1543050"/>
            <a:ext cx="10972800" cy="346249"/>
          </a:xfrm>
          <a:prstGeom prst="rect">
            <a:avLst/>
          </a:prstGeom>
          <a:noFill/>
        </p:spPr>
        <p:txBody>
          <a:bodyPr wrap="square" lIns="0" tIns="0" rIns="0" bIns="0">
            <a:spAutoFit/>
          </a:bodyPr>
          <a:lstStyle/>
          <a:p>
            <a:pPr>
              <a:spcAft>
                <a:spcPts val="300"/>
              </a:spcAft>
            </a:pPr>
            <a:r>
              <a:rPr lang="en-GB" sz="2250" b="0">
                <a:solidFill>
                  <a:srgbClr val="01355A"/>
                </a:solidFill>
                <a:latin typeface="DejaVu Sans"/>
              </a:rPr>
              <a:t>Optional reference: two algorithm </a:t>
            </a:r>
            <a:r>
              <a:rPr sz="2250" b="0">
                <a:solidFill>
                  <a:srgbClr val="01355A"/>
                </a:solidFill>
                <a:latin typeface="DejaVu Sans"/>
              </a:rPr>
              <a:t>families used in this session</a:t>
            </a:r>
          </a:p>
        </p:txBody>
      </p:sp>
      <p:sp>
        <p:nvSpPr>
          <p:cNvPr id="5" name="TextBox 4"/>
          <p:cNvSpPr txBox="1"/>
          <p:nvPr/>
        </p:nvSpPr>
        <p:spPr>
          <a:xfrm>
            <a:off x="609600" y="2466975"/>
            <a:ext cx="5295900" cy="990600"/>
          </a:xfrm>
          <a:prstGeom prst="rect">
            <a:avLst/>
          </a:prstGeom>
          <a:noFill/>
        </p:spPr>
        <p:txBody>
          <a:bodyPr wrap="square" lIns="0" tIns="0" rIns="0" bIns="0">
            <a:spAutoFit/>
          </a:bodyPr>
          <a:lstStyle/>
          <a:p>
            <a:pPr>
              <a:spcAft>
                <a:spcPts val="300"/>
              </a:spcAft>
            </a:pPr>
            <a:r>
              <a:rPr sz="2700" b="1">
                <a:solidFill>
                  <a:srgbClr val="01355A"/>
                </a:solidFill>
                <a:latin typeface="DejaVu Sans"/>
              </a:rPr>
              <a:t>Bühlmann + gradient factors</a:t>
            </a:r>
          </a:p>
        </p:txBody>
      </p:sp>
      <p:sp>
        <p:nvSpPr>
          <p:cNvPr id="6" name="TextBox 5"/>
          <p:cNvSpPr txBox="1"/>
          <p:nvPr/>
        </p:nvSpPr>
        <p:spPr>
          <a:xfrm>
            <a:off x="609600" y="3562350"/>
            <a:ext cx="5095875" cy="1933575"/>
          </a:xfrm>
          <a:prstGeom prst="rect">
            <a:avLst/>
          </a:prstGeom>
          <a:noFill/>
        </p:spPr>
        <p:txBody>
          <a:bodyPr wrap="square" lIns="0" tIns="0" rIns="0" bIns="0">
            <a:spAutoFit/>
          </a:bodyPr>
          <a:lstStyle/>
          <a:p>
            <a:pPr>
              <a:spcAft>
                <a:spcPts val="300"/>
              </a:spcAft>
            </a:pPr>
            <a:r>
              <a:rPr sz="2175" b="0">
                <a:solidFill>
                  <a:srgbClr val="01355A"/>
                </a:solidFill>
                <a:latin typeface="DejaVu Sans"/>
              </a:rPr>
              <a:t>Tracks dissolved inert gas in theoretical tissue compartments.</a:t>
            </a:r>
          </a:p>
          <a:p>
            <a:pPr>
              <a:spcAft>
                <a:spcPts val="300"/>
              </a:spcAft>
            </a:pPr>
            <a:endParaRPr sz="2175" b="0">
              <a:solidFill>
                <a:srgbClr val="01355A"/>
              </a:solidFill>
              <a:latin typeface="DejaVu Sans"/>
            </a:endParaRPr>
          </a:p>
          <a:p>
            <a:pPr>
              <a:spcAft>
                <a:spcPts val="300"/>
              </a:spcAft>
            </a:pPr>
            <a:r>
              <a:rPr sz="2175" b="0">
                <a:solidFill>
                  <a:srgbClr val="01355A"/>
                </a:solidFill>
                <a:latin typeface="DejaVu Sans"/>
              </a:rPr>
              <a:t>Gradient factors modify the model’s permitted supersaturation.</a:t>
            </a:r>
          </a:p>
        </p:txBody>
      </p:sp>
      <p:sp>
        <p:nvSpPr>
          <p:cNvPr id="7" name="TextBox 6"/>
          <p:cNvSpPr txBox="1"/>
          <p:nvPr/>
        </p:nvSpPr>
        <p:spPr>
          <a:xfrm>
            <a:off x="6572250" y="2466975"/>
            <a:ext cx="5010150" cy="990600"/>
          </a:xfrm>
          <a:prstGeom prst="rect">
            <a:avLst/>
          </a:prstGeom>
          <a:noFill/>
        </p:spPr>
        <p:txBody>
          <a:bodyPr wrap="square" lIns="0" tIns="0" rIns="0" bIns="0">
            <a:spAutoFit/>
          </a:bodyPr>
          <a:lstStyle/>
          <a:p>
            <a:pPr>
              <a:spcAft>
                <a:spcPts val="300"/>
              </a:spcAft>
            </a:pPr>
            <a:r>
              <a:rPr sz="2700" b="1">
                <a:solidFill>
                  <a:srgbClr val="01355A"/>
                </a:solidFill>
                <a:latin typeface="DejaVu Sans"/>
              </a:rPr>
              <a:t>RGBM and Fused RGBM</a:t>
            </a:r>
          </a:p>
        </p:txBody>
      </p:sp>
      <p:sp>
        <p:nvSpPr>
          <p:cNvPr id="8" name="TextBox 7"/>
          <p:cNvSpPr txBox="1"/>
          <p:nvPr/>
        </p:nvSpPr>
        <p:spPr>
          <a:xfrm>
            <a:off x="6572250" y="3562350"/>
            <a:ext cx="5010150" cy="1933575"/>
          </a:xfrm>
          <a:prstGeom prst="rect">
            <a:avLst/>
          </a:prstGeom>
          <a:noFill/>
        </p:spPr>
        <p:txBody>
          <a:bodyPr wrap="square" lIns="0" tIns="0" rIns="0" bIns="0">
            <a:spAutoFit/>
          </a:bodyPr>
          <a:lstStyle/>
          <a:p>
            <a:pPr>
              <a:spcAft>
                <a:spcPts val="300"/>
              </a:spcAft>
            </a:pPr>
            <a:r>
              <a:rPr sz="2175" b="0">
                <a:solidFill>
                  <a:srgbClr val="01355A"/>
                </a:solidFill>
                <a:latin typeface="DejaVu Sans"/>
              </a:rPr>
              <a:t>Combines dissolved-gas calculations with modelled bubble effects.</a:t>
            </a:r>
          </a:p>
          <a:p>
            <a:pPr>
              <a:spcAft>
                <a:spcPts val="300"/>
              </a:spcAft>
            </a:pPr>
            <a:endParaRPr sz="2175" b="0">
              <a:solidFill>
                <a:srgbClr val="01355A"/>
              </a:solidFill>
              <a:latin typeface="DejaVu Sans"/>
            </a:endParaRPr>
          </a:p>
          <a:p>
            <a:pPr>
              <a:spcAft>
                <a:spcPts val="300"/>
              </a:spcAft>
            </a:pPr>
            <a:r>
              <a:rPr sz="2175" b="0">
                <a:solidFill>
                  <a:srgbClr val="01355A"/>
                </a:solidFill>
                <a:latin typeface="DejaVu Sans"/>
              </a:rPr>
              <a:t>Manufacturer implementations and settings differ.</a:t>
            </a:r>
          </a:p>
        </p:txBody>
      </p:sp>
      <p:sp>
        <p:nvSpPr>
          <p:cNvPr id="9" name="Rectangle 8"/>
          <p:cNvSpPr/>
          <p:nvPr/>
        </p:nvSpPr>
        <p:spPr>
          <a:xfrm>
            <a:off x="609600" y="5753100"/>
            <a:ext cx="10972800" cy="495300"/>
          </a:xfrm>
          <a:prstGeom prst="rect">
            <a:avLst/>
          </a:prstGeom>
          <a:solidFill>
            <a:srgbClr val="7FE5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81050" y="5848350"/>
            <a:ext cx="10610850" cy="371475"/>
          </a:xfrm>
          <a:prstGeom prst="rect">
            <a:avLst/>
          </a:prstGeom>
          <a:noFill/>
        </p:spPr>
        <p:txBody>
          <a:bodyPr wrap="square" lIns="0" tIns="0" rIns="0" bIns="0">
            <a:spAutoFit/>
          </a:bodyPr>
          <a:lstStyle/>
          <a:p>
            <a:pPr>
              <a:spcAft>
                <a:spcPts val="300"/>
              </a:spcAft>
            </a:pPr>
            <a:r>
              <a:rPr sz="1800" b="1">
                <a:solidFill>
                  <a:srgbClr val="01355A"/>
                </a:solidFill>
                <a:latin typeface="DejaVu Sans"/>
              </a:rPr>
              <a:t>Every model estimates risk. None measures your body’s actual gas loading.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09600" y="428625"/>
            <a:ext cx="10972800" cy="1028700"/>
          </a:xfrm>
          <a:prstGeom prst="rect">
            <a:avLst/>
          </a:prstGeom>
          <a:noFill/>
        </p:spPr>
        <p:txBody>
          <a:bodyPr wrap="square" lIns="0" tIns="0" rIns="0" bIns="0">
            <a:spAutoFit/>
          </a:bodyPr>
          <a:lstStyle/>
          <a:p>
            <a:pPr>
              <a:spcAft>
                <a:spcPts val="300"/>
              </a:spcAft>
            </a:pPr>
            <a:r>
              <a:rPr sz="3300" b="1">
                <a:solidFill>
                  <a:srgbClr val="01355A"/>
                </a:solidFill>
                <a:latin typeface="DejaVu Sans"/>
              </a:rPr>
              <a:t>Which algorithm does your computer use?</a:t>
            </a:r>
          </a:p>
        </p:txBody>
      </p:sp>
      <p:sp>
        <p:nvSpPr>
          <p:cNvPr id="3" name="TextBox 2"/>
          <p:cNvSpPr txBox="1"/>
          <p:nvPr/>
        </p:nvSpPr>
        <p:spPr>
          <a:xfrm>
            <a:off x="11049000" y="6324600"/>
            <a:ext cx="523875" cy="207749"/>
          </a:xfrm>
          <a:prstGeom prst="rect">
            <a:avLst/>
          </a:prstGeom>
          <a:noFill/>
        </p:spPr>
        <p:txBody>
          <a:bodyPr wrap="square" lIns="0" tIns="0" rIns="0" bIns="0">
            <a:spAutoFit/>
          </a:bodyPr>
          <a:lstStyle/>
          <a:p>
            <a:pPr>
              <a:spcAft>
                <a:spcPts val="300"/>
              </a:spcAft>
            </a:pPr>
            <a:r>
              <a:rPr lang="en-GB" sz="1350" b="0">
                <a:solidFill>
                  <a:srgbClr val="01355A"/>
                </a:solidFill>
                <a:latin typeface="DejaVu Sans"/>
              </a:rPr>
              <a:t>25</a:t>
            </a:r>
            <a:endParaRPr sz="1350" b="0">
              <a:solidFill>
                <a:srgbClr val="01355A"/>
              </a:solidFill>
              <a:latin typeface="DejaVu Sans"/>
            </a:endParaRPr>
          </a:p>
        </p:txBody>
      </p:sp>
      <p:graphicFrame>
        <p:nvGraphicFramePr>
          <p:cNvPr id="4" name="Table 3"/>
          <p:cNvGraphicFramePr>
            <a:graphicFrameLocks noGrp="1"/>
          </p:cNvGraphicFramePr>
          <p:nvPr/>
        </p:nvGraphicFramePr>
        <p:xfrm>
          <a:off x="609600" y="1704975"/>
          <a:ext cx="10972800" cy="4010020"/>
        </p:xfrm>
        <a:graphic>
          <a:graphicData uri="http://schemas.openxmlformats.org/drawingml/2006/table">
            <a:tbl>
              <a:tblPr firstRow="1" bandRow="1">
                <a:tableStyleId>{5C22544A-7EE6-4342-B048-85BDC9FD1C3A}</a:tableStyleId>
              </a:tblPr>
              <a:tblGrid>
                <a:gridCol w="4295775">
                  <a:extLst>
                    <a:ext uri="{9D8B030D-6E8A-4147-A177-3AD203B41FA5}">
                      <a16:colId xmlns:a16="http://schemas.microsoft.com/office/drawing/2014/main" val="20000"/>
                    </a:ext>
                  </a:extLst>
                </a:gridCol>
                <a:gridCol w="6677025">
                  <a:extLst>
                    <a:ext uri="{9D8B030D-6E8A-4147-A177-3AD203B41FA5}">
                      <a16:colId xmlns:a16="http://schemas.microsoft.com/office/drawing/2014/main" val="20001"/>
                    </a:ext>
                  </a:extLst>
                </a:gridCol>
              </a:tblGrid>
              <a:tr h="572860">
                <a:tc>
                  <a:txBody>
                    <a:bodyPr/>
                    <a:lstStyle/>
                    <a:p>
                      <a:r>
                        <a:rPr sz="1800" b="1">
                          <a:solidFill>
                            <a:srgbClr val="FFFFFF"/>
                          </a:solidFill>
                          <a:latin typeface="DejaVu Sans"/>
                        </a:rPr>
                        <a:t>Computer</a:t>
                      </a:r>
                    </a:p>
                  </a:txBody>
                  <a:tcPr marL="114300" marR="114300" marT="85725" marB="66675">
                    <a:solidFill>
                      <a:srgbClr val="01355A"/>
                    </a:solidFill>
                  </a:tcPr>
                </a:tc>
                <a:tc>
                  <a:txBody>
                    <a:bodyPr/>
                    <a:lstStyle/>
                    <a:p>
                      <a:r>
                        <a:rPr sz="1800" b="1">
                          <a:solidFill>
                            <a:srgbClr val="FFFFFF"/>
                          </a:solidFill>
                          <a:latin typeface="DejaVu Sans"/>
                        </a:rPr>
                        <a:t>Algorithm / choice</a:t>
                      </a:r>
                    </a:p>
                  </a:txBody>
                  <a:tcPr marL="114300" marR="114300" marT="85725" marB="66675">
                    <a:solidFill>
                      <a:srgbClr val="01355A"/>
                    </a:solidFill>
                  </a:tcPr>
                </a:tc>
                <a:extLst>
                  <a:ext uri="{0D108BD9-81ED-4DB2-BD59-A6C34878D82A}">
                    <a16:rowId xmlns:a16="http://schemas.microsoft.com/office/drawing/2014/main" val="10000"/>
                  </a:ext>
                </a:extLst>
              </a:tr>
              <a:tr h="572860">
                <a:tc>
                  <a:txBody>
                    <a:bodyPr/>
                    <a:lstStyle/>
                    <a:p>
                      <a:r>
                        <a:rPr sz="1800" b="1">
                          <a:solidFill>
                            <a:srgbClr val="01355A"/>
                          </a:solidFill>
                          <a:latin typeface="DejaVu Sans"/>
                        </a:rPr>
                        <a:t>Shearwater Peregrine</a:t>
                      </a:r>
                    </a:p>
                  </a:txBody>
                  <a:tcPr marL="114300" marR="114300" marT="85725" marB="66675">
                    <a:solidFill>
                      <a:srgbClr val="EAF9FB"/>
                    </a:solidFill>
                  </a:tcPr>
                </a:tc>
                <a:tc>
                  <a:txBody>
                    <a:bodyPr/>
                    <a:lstStyle/>
                    <a:p>
                      <a:r>
                        <a:rPr sz="1800" b="0">
                          <a:solidFill>
                            <a:srgbClr val="01355A"/>
                          </a:solidFill>
                          <a:latin typeface="DejaVu Sans"/>
                        </a:rPr>
                        <a:t>Bühlmann ZHL-16C with gradient factors</a:t>
                      </a:r>
                    </a:p>
                  </a:txBody>
                  <a:tcPr marL="114300" marR="114300" marT="85725" marB="66675">
                    <a:solidFill>
                      <a:srgbClr val="EAF9FB"/>
                    </a:solidFill>
                  </a:tcPr>
                </a:tc>
                <a:extLst>
                  <a:ext uri="{0D108BD9-81ED-4DB2-BD59-A6C34878D82A}">
                    <a16:rowId xmlns:a16="http://schemas.microsoft.com/office/drawing/2014/main" val="10001"/>
                  </a:ext>
                </a:extLst>
              </a:tr>
              <a:tr h="572860">
                <a:tc>
                  <a:txBody>
                    <a:bodyPr/>
                    <a:lstStyle/>
                    <a:p>
                      <a:r>
                        <a:rPr sz="1800" b="1">
                          <a:solidFill>
                            <a:srgbClr val="01355A"/>
                          </a:solidFill>
                          <a:latin typeface="DejaVu Sans"/>
                        </a:rPr>
                        <a:t>Mares Quad Ci</a:t>
                      </a:r>
                    </a:p>
                  </a:txBody>
                  <a:tcPr marL="114300" marR="114300" marT="85725" marB="66675">
                    <a:solidFill>
                      <a:srgbClr val="FFFFFF"/>
                    </a:solidFill>
                  </a:tcPr>
                </a:tc>
                <a:tc>
                  <a:txBody>
                    <a:bodyPr/>
                    <a:lstStyle/>
                    <a:p>
                      <a:r>
                        <a:rPr sz="1800" b="0">
                          <a:solidFill>
                            <a:srgbClr val="01355A"/>
                          </a:solidFill>
                          <a:latin typeface="DejaVu Sans"/>
                        </a:rPr>
                        <a:t>Bühlmann ZH-L16C</a:t>
                      </a:r>
                    </a:p>
                  </a:txBody>
                  <a:tcPr marL="114300" marR="114300" marT="85725" marB="66675">
                    <a:solidFill>
                      <a:srgbClr val="FFFFFF"/>
                    </a:solidFill>
                  </a:tcPr>
                </a:tc>
                <a:extLst>
                  <a:ext uri="{0D108BD9-81ED-4DB2-BD59-A6C34878D82A}">
                    <a16:rowId xmlns:a16="http://schemas.microsoft.com/office/drawing/2014/main" val="10002"/>
                  </a:ext>
                </a:extLst>
              </a:tr>
              <a:tr h="572860">
                <a:tc>
                  <a:txBody>
                    <a:bodyPr/>
                    <a:lstStyle/>
                    <a:p>
                      <a:r>
                        <a:rPr sz="1800" b="1">
                          <a:solidFill>
                            <a:srgbClr val="01355A"/>
                          </a:solidFill>
                          <a:latin typeface="DejaVu Sans"/>
                        </a:rPr>
                        <a:t>Suunto Zoop Novo</a:t>
                      </a:r>
                    </a:p>
                  </a:txBody>
                  <a:tcPr marL="114300" marR="114300" marT="85725" marB="66675">
                    <a:solidFill>
                      <a:srgbClr val="EAF9FB"/>
                    </a:solidFill>
                  </a:tcPr>
                </a:tc>
                <a:tc>
                  <a:txBody>
                    <a:bodyPr/>
                    <a:lstStyle/>
                    <a:p>
                      <a:r>
                        <a:rPr sz="1800" b="0">
                          <a:solidFill>
                            <a:srgbClr val="01355A"/>
                          </a:solidFill>
                          <a:latin typeface="DejaVu Sans"/>
                        </a:rPr>
                        <a:t>Suunto RGBM</a:t>
                      </a:r>
                    </a:p>
                  </a:txBody>
                  <a:tcPr marL="114300" marR="114300" marT="85725" marB="66675">
                    <a:solidFill>
                      <a:srgbClr val="EAF9FB"/>
                    </a:solidFill>
                  </a:tcPr>
                </a:tc>
                <a:extLst>
                  <a:ext uri="{0D108BD9-81ED-4DB2-BD59-A6C34878D82A}">
                    <a16:rowId xmlns:a16="http://schemas.microsoft.com/office/drawing/2014/main" val="10003"/>
                  </a:ext>
                </a:extLst>
              </a:tr>
              <a:tr h="572860">
                <a:tc>
                  <a:txBody>
                    <a:bodyPr/>
                    <a:lstStyle/>
                    <a:p>
                      <a:r>
                        <a:rPr sz="1800" b="1">
                          <a:solidFill>
                            <a:srgbClr val="01355A"/>
                          </a:solidFill>
                          <a:latin typeface="DejaVu Sans"/>
                        </a:rPr>
                        <a:t>Cressi Leonardo</a:t>
                      </a:r>
                    </a:p>
                  </a:txBody>
                  <a:tcPr marL="114300" marR="114300" marT="85725" marB="66675">
                    <a:solidFill>
                      <a:srgbClr val="FFFFFF"/>
                    </a:solidFill>
                  </a:tcPr>
                </a:tc>
                <a:tc>
                  <a:txBody>
                    <a:bodyPr/>
                    <a:lstStyle/>
                    <a:p>
                      <a:r>
                        <a:rPr sz="1800" b="0">
                          <a:solidFill>
                            <a:srgbClr val="01355A"/>
                          </a:solidFill>
                          <a:latin typeface="DejaVu Sans"/>
                        </a:rPr>
                        <a:t>Cressi RGBM</a:t>
                      </a:r>
                    </a:p>
                  </a:txBody>
                  <a:tcPr marL="114300" marR="114300" marT="85725" marB="66675">
                    <a:solidFill>
                      <a:srgbClr val="FFFFFF"/>
                    </a:solidFill>
                  </a:tcPr>
                </a:tc>
                <a:extLst>
                  <a:ext uri="{0D108BD9-81ED-4DB2-BD59-A6C34878D82A}">
                    <a16:rowId xmlns:a16="http://schemas.microsoft.com/office/drawing/2014/main" val="10004"/>
                  </a:ext>
                </a:extLst>
              </a:tr>
              <a:tr h="572860">
                <a:tc>
                  <a:txBody>
                    <a:bodyPr/>
                    <a:lstStyle/>
                    <a:p>
                      <a:r>
                        <a:rPr sz="1800" b="1">
                          <a:solidFill>
                            <a:srgbClr val="01355A"/>
                          </a:solidFill>
                          <a:latin typeface="DejaVu Sans"/>
                        </a:rPr>
                        <a:t>Suunto D5</a:t>
                      </a:r>
                    </a:p>
                  </a:txBody>
                  <a:tcPr marL="114300" marR="114300" marT="85725" marB="66675">
                    <a:solidFill>
                      <a:srgbClr val="EAF9FB"/>
                    </a:solidFill>
                  </a:tcPr>
                </a:tc>
                <a:tc>
                  <a:txBody>
                    <a:bodyPr/>
                    <a:lstStyle/>
                    <a:p>
                      <a:r>
                        <a:rPr sz="1800" b="0">
                          <a:solidFill>
                            <a:srgbClr val="01355A"/>
                          </a:solidFill>
                          <a:latin typeface="DejaVu Sans"/>
                        </a:rPr>
                        <a:t>Suunto Fused RGBM 2</a:t>
                      </a:r>
                    </a:p>
                  </a:txBody>
                  <a:tcPr marL="114300" marR="114300" marT="85725" marB="66675">
                    <a:solidFill>
                      <a:srgbClr val="EAF9FB"/>
                    </a:solidFill>
                  </a:tcPr>
                </a:tc>
                <a:extLst>
                  <a:ext uri="{0D108BD9-81ED-4DB2-BD59-A6C34878D82A}">
                    <a16:rowId xmlns:a16="http://schemas.microsoft.com/office/drawing/2014/main" val="10005"/>
                  </a:ext>
                </a:extLst>
              </a:tr>
              <a:tr h="572860">
                <a:tc>
                  <a:txBody>
                    <a:bodyPr/>
                    <a:lstStyle/>
                    <a:p>
                      <a:r>
                        <a:rPr sz="1800" b="1">
                          <a:solidFill>
                            <a:srgbClr val="01355A"/>
                          </a:solidFill>
                          <a:latin typeface="DejaVu Sans"/>
                        </a:rPr>
                        <a:t>EON Core / EON Steel Black</a:t>
                      </a:r>
                    </a:p>
                  </a:txBody>
                  <a:tcPr marL="114300" marR="114300" marT="85725" marB="66675">
                    <a:solidFill>
                      <a:srgbClr val="FFFFFF"/>
                    </a:solidFill>
                  </a:tcPr>
                </a:tc>
                <a:tc>
                  <a:txBody>
                    <a:bodyPr/>
                    <a:lstStyle/>
                    <a:p>
                      <a:r>
                        <a:rPr sz="1800" b="0">
                          <a:solidFill>
                            <a:srgbClr val="01355A"/>
                          </a:solidFill>
                          <a:latin typeface="DejaVu Sans"/>
                        </a:rPr>
                        <a:t>Fused RGBM 2 or Bühlmann 16 GF*</a:t>
                      </a:r>
                    </a:p>
                  </a:txBody>
                  <a:tcPr marL="114300" marR="114300" marT="85725" marB="66675">
                    <a:solidFill>
                      <a:srgbClr val="FFFFFF"/>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609600" y="5905500"/>
            <a:ext cx="10972800" cy="381000"/>
          </a:xfrm>
          <a:prstGeom prst="rect">
            <a:avLst/>
          </a:prstGeom>
          <a:noFill/>
        </p:spPr>
        <p:txBody>
          <a:bodyPr wrap="square" lIns="0" tIns="0" rIns="0" bIns="0">
            <a:spAutoFit/>
          </a:bodyPr>
          <a:lstStyle/>
          <a:p>
            <a:pPr>
              <a:spcAft>
                <a:spcPts val="300"/>
              </a:spcAft>
            </a:pPr>
            <a:r>
              <a:rPr sz="1725" b="1">
                <a:solidFill>
                  <a:srgbClr val="01355A"/>
                </a:solidFill>
                <a:latin typeface="DejaVu Sans"/>
              </a:rPr>
              <a:t>*Availability depends on software. Check the model, version and selected algorithm.</a:t>
            </a:r>
          </a:p>
        </p:txBody>
      </p:sp>
      <p:sp>
        <p:nvSpPr>
          <p:cNvPr id="6" name="TextBox 5"/>
          <p:cNvSpPr txBox="1"/>
          <p:nvPr/>
        </p:nvSpPr>
        <p:spPr>
          <a:xfrm>
            <a:off x="609904" y="1307592"/>
            <a:ext cx="10972800" cy="274320"/>
          </a:xfrm>
          <a:prstGeom prst="rect">
            <a:avLst/>
          </a:prstGeom>
          <a:noFill/>
        </p:spPr>
        <p:txBody>
          <a:bodyPr wrap="square" lIns="0" tIns="0" rIns="0" bIns="0">
            <a:spAutoFit/>
          </a:bodyPr>
          <a:lstStyle/>
          <a:p>
            <a:pPr>
              <a:spcAft>
                <a:spcPts val="300"/>
              </a:spcAft>
            </a:pPr>
            <a:r>
              <a:rPr sz="1600" b="1">
                <a:solidFill>
                  <a:srgbClr val="01355A"/>
                </a:solidFill>
                <a:latin typeface="DejaVu Sans"/>
              </a:rPr>
              <a:t>OPTIONAL REFERENCE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342448C-67AC-4DC0-AE9A-D2C79FDDC4CD}"/>
              </a:ext>
            </a:extLst>
          </p:cNvPr>
          <p:cNvSpPr>
            <a:spLocks noGrp="1"/>
          </p:cNvSpPr>
          <p:nvPr/>
        </p:nvSpPr>
        <p:spPr>
          <a:xfrm>
            <a:off x="609600" y="428625"/>
            <a:ext cx="10972800" cy="1028700"/>
          </a:xfrm>
          <a:prstGeom prst="rect">
            <a:avLst/>
          </a:prstGeom>
          <a:noFill/>
          <a:ln w="0">
            <a:noFill/>
          </a:ln>
        </p:spPr>
        <p:txBody>
          <a:bodyPr wrap="square">
            <a:noAutofit/>
          </a:bodyPr>
          <a:lstStyle/>
          <a:p>
            <a:pPr>
              <a:defRPr sz="3300" b="1">
                <a:solidFill>
                  <a:srgbClr val="01355A"/>
                </a:solidFill>
                <a:latin typeface="DejaVu Sans"/>
                <a:ea typeface="DejaVu Sans"/>
                <a:cs typeface="DejaVu Sans"/>
              </a:defRPr>
            </a:pPr>
            <a:r>
              <a:rPr lang="en-GB" sz="3300" b="1">
                <a:solidFill>
                  <a:srgbClr val="01355A"/>
                </a:solidFill>
                <a:latin typeface="DejaVu Sans"/>
                <a:ea typeface="DejaVu Sans"/>
                <a:cs typeface="DejaVu Sans"/>
              </a:rPr>
              <a:t>Optional: gradient factors</a:t>
            </a:r>
            <a:endParaRPr sz="3300" b="1">
              <a:solidFill>
                <a:srgbClr val="01355A"/>
              </a:solidFill>
              <a:latin typeface="DejaVu Sans"/>
              <a:ea typeface="DejaVu Sans"/>
              <a:cs typeface="DejaVu Sans"/>
            </a:endParaRPr>
          </a:p>
        </p:txBody>
      </p:sp>
      <p:sp>
        <p:nvSpPr>
          <p:cNvPr id="2" name="Rectangle 1">
            <a:extLst>
              <a:ext uri="{FF2B5EF4-FFF2-40B4-BE49-F238E27FC236}">
                <a16:creationId xmlns:a16="http://schemas.microsoft.com/office/drawing/2014/main" id="{4B2E815D-B2AB-48A3-8B09-B39C3CF14B8B}"/>
              </a:ext>
            </a:extLst>
          </p:cNvPr>
          <p:cNvSpPr>
            <a:spLocks noGrp="1"/>
          </p:cNvSpPr>
          <p:nvPr/>
        </p:nvSpPr>
        <p:spPr>
          <a:xfrm>
            <a:off x="11049000" y="6324600"/>
            <a:ext cx="523875" cy="285750"/>
          </a:xfrm>
          <a:prstGeom prst="rect">
            <a:avLst/>
          </a:prstGeom>
          <a:noFill/>
          <a:ln w="0">
            <a:noFill/>
          </a:ln>
        </p:spPr>
        <p:txBody>
          <a:bodyPr wrap="square">
            <a:noAutofit/>
          </a:bodyPr>
          <a:lstStyle/>
          <a:p>
            <a:pPr>
              <a:defRPr sz="1350" b="0">
                <a:solidFill>
                  <a:srgbClr val="01355A"/>
                </a:solidFill>
                <a:latin typeface="DejaVu Sans"/>
                <a:ea typeface="DejaVu Sans"/>
                <a:cs typeface="DejaVu Sans"/>
              </a:defRPr>
            </a:pPr>
            <a:r>
              <a:rPr lang="en-GB" sz="1350" b="0">
                <a:solidFill>
                  <a:srgbClr val="01355A"/>
                </a:solidFill>
                <a:latin typeface="DejaVu Sans"/>
                <a:ea typeface="DejaVu Sans"/>
                <a:cs typeface="DejaVu Sans"/>
              </a:rPr>
              <a:t>26</a:t>
            </a:r>
            <a:endParaRPr sz="1350" b="0">
              <a:solidFill>
                <a:srgbClr val="01355A"/>
              </a:solidFill>
              <a:latin typeface="DejaVu Sans"/>
              <a:ea typeface="DejaVu Sans"/>
              <a:cs typeface="DejaVu Sans"/>
            </a:endParaRPr>
          </a:p>
        </p:txBody>
      </p:sp>
      <p:sp>
        <p:nvSpPr>
          <p:cNvPr id="3" name="Rectangle 2">
            <a:extLst>
              <a:ext uri="{FF2B5EF4-FFF2-40B4-BE49-F238E27FC236}">
                <a16:creationId xmlns:a16="http://schemas.microsoft.com/office/drawing/2014/main" id="{11146B72-4F4D-49C3-B2F9-1B8A3CF01E14}"/>
              </a:ext>
            </a:extLst>
          </p:cNvPr>
          <p:cNvSpPr>
            <a:spLocks noGrp="1"/>
          </p:cNvSpPr>
          <p:nvPr/>
        </p:nvSpPr>
        <p:spPr>
          <a:xfrm>
            <a:off x="609600" y="1590675"/>
            <a:ext cx="10972800" cy="504825"/>
          </a:xfrm>
          <a:prstGeom prst="rect">
            <a:avLst/>
          </a:prstGeom>
          <a:noFill/>
          <a:ln w="0">
            <a:noFill/>
          </a:ln>
        </p:spPr>
        <p:txBody>
          <a:bodyPr>
            <a:noAutofit/>
          </a:bodyPr>
          <a:lstStyle/>
          <a:p>
            <a:pPr>
              <a:defRPr sz="2325" b="0">
                <a:solidFill>
                  <a:srgbClr val="01355A"/>
                </a:solidFill>
                <a:latin typeface="DejaVu Sans"/>
                <a:ea typeface="DejaVu Sans"/>
                <a:cs typeface="DejaVu Sans"/>
              </a:defRPr>
            </a:pPr>
            <a:r>
              <a:rPr sz="2325" b="0">
                <a:solidFill>
                  <a:srgbClr val="01355A"/>
                </a:solidFill>
                <a:latin typeface="DejaVu Sans"/>
                <a:ea typeface="DejaVu Sans"/>
                <a:cs typeface="DejaVu Sans"/>
              </a:rPr>
              <a:t>Conservatism settings change calculated limits.</a:t>
            </a:r>
          </a:p>
        </p:txBody>
      </p:sp>
      <p:sp>
        <p:nvSpPr>
          <p:cNvPr id="4" name="Rectangle 3">
            <a:extLst>
              <a:ext uri="{FF2B5EF4-FFF2-40B4-BE49-F238E27FC236}">
                <a16:creationId xmlns:a16="http://schemas.microsoft.com/office/drawing/2014/main" id="{05DCCA7E-C470-4660-8C3D-370690D09841}"/>
              </a:ext>
            </a:extLst>
          </p:cNvPr>
          <p:cNvSpPr>
            <a:spLocks noGrp="1"/>
          </p:cNvSpPr>
          <p:nvPr/>
        </p:nvSpPr>
        <p:spPr>
          <a:xfrm>
            <a:off x="609600" y="2362200"/>
            <a:ext cx="9525000" cy="333375"/>
          </a:xfrm>
          <a:prstGeom prst="rect">
            <a:avLst/>
          </a:prstGeom>
          <a:noFill/>
          <a:ln w="0">
            <a:noFill/>
          </a:ln>
        </p:spPr>
        <p:txBody>
          <a:bodyPr>
            <a:noAutofit/>
          </a:bodyPr>
          <a:lstStyle/>
          <a:p>
            <a:pPr>
              <a:defRPr sz="1500" b="1">
                <a:solidFill>
                  <a:srgbClr val="01355A"/>
                </a:solidFill>
                <a:latin typeface="DejaVu Sans"/>
                <a:ea typeface="DejaVu Sans"/>
                <a:cs typeface="DejaVu Sans"/>
              </a:defRPr>
            </a:pPr>
            <a:r>
              <a:rPr sz="1500" b="1">
                <a:solidFill>
                  <a:srgbClr val="01355A"/>
                </a:solidFill>
                <a:latin typeface="DejaVu Sans"/>
                <a:ea typeface="DejaVu Sans"/>
                <a:cs typeface="DejaVu Sans"/>
              </a:rPr>
              <a:t>BÜHLMANN-BASED CALCULATIONS</a:t>
            </a:r>
          </a:p>
        </p:txBody>
      </p:sp>
      <p:sp>
        <p:nvSpPr>
          <p:cNvPr id="5" name="Rectangle 4">
            <a:extLst>
              <a:ext uri="{FF2B5EF4-FFF2-40B4-BE49-F238E27FC236}">
                <a16:creationId xmlns:a16="http://schemas.microsoft.com/office/drawing/2014/main" id="{C72634C7-94DB-438C-9CAD-4CBCA68E1C8E}"/>
              </a:ext>
            </a:extLst>
          </p:cNvPr>
          <p:cNvSpPr>
            <a:spLocks noGrp="1"/>
          </p:cNvSpPr>
          <p:nvPr/>
        </p:nvSpPr>
        <p:spPr>
          <a:xfrm>
            <a:off x="609600" y="2943225"/>
            <a:ext cx="5153025" cy="619125"/>
          </a:xfrm>
          <a:prstGeom prst="rect">
            <a:avLst/>
          </a:prstGeom>
          <a:noFill/>
          <a:ln w="0">
            <a:noFill/>
          </a:ln>
        </p:spPr>
        <p:txBody>
          <a:bodyPr>
            <a:noAutofit/>
          </a:bodyPr>
          <a:lstStyle/>
          <a:p>
            <a:pPr>
              <a:defRPr sz="3525" b="1">
                <a:solidFill>
                  <a:srgbClr val="01355A"/>
                </a:solidFill>
                <a:latin typeface="DejaVu Sans"/>
                <a:ea typeface="DejaVu Sans"/>
                <a:cs typeface="DejaVu Sans"/>
              </a:defRPr>
            </a:pPr>
            <a:r>
              <a:rPr sz="3525" b="1">
                <a:solidFill>
                  <a:srgbClr val="01355A"/>
                </a:solidFill>
                <a:latin typeface="DejaVu Sans"/>
                <a:ea typeface="DejaVu Sans"/>
                <a:cs typeface="DejaVu Sans"/>
              </a:rPr>
              <a:t>GF Low</a:t>
            </a:r>
          </a:p>
        </p:txBody>
      </p:sp>
      <p:sp>
        <p:nvSpPr>
          <p:cNvPr id="6" name="Rectangle 5">
            <a:extLst>
              <a:ext uri="{FF2B5EF4-FFF2-40B4-BE49-F238E27FC236}">
                <a16:creationId xmlns:a16="http://schemas.microsoft.com/office/drawing/2014/main" id="{2355E169-3C25-4960-9104-EAEC8312F0D7}"/>
              </a:ext>
            </a:extLst>
          </p:cNvPr>
          <p:cNvSpPr>
            <a:spLocks noGrp="1"/>
          </p:cNvSpPr>
          <p:nvPr/>
        </p:nvSpPr>
        <p:spPr>
          <a:xfrm>
            <a:off x="609600" y="3762375"/>
            <a:ext cx="5153025" cy="1133475"/>
          </a:xfrm>
          <a:prstGeom prst="rect">
            <a:avLst/>
          </a:prstGeom>
          <a:noFill/>
          <a:ln w="0">
            <a:noFill/>
          </a:ln>
        </p:spPr>
        <p:txBody>
          <a:bodyPr>
            <a:noAutofit/>
          </a:bodyPr>
          <a:lstStyle/>
          <a:p>
            <a:pPr>
              <a:defRPr sz="2625" b="0">
                <a:solidFill>
                  <a:srgbClr val="01355A"/>
                </a:solidFill>
                <a:latin typeface="DejaVu Sans"/>
                <a:ea typeface="DejaVu Sans"/>
                <a:cs typeface="DejaVu Sans"/>
              </a:defRPr>
            </a:pPr>
            <a:r>
              <a:rPr sz="2625" b="0">
                <a:solidFill>
                  <a:srgbClr val="01355A"/>
                </a:solidFill>
                <a:latin typeface="DejaVu Sans"/>
                <a:ea typeface="DejaVu Sans"/>
                <a:cs typeface="DejaVu Sans"/>
              </a:rPr>
              <a:t>Mainly influences</a:t>
            </a:r>
          </a:p>
          <a:p>
            <a:pPr>
              <a:defRPr sz="2625" b="0">
                <a:solidFill>
                  <a:srgbClr val="01355A"/>
                </a:solidFill>
                <a:latin typeface="DejaVu Sans"/>
                <a:ea typeface="DejaVu Sans"/>
                <a:cs typeface="DejaVu Sans"/>
              </a:defRPr>
            </a:pPr>
            <a:r>
              <a:rPr sz="2625" b="0">
                <a:solidFill>
                  <a:srgbClr val="01355A"/>
                </a:solidFill>
                <a:latin typeface="DejaVu Sans"/>
                <a:ea typeface="DejaVu Sans"/>
                <a:cs typeface="DejaVu Sans"/>
              </a:rPr>
              <a:t>deeper decompression</a:t>
            </a:r>
          </a:p>
        </p:txBody>
      </p:sp>
      <p:sp>
        <p:nvSpPr>
          <p:cNvPr id="7" name="Rectangle 6">
            <a:extLst>
              <a:ext uri="{FF2B5EF4-FFF2-40B4-BE49-F238E27FC236}">
                <a16:creationId xmlns:a16="http://schemas.microsoft.com/office/drawing/2014/main" id="{19EFE860-8CE7-4789-90BB-2E3FC4EDAA79}"/>
              </a:ext>
            </a:extLst>
          </p:cNvPr>
          <p:cNvSpPr>
            <a:spLocks noGrp="1"/>
          </p:cNvSpPr>
          <p:nvPr/>
        </p:nvSpPr>
        <p:spPr>
          <a:xfrm>
            <a:off x="6619875" y="2943225"/>
            <a:ext cx="4962525" cy="619125"/>
          </a:xfrm>
          <a:prstGeom prst="rect">
            <a:avLst/>
          </a:prstGeom>
          <a:noFill/>
          <a:ln w="0">
            <a:noFill/>
          </a:ln>
        </p:spPr>
        <p:txBody>
          <a:bodyPr>
            <a:noAutofit/>
          </a:bodyPr>
          <a:lstStyle/>
          <a:p>
            <a:pPr>
              <a:defRPr sz="3525" b="1">
                <a:solidFill>
                  <a:srgbClr val="01355A"/>
                </a:solidFill>
                <a:latin typeface="DejaVu Sans"/>
                <a:ea typeface="DejaVu Sans"/>
                <a:cs typeface="DejaVu Sans"/>
              </a:defRPr>
            </a:pPr>
            <a:r>
              <a:rPr sz="3525" b="1">
                <a:solidFill>
                  <a:srgbClr val="01355A"/>
                </a:solidFill>
                <a:latin typeface="DejaVu Sans"/>
                <a:ea typeface="DejaVu Sans"/>
                <a:cs typeface="DejaVu Sans"/>
              </a:rPr>
              <a:t>GF High</a:t>
            </a:r>
          </a:p>
        </p:txBody>
      </p:sp>
      <p:sp>
        <p:nvSpPr>
          <p:cNvPr id="8" name="Rectangle 7">
            <a:extLst>
              <a:ext uri="{FF2B5EF4-FFF2-40B4-BE49-F238E27FC236}">
                <a16:creationId xmlns:a16="http://schemas.microsoft.com/office/drawing/2014/main" id="{C1371186-F9F0-4D1B-8444-487DC1F1819B}"/>
              </a:ext>
            </a:extLst>
          </p:cNvPr>
          <p:cNvSpPr>
            <a:spLocks noGrp="1"/>
          </p:cNvSpPr>
          <p:nvPr/>
        </p:nvSpPr>
        <p:spPr>
          <a:xfrm>
            <a:off x="6619875" y="3762375"/>
            <a:ext cx="4962525" cy="1428750"/>
          </a:xfrm>
          <a:prstGeom prst="rect">
            <a:avLst/>
          </a:prstGeom>
          <a:noFill/>
          <a:ln w="0">
            <a:noFill/>
          </a:ln>
        </p:spPr>
        <p:txBody>
          <a:bodyPr>
            <a:noAutofit/>
          </a:bodyPr>
          <a:lstStyle/>
          <a:p>
            <a:pPr>
              <a:defRPr sz="2625" b="0">
                <a:solidFill>
                  <a:srgbClr val="01355A"/>
                </a:solidFill>
                <a:latin typeface="DejaVu Sans"/>
                <a:ea typeface="DejaVu Sans"/>
                <a:cs typeface="DejaVu Sans"/>
              </a:defRPr>
            </a:pPr>
            <a:r>
              <a:rPr sz="2625" b="0">
                <a:solidFill>
                  <a:srgbClr val="01355A"/>
                </a:solidFill>
                <a:latin typeface="DejaVu Sans"/>
                <a:ea typeface="DejaVu Sans"/>
                <a:cs typeface="DejaVu Sans"/>
              </a:rPr>
              <a:t>Influences tolerated supersaturation near surfacing</a:t>
            </a:r>
          </a:p>
        </p:txBody>
      </p:sp>
      <p:sp>
        <p:nvSpPr>
          <p:cNvPr id="9" name="Rectangle 8">
            <a:extLst>
              <a:ext uri="{FF2B5EF4-FFF2-40B4-BE49-F238E27FC236}">
                <a16:creationId xmlns:a16="http://schemas.microsoft.com/office/drawing/2014/main" id="{62CB6311-35C2-4B90-8A3A-C6287CAFFE75}"/>
              </a:ext>
            </a:extLst>
          </p:cNvPr>
          <p:cNvSpPr>
            <a:spLocks noGrp="1"/>
          </p:cNvSpPr>
          <p:nvPr/>
        </p:nvSpPr>
        <p:spPr>
          <a:xfrm>
            <a:off x="609600" y="5457825"/>
            <a:ext cx="10972800" cy="771525"/>
          </a:xfrm>
          <a:prstGeom prst="rect">
            <a:avLst/>
          </a:prstGeom>
          <a:solidFill>
            <a:srgbClr val="EBAF3F"/>
          </a:solidFill>
          <a:ln w="0">
            <a:noFill/>
          </a:ln>
        </p:spPr>
        <p:txBody>
          <a:bodyPr/>
          <a:lstStyle/>
          <a:p>
            <a:endParaRPr lang="en-GB"/>
          </a:p>
        </p:txBody>
      </p:sp>
      <p:sp>
        <p:nvSpPr>
          <p:cNvPr id="10" name="Rectangle 9">
            <a:extLst>
              <a:ext uri="{FF2B5EF4-FFF2-40B4-BE49-F238E27FC236}">
                <a16:creationId xmlns:a16="http://schemas.microsoft.com/office/drawing/2014/main" id="{8951C3BC-8892-4B18-B6D5-9C8D94D5E3F9}"/>
              </a:ext>
            </a:extLst>
          </p:cNvPr>
          <p:cNvSpPr>
            <a:spLocks noGrp="1"/>
          </p:cNvSpPr>
          <p:nvPr/>
        </p:nvSpPr>
        <p:spPr>
          <a:xfrm>
            <a:off x="838200" y="5619750"/>
            <a:ext cx="10448925" cy="476250"/>
          </a:xfrm>
          <a:prstGeom prst="rect">
            <a:avLst/>
          </a:prstGeom>
          <a:noFill/>
          <a:ln w="0">
            <a:noFill/>
          </a:ln>
        </p:spPr>
        <p:txBody>
          <a:bodyPr>
            <a:noAutofit/>
          </a:bodyPr>
          <a:lstStyle/>
          <a:p>
            <a:pPr>
              <a:defRPr sz="2250" b="1">
                <a:solidFill>
                  <a:srgbClr val="01355A"/>
                </a:solidFill>
                <a:latin typeface="DejaVu Sans"/>
                <a:ea typeface="DejaVu Sans"/>
                <a:cs typeface="DejaVu Sans"/>
              </a:defRPr>
            </a:pPr>
            <a:r>
              <a:rPr sz="2250" b="1">
                <a:solidFill>
                  <a:srgbClr val="01355A"/>
                </a:solidFill>
                <a:latin typeface="DejaVu Sans"/>
                <a:ea typeface="DejaVu Sans"/>
                <a:cs typeface="DejaVu Sans"/>
              </a:rPr>
              <a:t>Understand the effects before changing settings.</a:t>
            </a:r>
          </a:p>
        </p:txBody>
      </p:sp>
    </p:spTree>
    <p:extLst>
      <p:ext uri="{BB962C8B-B14F-4D97-AF65-F5344CB8AC3E}">
        <p14:creationId xmlns:p14="http://schemas.microsoft.com/office/powerpoint/2010/main" val="67537735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5830</Words>
  <Application>Microsoft Office PowerPoint</Application>
  <PresentationFormat>Widescreen</PresentationFormat>
  <Paragraphs>520</Paragraphs>
  <Slides>26</Slides>
  <Notes>26</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26</vt:i4>
      </vt:variant>
    </vt:vector>
  </HeadingPairs>
  <TitlesOfParts>
    <vt:vector size="28" baseType="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Lee Ingram</dc:creator>
  <cp:lastModifiedBy>Lee Ingram</cp:lastModifiedBy>
  <cp:revision>3</cp:revision>
  <dcterms:created xsi:type="dcterms:W3CDTF">2026-10-11T09:44:35Z</dcterms:created>
  <dcterms:modified xsi:type="dcterms:W3CDTF">2026-10-12T10:50:37Z</dcterms:modified>
</cp:coreProperties>
</file>