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8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10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80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6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ac.com/advice-and-support/dive-planning/" TargetMode="External"/><Relationship Id="rId7" Type="http://schemas.openxmlformats.org/officeDocument/2006/relationships/hyperlink" Target="https://www.bsac.com/advice-and-support/expedition-diving/planning-an-expedition/" TargetMode="External"/><Relationship Id="rId2" Type="http://schemas.openxmlformats.org/officeDocument/2006/relationships/hyperlink" Target="https://www.bsac.com/safety/safe-diving-guide/dive-management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sac.com/advice-and-support/scubatravel/feature-from-sept-scuba-booking-club-hols/" TargetMode="External"/><Relationship Id="rId5" Type="http://schemas.openxmlformats.org/officeDocument/2006/relationships/hyperlink" Target="https://www.bsac.com/safety/safe-diving-guide/seamanship/" TargetMode="External"/><Relationship Id="rId4" Type="http://schemas.openxmlformats.org/officeDocument/2006/relationships/hyperlink" Target="https://www.bsac.com/advice-and-support/dive-planning/risk-assessmen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taffordshire-divers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65760"/>
            <a:ext cx="2587752" cy="26517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26280" y="3246120"/>
            <a:ext cx="3136392" cy="32004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3511296"/>
            <a:ext cx="9902952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500" b="1" i="0">
                <a:solidFill>
                  <a:srgbClr val="01355A"/>
                </a:solidFill>
                <a:latin typeface="Aptos Display"/>
              </a:rPr>
              <a:t>Organising a Club Dive Trip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096512"/>
            <a:ext cx="990295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700" b="1" i="0">
                <a:solidFill>
                  <a:srgbClr val="B97E20"/>
                </a:solidFill>
                <a:latin typeface="Aptos Display"/>
              </a:rPr>
              <a:t>From first idea to everyone home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4837176"/>
            <a:ext cx="8439912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700" b="0" i="0">
                <a:solidFill>
                  <a:srgbClr val="24536C"/>
                </a:solidFill>
                <a:latin typeface="Aptos"/>
              </a:rPr>
              <a:t>A practical session for members and prospective Dive Leaders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5907024"/>
            <a:ext cx="8074152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>
                <a:solidFill>
                  <a:srgbClr val="B97E20"/>
                </a:solidFill>
                <a:latin typeface="Aptos"/>
              </a:rPr>
              <a:t>UK WEEKEND EXAMPLE  •  OVERSEAS VARIATIONS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SESSION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A successful trip is planned from the people outwards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50" b="1" i="0">
                <a:solidFill>
                  <a:srgbClr val="B97E20"/>
                </a:solidFill>
                <a:latin typeface="Apto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408176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BY THE 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737360"/>
            <a:ext cx="5257800" cy="35112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Define the outcome. </a:t>
            </a:r>
            <a:r>
              <a:rPr sz="1800">
                <a:solidFill>
                  <a:srgbClr val="24536C"/>
                </a:solidFill>
                <a:latin typeface="Aptos"/>
              </a:rPr>
              <a:t>Match the diving to the people attending.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Separate the roles. </a:t>
            </a:r>
            <a:r>
              <a:rPr sz="1800">
                <a:solidFill>
                  <a:srgbClr val="24536C"/>
                </a:solidFill>
                <a:latin typeface="Aptos"/>
              </a:rPr>
              <a:t>Organising logistics is not the same as managing diving.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Commit in stages. </a:t>
            </a:r>
            <a:r>
              <a:rPr sz="1800">
                <a:solidFill>
                  <a:srgbClr val="24536C"/>
                </a:solidFill>
                <a:latin typeface="Aptos"/>
              </a:rPr>
              <a:t>Know the numbers, terms and alternatives before money moves.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Plan the day. </a:t>
            </a:r>
            <a:r>
              <a:rPr sz="1800">
                <a:solidFill>
                  <a:srgbClr val="24536C"/>
                </a:solidFill>
                <a:latin typeface="Aptos"/>
              </a:rPr>
              <a:t>Prepare the programme, records and emergency arrangements.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Close the loop. </a:t>
            </a:r>
            <a:r>
              <a:rPr sz="1800">
                <a:solidFill>
                  <a:srgbClr val="24536C"/>
                </a:solidFill>
                <a:latin typeface="Aptos"/>
              </a:rPr>
              <a:t>Bring back every person, every item—and a balanced account.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The checklists in this deck are practical working templates—not official BSAC forms.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26480" y="1353312"/>
            <a:ext cx="4882896" cy="4105656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126480" y="1353312"/>
            <a:ext cx="59436" cy="4105656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64808" y="1627632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E5EA"/>
                </a:solidFill>
                <a:latin typeface="Aptos"/>
              </a:rPr>
              <a:t>MAIN WORKED EXAMPLE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6" y="1865376"/>
            <a:ext cx="1078992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D7B266"/>
                </a:solidFill>
                <a:latin typeface="Aptos Display"/>
              </a:rPr>
              <a:t>UK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0375" y="1920240"/>
            <a:ext cx="2907792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7F4EA"/>
                </a:solidFill>
                <a:latin typeface="Aptos Display"/>
              </a:rPr>
              <a:t>COASTAL WEEKEND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64808" y="2660904"/>
            <a:ext cx="4005072" cy="2286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64808" y="2898648"/>
            <a:ext cx="3977639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7F4EA"/>
                </a:solidFill>
                <a:latin typeface="Aptos Display"/>
              </a:rPr>
              <a:t>Eight club members plan two days of coastal diving.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4808" y="4078224"/>
            <a:ext cx="3977639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E5EA"/>
                </a:solidFill>
                <a:latin typeface="Aptos"/>
              </a:rPr>
              <a:t>THEN APPLY THE SAME METHOD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64808" y="4352544"/>
            <a:ext cx="3977639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D7B266"/>
                </a:solidFill>
                <a:latin typeface="Aptos Display"/>
              </a:rPr>
              <a:t>OVERSEAS TRIP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64808" y="4828032"/>
            <a:ext cx="3977639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F7F4EA"/>
                </a:solidFill>
                <a:latin typeface="Aptos"/>
              </a:rPr>
              <a:t>The planning framework stays the same.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OPENING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What could stop a trip—even when the weather is perfect?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50" b="1" i="0">
                <a:solidFill>
                  <a:srgbClr val="B97E20"/>
                </a:solidFill>
                <a:latin typeface="Aptos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371600"/>
            <a:ext cx="594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>
                <a:solidFill>
                  <a:srgbClr val="D7B266"/>
                </a:solidFill>
                <a:latin typeface="Georgia"/>
              </a:rPr>
              <a:t>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6" y="1490472"/>
            <a:ext cx="9555480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1355A"/>
                </a:solidFill>
                <a:latin typeface="Aptos Display"/>
              </a:rPr>
              <a:t>A trip fails long before the forecast if a critical dependency was never confirmed.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743200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NO MANAGER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099816"/>
            <a:ext cx="1874519" cy="2286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3310128"/>
            <a:ext cx="193852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1355A"/>
                </a:solidFill>
                <a:latin typeface="Aptos"/>
              </a:rPr>
              <a:t>No suitable Dive Manager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35224" y="2743200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NO GAS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35224" y="3099816"/>
            <a:ext cx="1874519" cy="2286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935224" y="3310128"/>
            <a:ext cx="193852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1355A"/>
                </a:solidFill>
                <a:latin typeface="Aptos"/>
              </a:rPr>
              <a:t>Fills unavailable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2743200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NO BUDDIES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12080" y="3099816"/>
            <a:ext cx="1874519" cy="2286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212080" y="3310128"/>
            <a:ext cx="193852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1355A"/>
                </a:solidFill>
                <a:latin typeface="Aptos"/>
              </a:rPr>
              <a:t>Too little experience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88936" y="2743200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NO BOAT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88936" y="3099816"/>
            <a:ext cx="1874519" cy="2286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488936" y="3310128"/>
            <a:ext cx="193852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1355A"/>
                </a:solidFill>
                <a:latin typeface="Aptos"/>
              </a:rPr>
              <a:t>Booking never confirmed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65792" y="2743200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NO PLAN B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765792" y="3099816"/>
            <a:ext cx="1874519" cy="2286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765792" y="3310128"/>
            <a:ext cx="193852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1355A"/>
                </a:solidFill>
                <a:latin typeface="Aptos"/>
              </a:rPr>
              <a:t>Conditions change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5065776"/>
            <a:ext cx="10881360" cy="685800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2959" y="5138928"/>
            <a:ext cx="10552176" cy="5394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50" b="1" i="0">
                <a:solidFill>
                  <a:srgbClr val="FFFFFF"/>
                </a:solidFill>
                <a:latin typeface="Aptos"/>
              </a:rPr>
              <a:t>Successful outcome: suitable diving • clear costs • prepared logistics • workable alternatives • everyone home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AGREE ROLES EARLY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Members can organise the trip without managing its diving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Safe Diving — Dive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50" b="1" i="0">
                <a:solidFill>
                  <a:srgbClr val="B97E20"/>
                </a:solidFill>
                <a:latin typeface="Aptos"/>
              </a:rPr>
              <a:t>04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8368" y="1426464"/>
          <a:ext cx="10881360" cy="4498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270" b="1">
                          <a:solidFill>
                            <a:srgbClr val="FFFFFF"/>
                          </a:solidFill>
                          <a:latin typeface="Aptos"/>
                        </a:rPr>
                        <a:t>ROLE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0" b="1">
                          <a:solidFill>
                            <a:srgbClr val="FFFFFF"/>
                          </a:solidFill>
                          <a:latin typeface="Aptos"/>
                        </a:rPr>
                        <a:t>MAIN RESPONSIBILITY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370" b="1">
                          <a:solidFill>
                            <a:srgbClr val="01355A"/>
                          </a:solidFill>
                          <a:latin typeface="Aptos"/>
                        </a:rPr>
                        <a:t>Trip organiser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70" b="0">
                          <a:solidFill>
                            <a:srgbClr val="24536C"/>
                          </a:solidFill>
                          <a:latin typeface="Aptos"/>
                        </a:rPr>
                        <a:t>Bookings, participants, travel, accommodation, costs and communication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370" b="1">
                          <a:solidFill>
                            <a:srgbClr val="01355A"/>
                          </a:solidFill>
                          <a:latin typeface="Aptos"/>
                        </a:rPr>
                        <a:t>Diving Officer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70" b="0">
                          <a:solidFill>
                            <a:srgbClr val="24536C"/>
                          </a:solidFill>
                          <a:latin typeface="Aptos"/>
                        </a:rPr>
                        <a:t>Authorises branch diving and appoints a suitable Dive Manager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370" b="1">
                          <a:solidFill>
                            <a:srgbClr val="01355A"/>
                          </a:solidFill>
                          <a:latin typeface="Aptos"/>
                        </a:rPr>
                        <a:t>Dive Manager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70" b="0">
                          <a:solidFill>
                            <a:srgbClr val="24536C"/>
                          </a:solidFill>
                          <a:latin typeface="Aptos"/>
                        </a:rPr>
                        <a:t>Plans and oversees the diving activities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370" b="1">
                          <a:solidFill>
                            <a:srgbClr val="01355A"/>
                          </a:solidFill>
                          <a:latin typeface="Aptos"/>
                        </a:rPr>
                        <a:t>Assistant Dive Manager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70" b="0">
                          <a:solidFill>
                            <a:srgbClr val="24536C"/>
                          </a:solidFill>
                          <a:latin typeface="Aptos"/>
                        </a:rPr>
                        <a:t>Takes agreed duties and covers handovers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370" b="1">
                          <a:solidFill>
                            <a:srgbClr val="01355A"/>
                          </a:solidFill>
                          <a:latin typeface="Aptos"/>
                        </a:rPr>
                        <a:t>Skipper / coxswain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70" b="0">
                          <a:solidFill>
                            <a:srgbClr val="24536C"/>
                          </a:solidFill>
                          <a:latin typeface="Aptos"/>
                        </a:rPr>
                        <a:t>Safe operation of the boat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370" b="1">
                          <a:solidFill>
                            <a:srgbClr val="01355A"/>
                          </a:solidFill>
                          <a:latin typeface="Aptos"/>
                        </a:rPr>
                        <a:t>Instructors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70" b="0">
                          <a:solidFill>
                            <a:srgbClr val="24536C"/>
                          </a:solidFill>
                          <a:latin typeface="Aptos"/>
                        </a:rPr>
                        <a:t>Agreed training within their qualifications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2356">
                <a:tc>
                  <a:txBody>
                    <a:bodyPr/>
                    <a:lstStyle/>
                    <a:p>
                      <a:pPr algn="l"/>
                      <a:r>
                        <a:rPr sz="1370" b="1">
                          <a:solidFill>
                            <a:srgbClr val="01355A"/>
                          </a:solidFill>
                          <a:latin typeface="Aptos"/>
                        </a:rPr>
                        <a:t>Individual divers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70" b="0">
                          <a:solidFill>
                            <a:srgbClr val="24536C"/>
                          </a:solidFill>
                          <a:latin typeface="Aptos"/>
                        </a:rPr>
                        <a:t>Fitness, equipment, capability and agreed dive plan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The organiser and Dive Manager may be the same person—if they are suitable for both roles.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85216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OLDER DIVE LEADER SYLLABUS (2009)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01355A"/>
                </a:solidFill>
                <a:latin typeface="Aptos Display"/>
              </a:rPr>
              <a:t>DP1 and DP2 developed dive management—not holiday organisation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50" b="1" i="0">
                <a:solidFill>
                  <a:srgbClr val="B97E20"/>
                </a:solidFill>
                <a:latin typeface="Aptos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426464"/>
            <a:ext cx="98755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>
                <a:solidFill>
                  <a:srgbClr val="B97E20"/>
                </a:solidFill>
                <a:latin typeface="Aptos Display"/>
              </a:rPr>
              <a:t>DP1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6192" y="1527048"/>
            <a:ext cx="3154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6490"/>
                </a:solidFill>
                <a:latin typeface="Aptos"/>
              </a:rPr>
              <a:t>DIVE MANAGEMENT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1938528"/>
            <a:ext cx="4846320" cy="5029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2240280"/>
            <a:ext cx="48463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01355A"/>
                </a:solidFill>
                <a:latin typeface="Aptos Display"/>
              </a:rPr>
              <a:t>Shadow an instructor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34640"/>
            <a:ext cx="48463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>
                <a:solidFill>
                  <a:srgbClr val="24536C"/>
                </a:solidFill>
                <a:latin typeface="Aptos"/>
              </a:rPr>
              <a:t>Participate in preparing and managing a day’s diving at a site known to the branch.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41848" y="2340864"/>
            <a:ext cx="603504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900" b="1" i="0">
                <a:solidFill>
                  <a:srgbClr val="B97E20"/>
                </a:solidFill>
                <a:latin typeface="Aptos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1426464"/>
            <a:ext cx="98755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>
                <a:solidFill>
                  <a:srgbClr val="B97E20"/>
                </a:solidFill>
                <a:latin typeface="Aptos Display"/>
              </a:rPr>
              <a:t>DP2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0336" y="1527048"/>
            <a:ext cx="3154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6490"/>
                </a:solidFill>
                <a:latin typeface="Aptos"/>
              </a:rPr>
              <a:t>DIVE MANAGEMENT 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82512" y="1938528"/>
            <a:ext cx="4846320" cy="50292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82512" y="2240280"/>
            <a:ext cx="48463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01355A"/>
                </a:solidFill>
                <a:latin typeface="Aptos Display"/>
              </a:rPr>
              <a:t>Take the lead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2834640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>
                <a:solidFill>
                  <a:srgbClr val="24536C"/>
                </a:solidFill>
                <a:latin typeface="Aptos"/>
              </a:rPr>
              <a:t>Plan and manage the diving, with the instructor providing support.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096512"/>
            <a:ext cx="10570464" cy="457200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1248" y="4197096"/>
            <a:ext cx="1207008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>
                <a:solidFill>
                  <a:srgbClr val="D7B266"/>
                </a:solidFill>
                <a:latin typeface="Aptos"/>
              </a:rPr>
              <a:t>DP2 evidence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76272" y="4169663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identify what is needed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31920" y="4169663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prepare beforehand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87568" y="4169663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address site safety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43216" y="4169663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monitor diving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98863" y="4169663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delegate effectively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4828032"/>
            <a:ext cx="9144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SCOPE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36192" y="4800600"/>
            <a:ext cx="4882896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1355A"/>
                </a:solidFill>
                <a:latin typeface="Aptos Display"/>
              </a:rPr>
              <a:t>A day’s dive-management exercise at a known site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2200" y="4800600"/>
            <a:ext cx="501091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24536C"/>
                </a:solidFill>
                <a:latin typeface="Aptos"/>
              </a:rPr>
              <a:t>—not a requirement to organise a residential weekend or overseas holiday.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5532120"/>
            <a:ext cx="105613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1">
                <a:solidFill>
                  <a:srgbClr val="6D7E82"/>
                </a:solidFill>
                <a:latin typeface="Aptos"/>
              </a:rPr>
              <a:t>Check the exact instructor-manual edition before treating participant or dive numbers as prescribed requirements.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16168" y="6400800"/>
            <a:ext cx="4937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Sources: older qualification record (Prima Sub-Aqua); published practical objectives (LSAC); BSAC Dive Manager guidance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CREATE CLEAN HANDOVERS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Make the organiser–DO–Dive Manager boundary explicit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Safe Diving — Dive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06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9" name="Oval 8"/>
          <p:cNvSpPr/>
          <p:nvPr/>
        </p:nvSpPr>
        <p:spPr>
          <a:xfrm>
            <a:off x="1618488" y="1536192"/>
            <a:ext cx="1463040" cy="1463040"/>
          </a:xfrm>
          <a:prstGeom prst="ellipse">
            <a:avLst/>
          </a:prstGeom>
          <a:solidFill>
            <a:srgbClr val="EAF9F6"/>
          </a:solidFill>
          <a:ln w="38100">
            <a:solidFill>
              <a:srgbClr val="D7B2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52728" y="2009838"/>
            <a:ext cx="2194560" cy="22313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1450" b="1" i="0">
                <a:solidFill>
                  <a:srgbClr val="01355A"/>
                </a:solidFill>
                <a:latin typeface="Aptos Display"/>
              </a:rPr>
              <a:t>TRIP ORGANISER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218688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B97E20"/>
                </a:solidFill>
                <a:latin typeface="Aptos"/>
              </a:rPr>
              <a:t>ORGANISES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639312"/>
            <a:ext cx="301752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24536C"/>
                </a:solidFill>
                <a:latin typeface="Aptos"/>
              </a:rPr>
              <a:t>• people &amp; communications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24536C"/>
                </a:solidFill>
                <a:latin typeface="Aptos"/>
              </a:rPr>
              <a:t>• suppliers &amp; travel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24536C"/>
                </a:solidFill>
                <a:latin typeface="Aptos"/>
              </a:rPr>
              <a:t>• costs &amp; records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0208" y="1956816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700" b="1" i="0">
                <a:solidFill>
                  <a:srgbClr val="B97E20"/>
                </a:solidFill>
                <a:latin typeface="Aptos"/>
              </a:rPr>
              <a:t>→</a:t>
            </a:r>
          </a:p>
        </p:txBody>
      </p:sp>
      <p:sp>
        <p:nvSpPr>
          <p:cNvPr id="14" name="Oval 13"/>
          <p:cNvSpPr/>
          <p:nvPr/>
        </p:nvSpPr>
        <p:spPr>
          <a:xfrm>
            <a:off x="5330951" y="1536192"/>
            <a:ext cx="1463040" cy="1463040"/>
          </a:xfrm>
          <a:prstGeom prst="ellipse">
            <a:avLst/>
          </a:prstGeom>
          <a:solidFill>
            <a:srgbClr val="F7F4EA"/>
          </a:solidFill>
          <a:ln w="381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965192" y="2009838"/>
            <a:ext cx="2194560" cy="22313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1450" b="1" i="0">
                <a:solidFill>
                  <a:srgbClr val="01355A"/>
                </a:solidFill>
                <a:latin typeface="Aptos Display"/>
              </a:rPr>
              <a:t>DIVING OFFICER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70831" y="3218688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B97E20"/>
                </a:solidFill>
                <a:latin typeface="Aptos"/>
              </a:rPr>
              <a:t>AUTHORISES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5" y="3639312"/>
            <a:ext cx="301752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24536C"/>
                </a:solidFill>
                <a:latin typeface="Aptos"/>
              </a:rPr>
              <a:t>• branch activity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24536C"/>
                </a:solidFill>
                <a:latin typeface="Aptos"/>
              </a:rPr>
              <a:t>• suitable Dive Manager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24536C"/>
                </a:solidFill>
                <a:latin typeface="Aptos"/>
              </a:rPr>
              <a:t>• club oversight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62671" y="1956816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700" b="1" i="0">
                <a:solidFill>
                  <a:srgbClr val="B97E20"/>
                </a:solidFill>
                <a:latin typeface="Aptos"/>
              </a:rPr>
              <a:t>→</a:t>
            </a:r>
          </a:p>
        </p:txBody>
      </p:sp>
      <p:sp>
        <p:nvSpPr>
          <p:cNvPr id="19" name="Oval 18"/>
          <p:cNvSpPr/>
          <p:nvPr/>
        </p:nvSpPr>
        <p:spPr>
          <a:xfrm>
            <a:off x="9043416" y="1536192"/>
            <a:ext cx="1463040" cy="1463040"/>
          </a:xfrm>
          <a:prstGeom prst="ellipse">
            <a:avLst/>
          </a:prstGeom>
          <a:solidFill>
            <a:srgbClr val="01355A"/>
          </a:solidFill>
          <a:ln w="381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77656" y="2009838"/>
            <a:ext cx="2194560" cy="22313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1450" b="1" i="0">
                <a:solidFill>
                  <a:srgbClr val="FFFFFF"/>
                </a:solidFill>
                <a:latin typeface="Aptos Display"/>
              </a:rPr>
              <a:t>DIVE MANAGER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83296" y="3218688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B97E20"/>
                </a:solidFill>
                <a:latin typeface="Aptos"/>
              </a:rPr>
              <a:t>MANAGES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3639312"/>
            <a:ext cx="301752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01355A"/>
                </a:solidFill>
                <a:latin typeface="Aptos"/>
              </a:rPr>
              <a:t>• dive plan &amp; briefing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01355A"/>
                </a:solidFill>
                <a:latin typeface="Aptos"/>
              </a:rPr>
              <a:t>• risk and conditions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600">
                <a:solidFill>
                  <a:srgbClr val="01355A"/>
                </a:solidFill>
                <a:latin typeface="Aptos"/>
              </a:rPr>
              <a:t>• monitoring &amp; records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25880" y="5376672"/>
            <a:ext cx="9537192" cy="50292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490472" y="5449824"/>
            <a:ext cx="9208008" cy="3566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01355A"/>
                </a:solidFill>
                <a:latin typeface="Aptos"/>
              </a:rPr>
              <a:t>An explicit handover matters whenever responsibility changes during the day.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BEFORE MONEY MOVES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Write a one-page proposal and test feasibility with the Diving Officer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07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1408176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THE PROPOSAL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1792224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9264" y="1755648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Destination + date window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514600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9264" y="2478024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Purpose / objective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23697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9264" y="3200400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Expected depth + conditions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3959352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9264" y="3922776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Intended participants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468172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9264" y="4645152"/>
            <a:ext cx="2903220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Shore </a:t>
            </a:r>
            <a:r>
              <a:rPr lang="en-GB" sz="1650" b="0" i="0">
                <a:solidFill>
                  <a:srgbClr val="01355A"/>
                </a:solidFill>
                <a:latin typeface="Aptos"/>
              </a:rPr>
              <a:t>diving or </a:t>
            </a:r>
            <a:r>
              <a:rPr sz="1650" b="0" i="0">
                <a:solidFill>
                  <a:srgbClr val="01355A"/>
                </a:solidFill>
                <a:latin typeface="Aptos"/>
              </a:rPr>
              <a:t>charter boat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73068" y="1792224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283964" y="1755648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Approximate group size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73068" y="2514600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283964" y="2478024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Indicative total cost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73068" y="323697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283964" y="3200400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Alternative sites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73068" y="3959352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283964" y="3922776"/>
            <a:ext cx="2903220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>
                <a:solidFill>
                  <a:srgbClr val="01355A"/>
                </a:solidFill>
                <a:latin typeface="Aptos"/>
              </a:rPr>
              <a:t>Organiser + proposed dive management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34656" y="1444752"/>
            <a:ext cx="16459" cy="4169663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882127" y="160020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EXAMPLE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82127" y="2048256"/>
            <a:ext cx="3182112" cy="1993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 i="0">
                <a:solidFill>
                  <a:srgbClr val="01355A"/>
                </a:solidFill>
                <a:latin typeface="Aptos Display"/>
              </a:rPr>
              <a:t>Two days of coastal diving for eight members, with sites suitable for the confirmed group and sheltered alternatives.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2127" y="4325112"/>
            <a:ext cx="23317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490"/>
                </a:solidFill>
                <a:latin typeface="Aptos"/>
              </a:rPr>
              <a:t>Decision at this stage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82127" y="4645152"/>
            <a:ext cx="3127248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B97E20"/>
                </a:solidFill>
                <a:latin typeface="Aptos"/>
              </a:rPr>
              <a:t>Worth researching—not yet worth booking.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WORKED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A UK coastal weekend exposes the decisions in the right order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08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9808" y="1508760"/>
            <a:ext cx="10515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600" b="1" i="0">
                <a:solidFill>
                  <a:srgbClr val="B97E20"/>
                </a:solidFill>
                <a:latin typeface="Aptos Display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" y="2176272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1355A"/>
                </a:solidFill>
                <a:latin typeface="Aptos"/>
              </a:rPr>
              <a:t>members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76272" y="1499616"/>
            <a:ext cx="16459" cy="4160520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42032" y="1508760"/>
            <a:ext cx="4599432" cy="3566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900" b="1">
                <a:solidFill>
                  <a:srgbClr val="01355A"/>
                </a:solidFill>
                <a:latin typeface="Aptos"/>
              </a:rPr>
              <a:t>Group: </a:t>
            </a:r>
            <a:r>
              <a:rPr sz="1900">
                <a:solidFill>
                  <a:srgbClr val="24536C"/>
                </a:solidFill>
                <a:latin typeface="Aptos"/>
              </a:rPr>
              <a:t>two recently qualified Ocean Divers; one equipment-hire request.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900" b="1">
                <a:solidFill>
                  <a:srgbClr val="01355A"/>
                </a:solidFill>
                <a:latin typeface="Aptos"/>
              </a:rPr>
              <a:t>Platform: </a:t>
            </a:r>
            <a:r>
              <a:rPr sz="1900">
                <a:solidFill>
                  <a:srgbClr val="24536C"/>
                </a:solidFill>
                <a:latin typeface="Aptos"/>
              </a:rPr>
              <a:t>charter for eight divers.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900" b="1">
                <a:solidFill>
                  <a:srgbClr val="01355A"/>
                </a:solidFill>
                <a:latin typeface="Aptos"/>
              </a:rPr>
              <a:t>Constraint: </a:t>
            </a:r>
            <a:r>
              <a:rPr sz="1900">
                <a:solidFill>
                  <a:srgbClr val="24536C"/>
                </a:solidFill>
                <a:latin typeface="Aptos"/>
              </a:rPr>
              <a:t>fill station closes at 5 pm.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900" b="1">
                <a:solidFill>
                  <a:srgbClr val="01355A"/>
                </a:solidFill>
                <a:latin typeface="Aptos"/>
              </a:rPr>
              <a:t>Uncertainty: </a:t>
            </a:r>
            <a:r>
              <a:rPr sz="1900">
                <a:solidFill>
                  <a:srgbClr val="24536C"/>
                </a:solidFill>
                <a:latin typeface="Aptos"/>
              </a:rPr>
              <a:t>forecast may rule out preferred sites.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900" b="1">
                <a:solidFill>
                  <a:srgbClr val="01355A"/>
                </a:solidFill>
                <a:latin typeface="Aptos"/>
              </a:rPr>
              <a:t>Aim: </a:t>
            </a:r>
            <a:r>
              <a:rPr sz="1900">
                <a:solidFill>
                  <a:srgbClr val="24536C"/>
                </a:solidFill>
                <a:latin typeface="Aptos"/>
              </a:rPr>
              <a:t>two days’ diving with sheltered alternatives.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61504" y="1499616"/>
            <a:ext cx="16459" cy="416052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27264" y="1536192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BEFORE BOOKING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27264" y="1901952"/>
            <a:ext cx="3200400" cy="32735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Who can manage the diving?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What sites fit the group?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Can the gas plan work?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What is the minimum viable number?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What happens if Plan A is lost?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27264" y="5239512"/>
            <a:ext cx="3218688" cy="438912"/>
          </a:xfrm>
          <a:prstGeom prst="rect">
            <a:avLst/>
          </a:prstGeom>
          <a:solidFill>
            <a:srgbClr val="7F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91856" y="5312664"/>
            <a:ext cx="2889504" cy="2926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>
                <a:solidFill>
                  <a:srgbClr val="01355A"/>
                </a:solidFill>
                <a:latin typeface="Aptos"/>
              </a:rPr>
              <a:t>Use this example throughout the session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BUILD AROUND THE REAL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A qualification card is only one part of the assessment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09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1389888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EVIDENCE TO GATHER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719072"/>
            <a:ext cx="4846320" cy="34930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Qualifications + additional training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Recent diving in similar conditions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Depth experience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Dry suit / boat / current / DSMB experience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Confidence + support needed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Equipment availability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Training requests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79008" y="1408176"/>
            <a:ext cx="16459" cy="427939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72200" y="1627632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RECENCY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1956816"/>
            <a:ext cx="46634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01355A"/>
                </a:solidFill>
                <a:latin typeface="Aptos Display"/>
              </a:rPr>
              <a:t>Can matter as much as the grade on the card.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53512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BUDDYING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282696"/>
            <a:ext cx="466344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 i="0">
                <a:solidFill>
                  <a:srgbClr val="01355A"/>
                </a:solidFill>
                <a:latin typeface="Aptos Display"/>
              </a:rPr>
              <a:t>Identify experienced buddies and supervision needs early.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4233672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TRAINING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4562856"/>
            <a:ext cx="466344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 i="0">
                <a:solidFill>
                  <a:srgbClr val="01355A"/>
                </a:solidFill>
                <a:latin typeface="Aptos Display"/>
              </a:rPr>
              <a:t>Agree the instructor, scope and time before the trip.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RESEARCH EVERY POTENTIAL 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Local knowledge turns information into a usable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Safe Diving — Seamanship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10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8368" y="1389888"/>
          <a:ext cx="10881360" cy="4553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FFFFFF"/>
                          </a:solidFill>
                          <a:latin typeface="Aptos"/>
                        </a:rPr>
                        <a:t>INFORMATION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FFFFFF"/>
                          </a:solidFill>
                          <a:latin typeface="Aptos"/>
                        </a:rPr>
                        <a:t>QUESTIONS TO ANSWER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Access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Permission, parking, fees, hours and carrying distance?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Diving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Depth, seabed, visibility, current and main hazards?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Tides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Is slack required—and what reliable local information establishes it?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Exposure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Which wind directions and swell affect the site?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Entry / exit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Can divers enter and recover safely as conditions change?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Facilities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Toilets, shelter, gas, storage and food?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Emergencies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Communications, casualty recovery and emergency access?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5968">
                <a:tc>
                  <a:txBody>
                    <a:bodyPr/>
                    <a:lstStyle/>
                    <a:p>
                      <a:pPr algn="l"/>
                      <a:r>
                        <a:rPr sz="1320" b="1">
                          <a:solidFill>
                            <a:srgbClr val="01355A"/>
                          </a:solidFill>
                          <a:latin typeface="Aptos"/>
                        </a:rPr>
                        <a:t>Alternatives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20" b="0">
                          <a:solidFill>
                            <a:srgbClr val="24536C"/>
                          </a:solidFill>
                          <a:latin typeface="Aptos"/>
                        </a:rPr>
                        <a:t>What nearby site suits different conditions?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For an unfamiliar location, combine charts, tides and forecasts with people who know the site.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PLAN BACKWARDS FROM THE DIVING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The timeline gets more specific as commitment increases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11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7552" y="3054096"/>
            <a:ext cx="10168128" cy="4572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33271" y="2834640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1" y="28620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01355A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504" y="1517904"/>
            <a:ext cx="130759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7E20"/>
                </a:solidFill>
                <a:latin typeface="Aptos Display"/>
              </a:rPr>
              <a:t>3–12 months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" y="3547872"/>
            <a:ext cx="1307592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50" b="0" i="0">
                <a:solidFill>
                  <a:srgbClr val="01355A"/>
                </a:solidFill>
                <a:latin typeface="Aptos"/>
              </a:rPr>
              <a:t>Proposal • DO discussion • research • indicative costs</a:t>
            </a:r>
          </a:p>
        </p:txBody>
      </p:sp>
      <p:sp>
        <p:nvSpPr>
          <p:cNvPr id="13" name="Oval 12"/>
          <p:cNvSpPr/>
          <p:nvPr/>
        </p:nvSpPr>
        <p:spPr>
          <a:xfrm>
            <a:off x="2660904" y="2834640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660904" y="28620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01355A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31136" y="1517904"/>
            <a:ext cx="130759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7E20"/>
                </a:solidFill>
                <a:latin typeface="Aptos Display"/>
              </a:rPr>
              <a:t>Before money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31136" y="3547872"/>
            <a:ext cx="1307592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50" b="0" i="0">
                <a:solidFill>
                  <a:srgbClr val="01355A"/>
                </a:solidFill>
                <a:latin typeface="Aptos"/>
              </a:rPr>
              <a:t>Management • viable numbers • supplier terms</a:t>
            </a:r>
          </a:p>
        </p:txBody>
      </p:sp>
      <p:sp>
        <p:nvSpPr>
          <p:cNvPr id="17" name="Oval 16"/>
          <p:cNvSpPr/>
          <p:nvPr/>
        </p:nvSpPr>
        <p:spPr>
          <a:xfrm>
            <a:off x="4288536" y="2834640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88536" y="28620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01355A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58768" y="1517904"/>
            <a:ext cx="130759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7E20"/>
                </a:solidFill>
                <a:latin typeface="Aptos Display"/>
              </a:rPr>
              <a:t>1–3 months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8768" y="3547872"/>
            <a:ext cx="1307592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50" b="0" i="0">
                <a:solidFill>
                  <a:srgbClr val="01355A"/>
                </a:solidFill>
                <a:latin typeface="Aptos"/>
              </a:rPr>
              <a:t>Participants • bookings • transport • gas</a:t>
            </a:r>
          </a:p>
        </p:txBody>
      </p:sp>
      <p:sp>
        <p:nvSpPr>
          <p:cNvPr id="21" name="Oval 20"/>
          <p:cNvSpPr/>
          <p:nvPr/>
        </p:nvSpPr>
        <p:spPr>
          <a:xfrm>
            <a:off x="5916168" y="2834640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16168" y="28620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01355A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0" y="1517904"/>
            <a:ext cx="130759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7E20"/>
                </a:solidFill>
                <a:latin typeface="Aptos Display"/>
              </a:rPr>
              <a:t>2–4 weeks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0" y="3547872"/>
            <a:ext cx="1307592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50" b="0" i="0">
                <a:solidFill>
                  <a:srgbClr val="01355A"/>
                </a:solidFill>
                <a:latin typeface="Aptos"/>
              </a:rPr>
              <a:t>Risk assessment • EAP • joining instructions</a:t>
            </a:r>
          </a:p>
        </p:txBody>
      </p:sp>
      <p:sp>
        <p:nvSpPr>
          <p:cNvPr id="25" name="Oval 24"/>
          <p:cNvSpPr/>
          <p:nvPr/>
        </p:nvSpPr>
        <p:spPr>
          <a:xfrm>
            <a:off x="7543800" y="2834640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543800" y="28620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01355A"/>
                </a:solidFill>
                <a:latin typeface="Apto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4032" y="1517904"/>
            <a:ext cx="130759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7E20"/>
                </a:solidFill>
                <a:latin typeface="Aptos Display"/>
              </a:rPr>
              <a:t>Final week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14032" y="3547872"/>
            <a:ext cx="1307592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50" b="0" i="0">
                <a:solidFill>
                  <a:srgbClr val="01355A"/>
                </a:solidFill>
                <a:latin typeface="Aptos"/>
              </a:rPr>
              <a:t>Reconfirm • equipment • monitor weather</a:t>
            </a:r>
          </a:p>
        </p:txBody>
      </p:sp>
      <p:sp>
        <p:nvSpPr>
          <p:cNvPr id="29" name="Oval 28"/>
          <p:cNvSpPr/>
          <p:nvPr/>
        </p:nvSpPr>
        <p:spPr>
          <a:xfrm>
            <a:off x="9171432" y="2834640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171432" y="28620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01355A"/>
                </a:solidFill>
                <a:latin typeface="Aptos"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41664" y="1517904"/>
            <a:ext cx="130759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7E20"/>
                </a:solidFill>
                <a:latin typeface="Aptos Display"/>
              </a:rPr>
              <a:t>Each day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41664" y="3547872"/>
            <a:ext cx="1307592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50" b="0" i="0">
                <a:solidFill>
                  <a:srgbClr val="01355A"/>
                </a:solidFill>
                <a:latin typeface="Aptos"/>
              </a:rPr>
              <a:t>Conditions • briefing • records • handovers</a:t>
            </a:r>
          </a:p>
        </p:txBody>
      </p:sp>
      <p:sp>
        <p:nvSpPr>
          <p:cNvPr id="33" name="Oval 32"/>
          <p:cNvSpPr/>
          <p:nvPr/>
        </p:nvSpPr>
        <p:spPr>
          <a:xfrm>
            <a:off x="10799064" y="2834640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799064" y="28620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01355A"/>
                </a:solidFill>
                <a:latin typeface="Aptos"/>
              </a:rPr>
              <a:t>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9296" y="1517904"/>
            <a:ext cx="130759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7E20"/>
                </a:solidFill>
                <a:latin typeface="Aptos Display"/>
              </a:rPr>
              <a:t>After return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69296" y="3547872"/>
            <a:ext cx="1307592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50" b="0" i="0">
                <a:solidFill>
                  <a:srgbClr val="01355A"/>
                </a:solidFill>
                <a:latin typeface="Aptos"/>
              </a:rPr>
              <a:t>Equipment • finances • records • review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517904" y="5413248"/>
            <a:ext cx="9162288" cy="475488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682495" y="5486400"/>
            <a:ext cx="8833104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ptos"/>
              </a:rPr>
              <a:t>The booking deadline—not habit—sets the real planning lead time.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SHOW THE WHOLE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Separate shared expenses from personal costs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12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8368" y="1481328"/>
          <a:ext cx="5925312" cy="3584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1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740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Aptos"/>
                        </a:rPr>
                        <a:t>SHARED EXPENSE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Aptos"/>
                        </a:rPr>
                        <a:t>ILLUSTRATIVE AMOUNT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408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1355A"/>
                          </a:solidFill>
                          <a:latin typeface="Aptos"/>
                        </a:rPr>
                        <a:t>Charter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24536C"/>
                          </a:solidFill>
                          <a:latin typeface="Aptos"/>
                        </a:rPr>
                        <a:t>£1,200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408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1355A"/>
                          </a:solidFill>
                          <a:latin typeface="Aptos"/>
                        </a:rPr>
                        <a:t>Accommodation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24536C"/>
                          </a:solidFill>
                          <a:latin typeface="Aptos"/>
                        </a:rPr>
                        <a:t>£800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408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1355A"/>
                          </a:solidFill>
                          <a:latin typeface="Aptos"/>
                        </a:rPr>
                        <a:t>Other shared costs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24536C"/>
                          </a:solidFill>
                          <a:latin typeface="Aptos"/>
                        </a:rPr>
                        <a:t>£200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408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1355A"/>
                          </a:solidFill>
                          <a:latin typeface="Aptos"/>
                        </a:rPr>
                        <a:t>TOTAL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24536C"/>
                          </a:solidFill>
                          <a:latin typeface="Aptos"/>
                        </a:rPr>
                        <a:t>£2,200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408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1355A"/>
                          </a:solidFill>
                          <a:latin typeface="Aptos"/>
                        </a:rPr>
                        <a:t>Cost each: 8 paying participants</a:t>
                      </a:r>
                    </a:p>
                  </a:txBody>
                  <a:tcPr marT="36576" marB="36576" anchor="ctr">
                    <a:solidFill>
                      <a:srgbClr val="D7B2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24536C"/>
                          </a:solidFill>
                          <a:latin typeface="Aptos"/>
                        </a:rPr>
                        <a:t>£275</a:t>
                      </a:r>
                    </a:p>
                  </a:txBody>
                  <a:tcPr marT="36576" marB="36576" anchor="ctr">
                    <a:solidFill>
                      <a:srgbClr val="D7B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912864" y="1426464"/>
            <a:ext cx="16459" cy="4315968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278624" y="1536192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SHOW SEPARATELY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78624" y="1892807"/>
            <a:ext cx="3703320" cy="2514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Travel / ferries / parking / tolls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Launching, mooring and boat fuel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Air, nitrox and equipment hire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Site fees or permits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Food arrangements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Personal equipment needs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78624" y="4709160"/>
            <a:ext cx="3703320" cy="64008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43216" y="4782312"/>
            <a:ext cx="3374136" cy="493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01355A"/>
                </a:solidFill>
                <a:latin typeface="Aptos"/>
              </a:rPr>
              <a:t>Add only an explicitly agreed contingency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Illustrative calculation supplied for the session—not a current quote.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MAKE THE FINANCIAL RULES VISIBLE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A deposit should follow clarity—not create it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13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BEFORE TAKING MONEY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180136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9264" y="1764792"/>
            <a:ext cx="4572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What is included / excluded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35305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9264" y="2316480"/>
            <a:ext cx="4572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Deposit and balance dates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2904744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9264" y="2868168"/>
            <a:ext cx="4572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Cancellation and refund terms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3456432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9264" y="3419856"/>
            <a:ext cx="4572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Minimum viable number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4008120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9264" y="3971544"/>
            <a:ext cx="4572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Supplier cancellation terms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55980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9264" y="4523232"/>
            <a:ext cx="4572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Who can authorise a shortfall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16168" y="1417320"/>
            <a:ext cx="16459" cy="418795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72784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IF THINGS CHANGE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72784" y="1810512"/>
            <a:ext cx="4617720" cy="3337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A participant withdraws: </a:t>
            </a:r>
            <a:r>
              <a:rPr sz="1800">
                <a:solidFill>
                  <a:srgbClr val="24536C"/>
                </a:solidFill>
                <a:latin typeface="Aptos"/>
              </a:rPr>
              <a:t>apply the written terms consistently.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The boat cancels: </a:t>
            </a:r>
            <a:r>
              <a:rPr sz="1800">
                <a:solidFill>
                  <a:srgbClr val="24536C"/>
                </a:solidFill>
                <a:latin typeface="Aptos"/>
              </a:rPr>
              <a:t>follow supplier terms and tell members quickly.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Numbers fall: </a:t>
            </a:r>
            <a:r>
              <a:rPr sz="1800">
                <a:solidFill>
                  <a:srgbClr val="24536C"/>
                </a:solidFill>
                <a:latin typeface="Aptos"/>
              </a:rPr>
              <a:t>recalculate before creating an unapproved deficit.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 b="1">
                <a:solidFill>
                  <a:srgbClr val="01355A"/>
                </a:solidFill>
                <a:latin typeface="Aptos"/>
              </a:rPr>
              <a:t>Conditions change: </a:t>
            </a:r>
            <a:r>
              <a:rPr sz="1800">
                <a:solidFill>
                  <a:srgbClr val="24536C"/>
                </a:solidFill>
                <a:latin typeface="Aptos"/>
              </a:rPr>
              <a:t>safety decisions remain separate from sunk cost.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72784" y="5010912"/>
            <a:ext cx="4617720" cy="521207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37376" y="5084064"/>
            <a:ext cx="4288536" cy="37490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Aptos"/>
              </a:rPr>
              <a:t>Record the decision and the person authorised to make it.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KEEP ONE CONTROLLED PARTICIPANT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Names, capability and payments need one current record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Planning a club trip abroad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14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PARTICIPANT DETAILS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755648"/>
            <a:ext cx="4160520" cy="29626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Name + contact details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Qualification + relevant experience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Equipment / hire requests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Emergency contact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Fitness documentation confirmed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65776" y="1417320"/>
            <a:ext cx="16459" cy="4206240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22392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MONEY + COMMUNICATION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2392" y="1755648"/>
            <a:ext cx="2862072" cy="29626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Deposit paid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Balance due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Inclusions and exclusions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Deadlines and cancellation terms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Club payment process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40496" y="1417320"/>
            <a:ext cx="16459" cy="42062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87968" y="1572768"/>
            <a:ext cx="20848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NEED TO KNOW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87968" y="1956816"/>
            <a:ext cx="2267712" cy="1664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1355A"/>
                </a:solidFill>
                <a:latin typeface="Aptos Display"/>
              </a:rPr>
              <a:t>Keep sensitive information accessible only to those who need it.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87968" y="4087368"/>
            <a:ext cx="226771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24536C"/>
                </a:solidFill>
                <a:latin typeface="Aptos"/>
              </a:rPr>
              <a:t>Keep one payment record—not parallel spreadsheets and chat threads.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PLAN THE NON-DIVING DAY TOO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Travel and accommodation can decide whether the dive plan works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Planning an expedition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15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TRAVEL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755648"/>
            <a:ext cx="489204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Drivers, passengers and kit capacity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Realistic journey + rest breaks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Secure cylinder transport / loading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Ferries, tolls and parking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Trailer access and manoeuvring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06440" y="1417320"/>
            <a:ext cx="16459" cy="418795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63056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ACCOMMODATION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63056" y="1755648"/>
            <a:ext cx="475488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Arrival, keys and late check-in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Wet kit storage and drying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Breakfast versus departure times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Accessibility and dietary needs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Appropriate welfare for under-18s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07008" y="5148072"/>
            <a:ext cx="9738360" cy="502920"/>
          </a:xfrm>
          <a:prstGeom prst="rect">
            <a:avLst/>
          </a:prstGeom>
          <a:solidFill>
            <a:srgbClr val="7F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71600" y="5221224"/>
            <a:ext cx="9409176" cy="3566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>
                <a:solidFill>
                  <a:srgbClr val="01355A"/>
                </a:solidFill>
                <a:latin typeface="Aptos"/>
              </a:rPr>
              <a:t>Test the timings: arrival → kit prep → departure → fills → dinner → rest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TREAT GAS AS A SUPPLY CHAIN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Know the source, capacity, turnaround and fallback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16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QUESTIONS BEFORE TRAVEL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755648"/>
            <a:ext cx="4873752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Where are fills available?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Which gases and pressures?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Opening hours and turnaround?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Cylinder inspection evidence?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Can the supplier serve the group?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How many cylinders per diver?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Fallback if fills are unavailable?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79008" y="1417320"/>
            <a:ext cx="16459" cy="425196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44768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NAME THE CARRIER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44768" y="1755648"/>
          <a:ext cx="4754880" cy="331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875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SHARED ITEM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NAMED PERSON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1355A"/>
                          </a:solidFill>
                          <a:latin typeface="Aptos"/>
                        </a:rPr>
                        <a:t>Oxygen equipment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24536C"/>
                          </a:solidFill>
                          <a:latin typeface="Aptos"/>
                        </a:rPr>
                        <a:t>____________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1355A"/>
                          </a:solidFill>
                          <a:latin typeface="Aptos"/>
                        </a:rPr>
                        <a:t>First-aid kit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24536C"/>
                          </a:solidFill>
                          <a:latin typeface="Aptos"/>
                        </a:rPr>
                        <a:t>____________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1355A"/>
                          </a:solidFill>
                          <a:latin typeface="Aptos"/>
                        </a:rPr>
                        <a:t>Communications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24536C"/>
                          </a:solidFill>
                          <a:latin typeface="Aptos"/>
                        </a:rPr>
                        <a:t>____________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1355A"/>
                          </a:solidFill>
                          <a:latin typeface="Aptos"/>
                        </a:rPr>
                        <a:t>Dive records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24536C"/>
                          </a:solidFill>
                          <a:latin typeface="Aptos"/>
                        </a:rPr>
                        <a:t>____________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87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1355A"/>
                          </a:solidFill>
                          <a:latin typeface="Aptos"/>
                        </a:rPr>
                        <a:t>Shared spares / tools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24536C"/>
                          </a:solidFill>
                          <a:latin typeface="Aptos"/>
                        </a:rPr>
                        <a:t>____________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87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1355A"/>
                          </a:solidFill>
                          <a:latin typeface="Aptos"/>
                        </a:rPr>
                        <a:t>Hired club equipment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24536C"/>
                          </a:solidFill>
                          <a:latin typeface="Aptos"/>
                        </a:rPr>
                        <a:t>____________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44768" y="5230368"/>
            <a:ext cx="466344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06490"/>
                </a:solidFill>
                <a:latin typeface="Aptos"/>
              </a:rPr>
              <a:t>Nitrox / technical gas: analyse, label and complete personal gas planning.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MAKE RISK ASSESSMENT SPECIFIC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Start generic—then add the site, activity and today’s conditions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Risk assessment resources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17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8368" y="1490472"/>
          <a:ext cx="10881360" cy="3447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4548">
                <a:tc>
                  <a:txBody>
                    <a:bodyPr/>
                    <a:lstStyle/>
                    <a:p>
                      <a:pPr algn="l"/>
                      <a:r>
                        <a:rPr sz="1420" b="1">
                          <a:solidFill>
                            <a:srgbClr val="FFFFFF"/>
                          </a:solidFill>
                          <a:latin typeface="Aptos"/>
                        </a:rPr>
                        <a:t>HAZARD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0" b="1">
                          <a:solidFill>
                            <a:srgbClr val="FFFFFF"/>
                          </a:solidFill>
                          <a:latin typeface="Aptos"/>
                        </a:rPr>
                        <a:t>POSSIBLE CONTROLS</a:t>
                      </a:r>
                    </a:p>
                  </a:txBody>
                  <a:tcPr marT="36576" marB="36576" anchor="ctr">
                    <a:solidFill>
                      <a:srgbClr val="0135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548">
                <a:tc>
                  <a:txBody>
                    <a:bodyPr/>
                    <a:lstStyle/>
                    <a:p>
                      <a:pPr algn="l"/>
                      <a:r>
                        <a:rPr sz="1520" b="1">
                          <a:solidFill>
                            <a:srgbClr val="01355A"/>
                          </a:solidFill>
                          <a:latin typeface="Aptos"/>
                        </a:rPr>
                        <a:t>Slippery shore access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20" b="0">
                          <a:solidFill>
                            <a:srgbClr val="24536C"/>
                          </a:solidFill>
                          <a:latin typeface="Aptos"/>
                        </a:rPr>
                        <a:t>Inspect route • suitable tide • assistance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548">
                <a:tc>
                  <a:txBody>
                    <a:bodyPr/>
                    <a:lstStyle/>
                    <a:p>
                      <a:pPr algn="l"/>
                      <a:r>
                        <a:rPr sz="1520" b="1">
                          <a:solidFill>
                            <a:srgbClr val="01355A"/>
                          </a:solidFill>
                          <a:latin typeface="Aptos"/>
                        </a:rPr>
                        <a:t>Strong current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20" b="0">
                          <a:solidFill>
                            <a:srgbClr val="24536C"/>
                          </a:solidFill>
                          <a:latin typeface="Aptos"/>
                        </a:rPr>
                        <a:t>Reliable local advice • timing • suitable divers • recovery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548">
                <a:tc>
                  <a:txBody>
                    <a:bodyPr/>
                    <a:lstStyle/>
                    <a:p>
                      <a:pPr algn="l"/>
                      <a:r>
                        <a:rPr sz="1520" b="1">
                          <a:solidFill>
                            <a:srgbClr val="01355A"/>
                          </a:solidFill>
                          <a:latin typeface="Aptos"/>
                        </a:rPr>
                        <a:t>Cold / fatigue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20" b="0">
                          <a:solidFill>
                            <a:srgbClr val="24536C"/>
                          </a:solidFill>
                          <a:latin typeface="Aptos"/>
                        </a:rPr>
                        <a:t>Protection • shelter • rest • realistic programme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548">
                <a:tc>
                  <a:txBody>
                    <a:bodyPr/>
                    <a:lstStyle/>
                    <a:p>
                      <a:pPr algn="l"/>
                      <a:r>
                        <a:rPr sz="1520" b="1">
                          <a:solidFill>
                            <a:srgbClr val="01355A"/>
                          </a:solidFill>
                          <a:latin typeface="Aptos"/>
                        </a:rPr>
                        <a:t>Poor communications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20" b="0">
                          <a:solidFill>
                            <a:srgbClr val="24536C"/>
                          </a:solidFill>
                          <a:latin typeface="Aptos"/>
                        </a:rPr>
                        <a:t>Test coverage • appropriate alternative</a:t>
                      </a:r>
                    </a:p>
                  </a:txBody>
                  <a:tcPr marT="36576" marB="36576" anchor="ctr">
                    <a:solidFill>
                      <a:srgbClr val="E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548">
                <a:tc>
                  <a:txBody>
                    <a:bodyPr/>
                    <a:lstStyle/>
                    <a:p>
                      <a:pPr algn="l"/>
                      <a:r>
                        <a:rPr sz="1520" b="1">
                          <a:solidFill>
                            <a:srgbClr val="01355A"/>
                          </a:solidFill>
                          <a:latin typeface="Aptos"/>
                        </a:rPr>
                        <a:t>Boat failure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20" b="0">
                          <a:solidFill>
                            <a:srgbClr val="24536C"/>
                          </a:solidFill>
                          <a:latin typeface="Aptos"/>
                        </a:rPr>
                        <a:t>Maintenance checks • communications • recovery plan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58368" y="5230368"/>
            <a:ext cx="10881360" cy="53035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59" y="5303520"/>
            <a:ext cx="10552176" cy="38404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01355A"/>
                </a:solidFill>
                <a:latin typeface="Aptos"/>
              </a:rPr>
              <a:t>Review whenever the site, people, platform or conditions change.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Purpose: prevent incidents and show that significant hazards and controls were considered.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BUILD THE EMERGENCY PLAN AROUND THREE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Who acts, where is the equipment, and how does help reach the casualty?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Seamanship + current incident procedure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18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1490472"/>
            <a:ext cx="333756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>
                <a:solidFill>
                  <a:srgbClr val="01355A"/>
                </a:solidFill>
                <a:latin typeface="Aptos Display"/>
              </a:rPr>
              <a:t>WHO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2029968"/>
            <a:ext cx="3337560" cy="4572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2322576"/>
            <a:ext cx="315468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response coordinator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first aid + oxygen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meets emergency services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monitors remaining divers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4255" y="1490472"/>
            <a:ext cx="333756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>
                <a:solidFill>
                  <a:srgbClr val="01355A"/>
                </a:solidFill>
                <a:latin typeface="Aptos Display"/>
              </a:rPr>
              <a:t>WHERE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34255" y="2029968"/>
            <a:ext cx="3337560" cy="45720"/>
          </a:xfrm>
          <a:prstGeom prst="rect">
            <a:avLst/>
          </a:prstGeom>
          <a:solidFill>
            <a:srgbClr val="7F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43983" y="2322576"/>
            <a:ext cx="315468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exact location / coordinates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access + landing points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oxygen / first aid / records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casualty details kept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10144" y="1480769"/>
            <a:ext cx="333756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2800" b="1" i="0">
                <a:solidFill>
                  <a:srgbClr val="01355A"/>
                </a:solidFill>
                <a:latin typeface="Aptos Display"/>
              </a:rPr>
              <a:t>HOW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10144" y="2029968"/>
            <a:ext cx="3337560" cy="45720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19871" y="2322576"/>
            <a:ext cx="315468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primary + backup alarm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recover injured diver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evacuate to professional care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700">
                <a:solidFill>
                  <a:srgbClr val="01355A"/>
                </a:solidFill>
                <a:latin typeface="Aptos"/>
              </a:rPr>
              <a:t>• close remaining diving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43000" y="5157216"/>
            <a:ext cx="9921240" cy="566928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07592" y="5230368"/>
            <a:ext cx="9592056" cy="42062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ptos"/>
              </a:rPr>
              <a:t>Check oxygen quantity against time to professional care—including delays.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At sea around the UK, the supplied BSAC guidance identifies marine VHF / DSC as the primary emergency call method.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BUILD SLACK INTO THE DIVING PROGRAMME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A packed schedule creates pressure to rush or continue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Safe Diving — Dive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19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2926080"/>
            <a:ext cx="10241280" cy="4572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69848" y="2715768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2648" y="1664208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B97E20"/>
                </a:solidFill>
                <a:latin typeface="Aptos"/>
              </a:rPr>
              <a:t>ARRIVE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3383280"/>
            <a:ext cx="137160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01355A"/>
                </a:solidFill>
                <a:latin typeface="Aptos"/>
              </a:rPr>
              <a:t>Travel • keys • kit</a:t>
            </a:r>
          </a:p>
        </p:txBody>
      </p:sp>
      <p:sp>
        <p:nvSpPr>
          <p:cNvPr id="13" name="Oval 12"/>
          <p:cNvSpPr/>
          <p:nvPr/>
        </p:nvSpPr>
        <p:spPr>
          <a:xfrm>
            <a:off x="2697480" y="2715768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240280" y="1664208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B97E20"/>
                </a:solidFill>
                <a:latin typeface="Aptos"/>
              </a:rPr>
              <a:t>PREPARE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3383280"/>
            <a:ext cx="137160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01355A"/>
                </a:solidFill>
                <a:latin typeface="Aptos"/>
              </a:rPr>
              <a:t>brief • loads • gas</a:t>
            </a:r>
          </a:p>
        </p:txBody>
      </p:sp>
      <p:sp>
        <p:nvSpPr>
          <p:cNvPr id="16" name="Oval 15"/>
          <p:cNvSpPr/>
          <p:nvPr/>
        </p:nvSpPr>
        <p:spPr>
          <a:xfrm>
            <a:off x="4325112" y="2715768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67912" y="1664208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B97E20"/>
                </a:solidFill>
                <a:latin typeface="Aptos"/>
              </a:rPr>
              <a:t>CHECKOUT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67912" y="3383280"/>
            <a:ext cx="137160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01355A"/>
                </a:solidFill>
                <a:latin typeface="Aptos"/>
              </a:rPr>
              <a:t>if appropriate</a:t>
            </a:r>
          </a:p>
        </p:txBody>
      </p:sp>
      <p:sp>
        <p:nvSpPr>
          <p:cNvPr id="19" name="Oval 18"/>
          <p:cNvSpPr/>
          <p:nvPr/>
        </p:nvSpPr>
        <p:spPr>
          <a:xfrm>
            <a:off x="5952744" y="2715768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95544" y="1664208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B97E20"/>
                </a:solidFill>
                <a:latin typeface="Aptos"/>
              </a:rPr>
              <a:t>DIVE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95544" y="3383280"/>
            <a:ext cx="137160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01355A"/>
                </a:solidFill>
                <a:latin typeface="Aptos"/>
              </a:rPr>
              <a:t>site / buddy / waves</a:t>
            </a:r>
          </a:p>
        </p:txBody>
      </p:sp>
      <p:sp>
        <p:nvSpPr>
          <p:cNvPr id="22" name="Oval 21"/>
          <p:cNvSpPr/>
          <p:nvPr/>
        </p:nvSpPr>
        <p:spPr>
          <a:xfrm>
            <a:off x="7580375" y="2715768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123176" y="1664208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B97E20"/>
                </a:solidFill>
                <a:latin typeface="Aptos"/>
              </a:rPr>
              <a:t>RESET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23176" y="3383280"/>
            <a:ext cx="137160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01355A"/>
                </a:solidFill>
                <a:latin typeface="Aptos"/>
              </a:rPr>
              <a:t>surface interval • fills</a:t>
            </a:r>
          </a:p>
        </p:txBody>
      </p:sp>
      <p:sp>
        <p:nvSpPr>
          <p:cNvPr id="25" name="Oval 24"/>
          <p:cNvSpPr/>
          <p:nvPr/>
        </p:nvSpPr>
        <p:spPr>
          <a:xfrm>
            <a:off x="9208008" y="2715768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750808" y="1664208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B97E20"/>
                </a:solidFill>
                <a:latin typeface="Aptos"/>
              </a:rPr>
              <a:t>ALTERNATIVE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50808" y="3383280"/>
            <a:ext cx="137160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01355A"/>
                </a:solidFill>
                <a:latin typeface="Aptos"/>
              </a:rPr>
              <a:t>Plan B / training</a:t>
            </a:r>
          </a:p>
        </p:txBody>
      </p:sp>
      <p:sp>
        <p:nvSpPr>
          <p:cNvPr id="28" name="Oval 27"/>
          <p:cNvSpPr/>
          <p:nvPr/>
        </p:nvSpPr>
        <p:spPr>
          <a:xfrm>
            <a:off x="10835640" y="2715768"/>
            <a:ext cx="438912" cy="438912"/>
          </a:xfrm>
          <a:prstGeom prst="ellipse">
            <a:avLst/>
          </a:prstGeom>
          <a:solidFill>
            <a:srgbClr val="F7F4EA"/>
          </a:solidFill>
          <a:ln w="25400">
            <a:solidFill>
              <a:srgbClr val="013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378440" y="1664208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B97E20"/>
                </a:solidFill>
                <a:latin typeface="Aptos"/>
              </a:rPr>
              <a:t>RECOVER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78440" y="3383280"/>
            <a:ext cx="137160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01355A"/>
                </a:solidFill>
                <a:latin typeface="Aptos"/>
              </a:rPr>
              <a:t>kit • records • return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" y="4846320"/>
            <a:ext cx="1014984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01355A"/>
                </a:solidFill>
                <a:latin typeface="Aptos"/>
              </a:rPr>
              <a:t>The Dive Manager considers capability, fitness, depth limits, platform and emergency backup.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65960" y="5449824"/>
            <a:ext cx="8257031" cy="43891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130552" y="5522976"/>
            <a:ext cx="7927848" cy="2926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>
                <a:solidFill>
                  <a:srgbClr val="01355A"/>
                </a:solidFill>
                <a:latin typeface="Aptos"/>
              </a:rPr>
              <a:t>Time pressure is a planning defect—not a reason to compromise.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PRE-PLAN THE WEATHER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Plan A, Plan B and Plan C keep sunk cost out of the safety call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20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8368" y="1481328"/>
            <a:ext cx="2743200" cy="804672"/>
          </a:xfrm>
          <a:prstGeom prst="rect">
            <a:avLst/>
          </a:prstGeom>
          <a:solidFill>
            <a:srgbClr val="7F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591056"/>
            <a:ext cx="1024128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 i="0">
                <a:solidFill>
                  <a:srgbClr val="01355A"/>
                </a:solidFill>
                <a:latin typeface="Aptos Display"/>
              </a:rPr>
              <a:t>PLAN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1591056"/>
            <a:ext cx="132588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01355A"/>
                </a:solidFill>
                <a:latin typeface="Aptos"/>
              </a:rPr>
              <a:t>Preferred diving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624328"/>
            <a:ext cx="2743200" cy="80467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2734056"/>
            <a:ext cx="1024128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 i="0">
                <a:solidFill>
                  <a:srgbClr val="01355A"/>
                </a:solidFill>
                <a:latin typeface="Aptos Display"/>
              </a:rPr>
              <a:t>PLAN 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4519" y="2734056"/>
            <a:ext cx="132588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01355A"/>
                </a:solidFill>
                <a:latin typeface="Aptos"/>
              </a:rPr>
              <a:t>Suitable sheltered alternative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3767328"/>
            <a:ext cx="2743200" cy="804672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877056"/>
            <a:ext cx="1024128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ptos Display"/>
              </a:rPr>
              <a:t>PLAN 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4519" y="3877056"/>
            <a:ext cx="132588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ptos"/>
              </a:rPr>
              <a:t>Other activity or cancellation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5615" y="1444752"/>
            <a:ext cx="16459" cy="423367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160520" y="1490472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AGREE IN ADVANCE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520" y="1874519"/>
            <a:ext cx="4041648" cy="324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Who decides—and by when?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When will participants be updated?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Who contacts suppliers?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What happens to payments?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What limits matter for journey, launch, entry, exit and recovery?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67344" y="1444752"/>
            <a:ext cx="16459" cy="42336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23960" y="1554480"/>
            <a:ext cx="1847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DISCUSS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23960" y="1938528"/>
            <a:ext cx="2258568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 i="0">
                <a:solidFill>
                  <a:srgbClr val="01355A"/>
                </a:solidFill>
                <a:latin typeface="Aptos Display"/>
              </a:rPr>
              <a:t>The charter is paid—but recovery conditions are unsuitable.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23960" y="3758184"/>
            <a:ext cx="2258568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B97E20"/>
                </a:solidFill>
                <a:latin typeface="Aptos"/>
              </a:rPr>
              <a:t>What happens?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23960" y="4370832"/>
            <a:ext cx="225856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24536C"/>
                </a:solidFill>
                <a:latin typeface="Aptos"/>
              </a:rPr>
              <a:t>Safety and capability still decide.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SEND ONE DEFINITIVE JOINING DOCUMENT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Members should not need to reconstruct the plan from messages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21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1499616"/>
            <a:ext cx="33101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B97E20"/>
                </a:solidFill>
                <a:latin typeface="Aptos"/>
              </a:rPr>
              <a:t>GET THERE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1901952"/>
            <a:ext cx="3310128" cy="32004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2" y="2221992"/>
            <a:ext cx="3017520" cy="23042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meeting place + time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map / parking / contacts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travel + accommodation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delay / withdrawal 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499616"/>
            <a:ext cx="33101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B97E20"/>
                </a:solidFill>
                <a:latin typeface="Aptos"/>
              </a:rPr>
              <a:t>GET READY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1901952"/>
            <a:ext cx="3310128" cy="32004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89704" y="2221992"/>
            <a:ext cx="3017520" cy="23042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outline programme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kit + cylinders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gas arrangements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food + supplies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28432" y="1499616"/>
            <a:ext cx="33101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B97E20"/>
                </a:solidFill>
                <a:latin typeface="Aptos"/>
              </a:rPr>
              <a:t>STAY CURRENT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28432" y="1901952"/>
            <a:ext cx="3310128" cy="32004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74736" y="2221992"/>
            <a:ext cx="3017520" cy="23042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outstanding payments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documents to bring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weather decision deadline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800">
                <a:solidFill>
                  <a:srgbClr val="01355A"/>
                </a:solidFill>
                <a:latin typeface="Aptos"/>
              </a:rPr>
              <a:t>• offline copy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44368" y="5084064"/>
            <a:ext cx="6309360" cy="612648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108960" y="5157216"/>
            <a:ext cx="5980176" cy="4663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ptos"/>
              </a:rPr>
              <a:t>Keep the current version available offline.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BRIEF, MONITOR, HAND OVER AND CLOSE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Dive records make the plan visible while people are underwater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Safe Diving — Dive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22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BRIEF THE GROUP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746504"/>
            <a:ext cx="4892040" cy="3291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site, conditions and hazards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roles and buddy arrangements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entry, exit and recovery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depth / time / gas / decompression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separation and emergency procedures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signals and recall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97296" y="1417320"/>
            <a:ext cx="16459" cy="423367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53912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RECORD + MONITOR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3912" y="1746504"/>
            <a:ext cx="4736592" cy="35112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 b="1">
                <a:solidFill>
                  <a:srgbClr val="01355A"/>
                </a:solidFill>
                <a:latin typeface="Aptos"/>
              </a:rPr>
              <a:t>Before entry: </a:t>
            </a:r>
            <a:r>
              <a:rPr sz="1750">
                <a:solidFill>
                  <a:srgbClr val="24536C"/>
                </a:solidFill>
                <a:latin typeface="Aptos"/>
              </a:rPr>
              <a:t>buddy pairs, entry time, expected duration.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 b="1">
                <a:solidFill>
                  <a:srgbClr val="01355A"/>
                </a:solidFill>
                <a:latin typeface="Aptos"/>
              </a:rPr>
              <a:t>While diving: </a:t>
            </a:r>
            <a:r>
              <a:rPr sz="1750">
                <a:solidFill>
                  <a:srgbClr val="24536C"/>
                </a:solidFill>
                <a:latin typeface="Aptos"/>
              </a:rPr>
              <a:t>monitor progress and identify overdue pairs.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 b="1">
                <a:solidFill>
                  <a:srgbClr val="01355A"/>
                </a:solidFill>
                <a:latin typeface="Aptos"/>
              </a:rPr>
              <a:t>On exit: </a:t>
            </a:r>
            <a:r>
              <a:rPr sz="1750">
                <a:solidFill>
                  <a:srgbClr val="24536C"/>
                </a:solidFill>
                <a:latin typeface="Aptos"/>
              </a:rPr>
              <a:t>confirm everyone is out and well.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 b="1">
                <a:solidFill>
                  <a:srgbClr val="01355A"/>
                </a:solidFill>
                <a:latin typeface="Aptos"/>
              </a:rPr>
              <a:t>Afterwards: </a:t>
            </a:r>
            <a:r>
              <a:rPr sz="1750">
                <a:solidFill>
                  <a:srgbClr val="24536C"/>
                </a:solidFill>
                <a:latin typeface="Aptos"/>
              </a:rPr>
              <a:t>record actual details and problems.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 b="1">
                <a:solidFill>
                  <a:srgbClr val="01355A"/>
                </a:solidFill>
                <a:latin typeface="Aptos"/>
              </a:rPr>
              <a:t>At handover: </a:t>
            </a:r>
            <a:r>
              <a:rPr sz="1750">
                <a:solidFill>
                  <a:srgbClr val="24536C"/>
                </a:solidFill>
                <a:latin typeface="Aptos"/>
              </a:rPr>
              <a:t>name the person now monitoring the diving.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53912" y="5157216"/>
            <a:ext cx="4736592" cy="493776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18504" y="5230368"/>
            <a:ext cx="4407407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>
                <a:solidFill>
                  <a:srgbClr val="01355A"/>
                </a:solidFill>
                <a:latin typeface="Aptos"/>
              </a:rPr>
              <a:t>The handover is explicit—not assumed.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OVERSEAS ADDS BORDERS, OPERATORS AND DISRUPTION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Clarify what the club owns—and what the local operator owns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6400800"/>
            <a:ext cx="44348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20" b="0" i="0">
                <a:solidFill>
                  <a:srgbClr val="24536C"/>
                </a:solidFill>
                <a:latin typeface="Aptos"/>
              </a:rPr>
              <a:t>BSAC: Planning a club trip abroad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23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1417320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BEFORE BOOKING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17739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9264" y="1737360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Passport / entry requirements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2496312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9264" y="2459736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Qualification recognition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321868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9264" y="3182112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Local diving rules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941063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9264" y="3904487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Insurance: diving + evacuation + treatment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8368" y="4663440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9264" y="4626864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Hire kit + cylinder compatibility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959352" y="17739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270248" y="1737360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Airline equipment rules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59352" y="2496312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270248" y="2459736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Transfers + disruption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959352" y="321868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270248" y="3182112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No-fly / altitude intervals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59352" y="3941063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270248" y="3904487"/>
            <a:ext cx="2889503" cy="704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20" b="0" i="0">
                <a:solidFill>
                  <a:srgbClr val="01355A"/>
                </a:solidFill>
                <a:latin typeface="Aptos"/>
              </a:rPr>
              <a:t>Verified emergency support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516368" y="1417320"/>
            <a:ext cx="16459" cy="418795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882127" y="1572768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RESPONSIBILITY SPLIT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2127" y="1965960"/>
            <a:ext cx="9601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CLUB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82127" y="2276856"/>
            <a:ext cx="298094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</a:rPr>
              <a:t>people • preparation • records • communication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82127" y="3300984"/>
            <a:ext cx="1325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OPERATOR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82127" y="3611880"/>
            <a:ext cx="2980944" cy="9784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</a:rPr>
              <a:t>local platform • site operation • local emergency arrangements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882127" y="4992624"/>
            <a:ext cx="2980944" cy="557784"/>
          </a:xfrm>
          <a:prstGeom prst="rect">
            <a:avLst/>
          </a:prstGeom>
          <a:solidFill>
            <a:srgbClr val="7F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046719" y="5065776"/>
            <a:ext cx="2651760" cy="41147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01355A"/>
                </a:solidFill>
                <a:latin typeface="Aptos"/>
              </a:rPr>
              <a:t>Write down the interface.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THE TRIP ENDS AFTER THE ADMIN CLOSES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People, equipment, finances and learning all need an owner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24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1435608"/>
            <a:ext cx="1828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PEOPLE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1792224"/>
            <a:ext cx="5074920" cy="2743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19" y="2057400"/>
            <a:ext cx="484632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everyone returned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shore contact closed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incidents / near misses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0488" y="1435608"/>
            <a:ext cx="1828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EQUIPMENT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0488" y="1792224"/>
            <a:ext cx="5074920" cy="2743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63640" y="2057400"/>
            <a:ext cx="484632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clean + dry + return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faults reported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boat recovered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3447288"/>
            <a:ext cx="1828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FINANCES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3803904"/>
            <a:ext cx="5074920" cy="2743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19" y="4069080"/>
            <a:ext cx="484632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invoices settled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refunds completed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records balanced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0488" y="3447288"/>
            <a:ext cx="1828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LEARNING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90488" y="3803904"/>
            <a:ext cx="5074920" cy="2743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63640" y="4069080"/>
            <a:ext cx="484632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dive / training records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supplier + site notes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1750">
                <a:solidFill>
                  <a:srgbClr val="01355A"/>
                </a:solidFill>
                <a:latin typeface="Aptos"/>
              </a:rPr>
              <a:t>• agreed report + photos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408176" y="5504688"/>
            <a:ext cx="9372600" cy="457200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572768" y="5577840"/>
            <a:ext cx="904341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What would you change before running this trip again?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CHECKLIST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Before committing money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25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8680" y="15453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9576" y="1508760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Purpose, dates and intended participants agreed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" y="2401214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9576" y="2364638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Feasibility discussed with the Diving Officer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8680" y="3257092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79576" y="3220516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Suitable diving management identified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" y="4112971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79576" y="4076395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Diving appropriate for the likely group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" y="4968849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79576" y="4932273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Main sites and alternatives researched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03620" y="15453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14516" y="1508760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Gas availability checked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03620" y="2401214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4516" y="2364638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Complete estimated costs circulated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03620" y="3257092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4516" y="3220516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Minimum numbers and cancellation terms understood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03620" y="4112971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14516" y="4076395"/>
            <a:ext cx="4823459" cy="837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50" b="0" i="0">
                <a:solidFill>
                  <a:srgbClr val="01355A"/>
                </a:solidFill>
                <a:latin typeface="Aptos"/>
              </a:rPr>
              <a:t>Deposits and financial responsibilities agreed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Practical working template—not an official BSAC form.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CHECKLIST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Before departure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26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8680" y="148132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9576" y="1444752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Branch authorisation and Dive Manager confirmed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" y="238109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9576" y="234452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Participant capability and documentation checked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8680" y="328086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79576" y="324429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Bookings, balances and contacts confirmed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" y="41806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79576" y="414406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Transport and accommodation finalised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" y="508040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79576" y="504383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Gas and equipment allocated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03620" y="148132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14516" y="1444752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Risk assessment and emergency plan reviewed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03620" y="238109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4516" y="234452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Oxygen, first aid and communications checked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03620" y="328086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4516" y="324429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Surface and shore-contact arrangements agreed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03620" y="41806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14516" y="414406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Joining instructions issued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03620" y="508040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14516" y="504383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Weather decision and alternatives communicated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Practical working template—not an official BSAC form.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CHECKLIST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Before diving starts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27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8680" y="148132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9576" y="1444752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Actual conditions assessed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" y="238109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9576" y="234452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Entry, exit and recovery checked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8680" y="328086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79576" y="324429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Divers fit and ready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" y="41806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79576" y="414406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Buddy pairs and individual plans agreed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" y="508040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79576" y="504383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Briefing completed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03620" y="1481328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14516" y="1444752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Emergency equipment accessible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03620" y="238109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4516" y="234452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Communications checked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03620" y="3280867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4516" y="3244291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Dive recording and monitoring ready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03620" y="41806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14516" y="414406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Everyone knows who is managing the diving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03620" y="508040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14516" y="5043830"/>
            <a:ext cx="4823459" cy="881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80" b="0" i="0">
                <a:solidFill>
                  <a:srgbClr val="01355A"/>
                </a:solidFill>
                <a:latin typeface="Aptos"/>
              </a:rPr>
              <a:t>Anyone can raise a concern or withdraw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Practical working template—not an official BSAC form.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CHECKLIST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Before leaving the site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28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7280" y="172821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08176" y="1691640"/>
            <a:ext cx="9555480" cy="492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>
                <a:solidFill>
                  <a:srgbClr val="01355A"/>
                </a:solidFill>
                <a:latin typeface="Aptos"/>
              </a:rPr>
              <a:t>All divers accounted for and checked for problems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7280" y="223875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08176" y="2202180"/>
            <a:ext cx="9555480" cy="492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>
                <a:solidFill>
                  <a:srgbClr val="01355A"/>
                </a:solidFill>
                <a:latin typeface="Aptos"/>
              </a:rPr>
              <a:t>Dive records completed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97280" y="274929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08176" y="2712720"/>
            <a:ext cx="9555480" cy="492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>
                <a:solidFill>
                  <a:srgbClr val="01355A"/>
                </a:solidFill>
                <a:latin typeface="Aptos"/>
              </a:rPr>
              <a:t>Equipment and boat recovered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7280" y="325983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08176" y="3223260"/>
            <a:ext cx="9555480" cy="492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>
                <a:solidFill>
                  <a:srgbClr val="01355A"/>
                </a:solidFill>
                <a:latin typeface="Aptos"/>
              </a:rPr>
              <a:t>Relevant contacts told diving has finished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97280" y="377037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408176" y="3733800"/>
            <a:ext cx="9555480" cy="492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>
                <a:solidFill>
                  <a:srgbClr val="01355A"/>
                </a:solidFill>
                <a:latin typeface="Aptos"/>
              </a:rPr>
              <a:t>Faults or incidents recorded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97280" y="4280916"/>
            <a:ext cx="182880" cy="182880"/>
          </a:xfrm>
          <a:prstGeom prst="rect">
            <a:avLst/>
          </a:prstGeom>
          <a:solidFill>
            <a:srgbClr val="F7F4EA"/>
          </a:solidFill>
          <a:ln w="17780">
            <a:solidFill>
              <a:srgbClr val="B97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408176" y="4244340"/>
            <a:ext cx="9555480" cy="492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>
                <a:solidFill>
                  <a:srgbClr val="01355A"/>
                </a:solidFill>
                <a:latin typeface="Aptos"/>
              </a:rPr>
              <a:t>Next arrangements communicated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417320" y="5074920"/>
            <a:ext cx="9372600" cy="585216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581912" y="5148072"/>
            <a:ext cx="9043416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01355A"/>
                </a:solidFill>
                <a:latin typeface="Aptos"/>
              </a:rPr>
              <a:t>Do not let the last person leave with an open task nobody owns.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5971032"/>
            <a:ext cx="1088136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19" b="0" i="1">
                <a:solidFill>
                  <a:srgbClr val="6D7E82"/>
                </a:solidFill>
                <a:latin typeface="Aptos"/>
              </a:rPr>
              <a:t>Practical working template—not an official BSAC form.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SMALL-GROUP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Turn the coastal-weekend scenario into a viable trip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29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8368" y="1408176"/>
            <a:ext cx="10881360" cy="667512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481328"/>
            <a:ext cx="10552176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50" b="1" i="0">
                <a:solidFill>
                  <a:srgbClr val="FFFFFF"/>
                </a:solidFill>
                <a:latin typeface="Aptos"/>
              </a:rPr>
              <a:t>8 members • 2 recent Ocean Divers • 1 hire request • 8-seat charter • fills close 5 pm • uncertain forecast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441448"/>
            <a:ext cx="23774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PRODUCE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779776"/>
            <a:ext cx="50474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1355A"/>
                </a:solidFill>
                <a:latin typeface="Aptos Display"/>
              </a:rPr>
              <a:t>1  Short trip proposal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3328416"/>
            <a:ext cx="4773168" cy="18288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99048" y="2779776"/>
            <a:ext cx="50474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1355A"/>
                </a:solidFill>
                <a:latin typeface="Aptos Display"/>
              </a:rPr>
              <a:t>2  Questions before booking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9048" y="3328416"/>
            <a:ext cx="4773168" cy="18288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3566160"/>
            <a:ext cx="50474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1355A"/>
                </a:solidFill>
                <a:latin typeface="Aptos Display"/>
              </a:rPr>
              <a:t>3  Realistic budget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4114800"/>
            <a:ext cx="4773168" cy="18288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99048" y="3566160"/>
            <a:ext cx="50474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1355A"/>
                </a:solidFill>
                <a:latin typeface="Aptos Display"/>
              </a:rPr>
              <a:t>4  Diving + support rota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9048" y="4114800"/>
            <a:ext cx="4773168" cy="18288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8368" y="4352544"/>
            <a:ext cx="50474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1355A"/>
                </a:solidFill>
                <a:latin typeface="Aptos Display"/>
              </a:rPr>
              <a:t>5  Weather alternative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368" y="4901183"/>
            <a:ext cx="4773168" cy="18288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099048" y="4352544"/>
            <a:ext cx="50474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01355A"/>
                </a:solidFill>
                <a:latin typeface="Aptos Display"/>
              </a:rPr>
              <a:t>6  Outline emergency plan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9048" y="4901183"/>
            <a:ext cx="4773168" cy="18288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852928" y="5431536"/>
            <a:ext cx="6492240" cy="475488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017520" y="5538475"/>
            <a:ext cx="6163055" cy="261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1700" b="1" i="0">
                <a:solidFill>
                  <a:srgbClr val="01355A"/>
                </a:solidFill>
                <a:latin typeface="Aptos"/>
              </a:rPr>
              <a:t>Work </a:t>
            </a:r>
            <a:r>
              <a:rPr sz="1700" b="1" i="0">
                <a:solidFill>
                  <a:srgbClr val="01355A"/>
                </a:solidFill>
                <a:latin typeface="Aptos"/>
              </a:rPr>
              <a:t>in groups  •  </a:t>
            </a:r>
            <a:r>
              <a:rPr lang="en-US" sz="1700" b="1" i="0">
                <a:solidFill>
                  <a:srgbClr val="01355A"/>
                </a:solidFill>
                <a:latin typeface="Aptos"/>
              </a:rPr>
              <a:t>compare plans  •  agree next actions</a:t>
            </a:r>
            <a:endParaRPr sz="1700" b="1" i="0">
              <a:solidFill>
                <a:srgbClr val="01355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CLOSE THE LEARNING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A repeatable method matters more than a perfect destination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30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1508760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FIRST IDEA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901952"/>
            <a:ext cx="2852928" cy="941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1355A"/>
                </a:solidFill>
                <a:latin typeface="Aptos Display"/>
              </a:rPr>
              <a:t>Clarify purpose, people and constraints.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13632" y="1508760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COMMIT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3632" y="1901952"/>
            <a:ext cx="2852928" cy="941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1355A"/>
                </a:solidFill>
                <a:latin typeface="Aptos Display"/>
              </a:rPr>
              <a:t>Confirm authority, numbers, terms and alternatives.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68896" y="1508760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DIVE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68896" y="1901952"/>
            <a:ext cx="2852928" cy="941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1355A"/>
                </a:solidFill>
                <a:latin typeface="Aptos Display"/>
              </a:rPr>
              <a:t>Brief, monitor, adapt and hand over.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0" y="1508760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B97E20"/>
                </a:solidFill>
                <a:latin typeface="Aptos"/>
              </a:rPr>
              <a:t>HOME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20072" y="1901952"/>
            <a:ext cx="155448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>
                <a:solidFill>
                  <a:srgbClr val="01355A"/>
                </a:solidFill>
                <a:latin typeface="Aptos Display"/>
              </a:rPr>
              <a:t>Close people, kit, money and learning.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383280"/>
            <a:ext cx="10881360" cy="36576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78992" y="3840480"/>
            <a:ext cx="10012680" cy="10241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100" b="1" i="0">
                <a:solidFill>
                  <a:srgbClr val="01355A"/>
                </a:solidFill>
                <a:latin typeface="Aptos Display"/>
              </a:rPr>
              <a:t>“What would you change before running this trip again?”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88720" y="5285232"/>
            <a:ext cx="9802368" cy="530352"/>
          </a:xfrm>
          <a:prstGeom prst="rect">
            <a:avLst/>
          </a:prstGeom>
          <a:solidFill>
            <a:srgbClr val="01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5358384"/>
            <a:ext cx="9473184" cy="38404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50" b="1" i="0">
                <a:solidFill>
                  <a:srgbClr val="FFFFFF"/>
                </a:solidFill>
                <a:latin typeface="Aptos"/>
              </a:rPr>
              <a:t>A well-organised trip is one people feel ready for, can afford—and want to repeat.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576072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97E20"/>
                </a:solidFill>
                <a:latin typeface="Aptos"/>
              </a:rPr>
              <a:t>KEEP THE SOURCE MATERIAL CURRENT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270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01355A"/>
                </a:solidFill>
                <a:latin typeface="Aptos Display"/>
              </a:rPr>
              <a:t>Useful BSAC references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18504"/>
            <a:ext cx="10917936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9944"/>
            <a:ext cx="2057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24536C"/>
                </a:solidFill>
                <a:latin typeface="Aptos"/>
              </a:rPr>
              <a:t>STAFFORDSHIRE DIVERS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00800"/>
            <a:ext cx="530352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850" b="1" i="0">
                <a:solidFill>
                  <a:srgbClr val="B97E20"/>
                </a:solidFill>
                <a:latin typeface="Aptos"/>
              </a:rPr>
              <a:t>31</a:t>
            </a:r>
            <a:endParaRPr sz="850" b="1" i="0">
              <a:solidFill>
                <a:srgbClr val="B97E2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389888"/>
            <a:ext cx="4754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B97E20"/>
                </a:solidFill>
                <a:latin typeface="Aptos Display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1389888"/>
            <a:ext cx="400507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  <a:hlinkClick r:id="rId2"/>
              </a:rPr>
              <a:t>Safe Diving: Dive 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13248" y="1389888"/>
            <a:ext cx="5669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006490"/>
                </a:solidFill>
                <a:latin typeface="Aptos"/>
              </a:rPr>
              <a:t>www.bsac.com/safety/safe-diving-guide/dive-management/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98448" y="1828800"/>
            <a:ext cx="9784080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2048256"/>
            <a:ext cx="4754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B97E20"/>
                </a:solidFill>
                <a:latin typeface="Aptos Display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2048256"/>
            <a:ext cx="400507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  <a:hlinkClick r:id="rId3"/>
              </a:rPr>
              <a:t>Dive planning resources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2048256"/>
            <a:ext cx="5669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006490"/>
                </a:solidFill>
                <a:latin typeface="Aptos"/>
              </a:rPr>
              <a:t>www.bsac.com/advice-and-support/dive-planning/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98448" y="2487168"/>
            <a:ext cx="9784080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2706624"/>
            <a:ext cx="4754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B97E20"/>
                </a:solidFill>
                <a:latin typeface="Aptos Display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8448" y="2706624"/>
            <a:ext cx="400507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  <a:hlinkClick r:id="rId4"/>
              </a:rPr>
              <a:t>Risk assessment resources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13248" y="2706624"/>
            <a:ext cx="5669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006490"/>
                </a:solidFill>
                <a:latin typeface="Aptos"/>
              </a:rPr>
              <a:t>www.bsac.com/advice-and-support/dive-planning/risk-assessments/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98448" y="3145536"/>
            <a:ext cx="9784080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" y="3364992"/>
            <a:ext cx="4754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B97E20"/>
                </a:solidFill>
                <a:latin typeface="Aptos Display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8448" y="3364992"/>
            <a:ext cx="400507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  <a:hlinkClick r:id="rId5"/>
              </a:rPr>
              <a:t>Safe Diving: Seamanship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364992"/>
            <a:ext cx="5669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006490"/>
                </a:solidFill>
                <a:latin typeface="Aptos"/>
              </a:rPr>
              <a:t>www.bsac.com/safety/safe-diving-guide/seamanship/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98448" y="3803904"/>
            <a:ext cx="9784080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" y="4023360"/>
            <a:ext cx="4754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B97E20"/>
                </a:solidFill>
                <a:latin typeface="Aptos Display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98448" y="4023360"/>
            <a:ext cx="400507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  <a:hlinkClick r:id="rId6"/>
              </a:rPr>
              <a:t>Planning a club trip abroad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3248" y="4023360"/>
            <a:ext cx="5669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006490"/>
                </a:solidFill>
                <a:latin typeface="Aptos"/>
              </a:rPr>
              <a:t>www.bsac.com/advice-and-support/scubatravel/feature-from-sept-scuba-booking-club-hols/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98448" y="4462272"/>
            <a:ext cx="9784080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5800" y="4681727"/>
            <a:ext cx="4754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B97E20"/>
                </a:solidFill>
                <a:latin typeface="Aptos Display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98448" y="4681727"/>
            <a:ext cx="400507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1355A"/>
                </a:solidFill>
                <a:latin typeface="Aptos"/>
                <a:hlinkClick r:id="rId7"/>
              </a:rPr>
              <a:t>Planning an expedition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3248" y="4681727"/>
            <a:ext cx="5669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006490"/>
                </a:solidFill>
                <a:latin typeface="Aptos"/>
              </a:rPr>
              <a:t>www.bsac.com/advice-and-support/expedition-diving/planning-an-expedition/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298448" y="5120640"/>
            <a:ext cx="9784080" cy="10972"/>
          </a:xfrm>
          <a:prstGeom prst="rect">
            <a:avLst/>
          </a:prstGeom>
          <a:solidFill>
            <a:srgbClr val="C9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1207008" y="5559552"/>
            <a:ext cx="9756648" cy="484632"/>
          </a:xfrm>
          <a:prstGeom prst="rect">
            <a:avLst/>
          </a:prstGeom>
          <a:solidFill>
            <a:srgbClr val="D7B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371600" y="5632704"/>
            <a:ext cx="9427464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01355A"/>
                </a:solidFill>
                <a:latin typeface="Aptos"/>
              </a:rPr>
              <a:t>Use the current online guidance and verified local emergency information.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Staffordshire Divers">
      <a:dk1>
        <a:srgbClr val="003352"/>
      </a:dk1>
      <a:lt1>
        <a:srgbClr val="FFFFFF"/>
      </a:lt1>
      <a:dk2>
        <a:srgbClr val="24536C"/>
      </a:dk2>
      <a:lt2>
        <a:srgbClr val="EAF9F6"/>
      </a:lt2>
      <a:accent1>
        <a:srgbClr val="D7B266"/>
      </a:accent1>
      <a:accent2>
        <a:srgbClr val="01355A"/>
      </a:accent2>
      <a:accent3>
        <a:srgbClr val="45CEE9"/>
      </a:accent3>
      <a:accent4>
        <a:srgbClr val="7FE5EA"/>
      </a:accent4>
      <a:accent5>
        <a:srgbClr val="006490"/>
      </a:accent5>
      <a:accent6>
        <a:srgbClr val="B97E20"/>
      </a:accent6>
      <a:hlink>
        <a:srgbClr val="006490"/>
      </a:hlink>
      <a:folHlink>
        <a:srgbClr val="B97E20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Staffordshire Divers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2901</Words>
  <Application>Microsoft Office PowerPoint</Application>
  <PresentationFormat>Widescreen</PresentationFormat>
  <Paragraphs>589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Georgia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Lee Ingram</dc:creator>
  <cp:lastModifiedBy>Lee Ingram</cp:lastModifiedBy>
  <cp:revision>1</cp:revision>
  <dcterms:created xsi:type="dcterms:W3CDTF">2026-10-21T09:34:46Z</dcterms:created>
  <dcterms:modified xsi:type="dcterms:W3CDTF">2026-10-21T10:07:26Z</dcterms:modified>
</cp:coreProperties>
</file>