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2"/>
  </p:notesMasterIdLst>
  <p:sldIdLst>
    <p:sldId id="256" r:id="rId2"/>
    <p:sldId id="257" r:id="rId3"/>
    <p:sldId id="258" r:id="rId4"/>
    <p:sldId id="259" r:id="rId5"/>
    <p:sldId id="260" r:id="rId6"/>
    <p:sldId id="261" r:id="rId7"/>
    <p:sldId id="262" r:id="rId8"/>
    <p:sldId id="263" r:id="rId9"/>
    <p:sldId id="273" r:id="rId10"/>
    <p:sldId id="274" r:id="rId11"/>
    <p:sldId id="275" r:id="rId12"/>
    <p:sldId id="264" r:id="rId13"/>
    <p:sldId id="265" r:id="rId14"/>
    <p:sldId id="266" r:id="rId15"/>
    <p:sldId id="267" r:id="rId16"/>
    <p:sldId id="268" r:id="rId17"/>
    <p:sldId id="269" r:id="rId18"/>
    <p:sldId id="270" r:id="rId19"/>
    <p:sldId id="271" r:id="rId20"/>
    <p:sldId id="272" r:id="rId21"/>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997" autoAdjust="0"/>
    <p:restoredTop sz="94660"/>
  </p:normalViewPr>
  <p:slideViewPr>
    <p:cSldViewPr snapToGrid="0">
      <p:cViewPr varScale="1">
        <p:scale>
          <a:sx n="181" d="100"/>
          <a:sy n="181" d="100"/>
        </p:scale>
        <p:origin x="104" y="4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831832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4294967295"/>
          </p:nvPr>
        </p:nvSpPr>
        <p:spPr/>
        <p:txBody>
          <a:bodyPr/>
          <a:lstStyle/>
          <a:p>
            <a:r>
              <a:rPr lang="en-US" dirty="0"/>
              <a:t>Technical diving is often seen as simply 'deeper diving' or using more equipment. In reality, it is an entirely different mindset built around managing failures in environments where direct ascent may not be possible.</a:t>
            </a:r>
          </a:p>
        </p:txBody>
      </p:sp>
      <p:sp>
        <p:nvSpPr>
          <p:cNvPr id="4" name="Slide Number Placeholder 3"/>
          <p:cNvSpPr>
            <a:spLocks noGrp="1"/>
          </p:cNvSpPr>
          <p:nvPr>
            <p:ph type="sldNum" sz="quarter" idx="4294967295"/>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4294967295"/>
          </p:nvPr>
        </p:nvSpPr>
        <p:spPr/>
        <p:txBody>
          <a:bodyPr/>
          <a:lstStyle/>
          <a:p>
            <a:r>
              <a:rPr lang="en-US" dirty="0"/>
              <a:t>Technical diving is often seen as simply 'deeper diving' or using more equipment. In reality, it is an entirely different mindset built around managing failures in environments where direct ascent may not be possible.</a:t>
            </a:r>
          </a:p>
        </p:txBody>
      </p:sp>
      <p:sp>
        <p:nvSpPr>
          <p:cNvPr id="4" name="Slide Number Placeholder 3"/>
          <p:cNvSpPr>
            <a:spLocks noGrp="1"/>
          </p:cNvSpPr>
          <p:nvPr>
            <p:ph type="sldNum" sz="quarter" idx="4294967295"/>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4294967295"/>
          </p:nvPr>
        </p:nvSpPr>
        <p:spPr/>
        <p:txBody>
          <a:bodyPr/>
          <a:lstStyle/>
          <a:p>
            <a:r>
              <a:rPr lang="en-US" dirty="0"/>
              <a:t>Recreational diving assumes that if something goes wrong, the diver can safely ascend to the surface relatively quickly.</a:t>
            </a:r>
          </a:p>
        </p:txBody>
      </p:sp>
      <p:sp>
        <p:nvSpPr>
          <p:cNvPr id="4" name="Slide Number Placeholder 3"/>
          <p:cNvSpPr>
            <a:spLocks noGrp="1"/>
          </p:cNvSpPr>
          <p:nvPr>
            <p:ph type="sldNum" sz="quarter" idx="4294967295"/>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4294967295"/>
          </p:nvPr>
        </p:nvSpPr>
        <p:spPr/>
        <p:txBody>
          <a:bodyPr/>
          <a:lstStyle/>
          <a:p>
            <a:r>
              <a:rPr lang="en-US" dirty="0"/>
              <a:t>The defining factor in technical diving is not just depth. It is the inability to make a direct, immediate ascent to safety.</a:t>
            </a:r>
          </a:p>
        </p:txBody>
      </p:sp>
      <p:sp>
        <p:nvSpPr>
          <p:cNvPr id="4" name="Slide Number Placeholder 3"/>
          <p:cNvSpPr>
            <a:spLocks noGrp="1"/>
          </p:cNvSpPr>
          <p:nvPr>
            <p:ph type="sldNum" sz="quarter" idx="4294967295"/>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4294967295"/>
          </p:nvPr>
        </p:nvSpPr>
        <p:spPr/>
        <p:txBody>
          <a:bodyPr/>
          <a:lstStyle/>
          <a:p>
            <a:r>
              <a:rPr lang="en-US" dirty="0"/>
              <a:t>In caves and wrecks, 'up' may simply mean rock or metal. Your survival depends on reaching the exit, not the surface.</a:t>
            </a:r>
          </a:p>
        </p:txBody>
      </p:sp>
      <p:sp>
        <p:nvSpPr>
          <p:cNvPr id="4" name="Slide Number Placeholder 3"/>
          <p:cNvSpPr>
            <a:spLocks noGrp="1"/>
          </p:cNvSpPr>
          <p:nvPr>
            <p:ph type="sldNum" sz="quarter" idx="4294967295"/>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4294967295"/>
          </p:nvPr>
        </p:nvSpPr>
        <p:spPr/>
        <p:txBody>
          <a:bodyPr/>
          <a:lstStyle/>
          <a:p>
            <a:r>
              <a:rPr lang="en-US" dirty="0"/>
              <a:t>Technical diving equipment is not about looking advanced. It exists because every major system must have a backup.</a:t>
            </a:r>
          </a:p>
        </p:txBody>
      </p:sp>
      <p:sp>
        <p:nvSpPr>
          <p:cNvPr id="4" name="Slide Number Placeholder 3"/>
          <p:cNvSpPr>
            <a:spLocks noGrp="1"/>
          </p:cNvSpPr>
          <p:nvPr>
            <p:ph type="sldNum" sz="quarter" idx="4294967295"/>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4294967295"/>
          </p:nvPr>
        </p:nvSpPr>
        <p:spPr/>
        <p:txBody>
          <a:bodyPr/>
          <a:lstStyle/>
          <a:p>
            <a:r>
              <a:rPr lang="en-US" dirty="0"/>
              <a:t>In recreational diving, a single cylinder may be acceptable because ascent is immediate. In technical diving, losing your only gas source can become unsurvivable within minutes.</a:t>
            </a:r>
          </a:p>
        </p:txBody>
      </p:sp>
      <p:sp>
        <p:nvSpPr>
          <p:cNvPr id="4" name="Slide Number Placeholder 3"/>
          <p:cNvSpPr>
            <a:spLocks noGrp="1"/>
          </p:cNvSpPr>
          <p:nvPr>
            <p:ph type="sldNum" sz="quarter" idx="4294967295"/>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4294967295"/>
          </p:nvPr>
        </p:nvSpPr>
        <p:spPr/>
        <p:txBody>
          <a:bodyPr/>
          <a:lstStyle/>
          <a:p>
            <a:r>
              <a:rPr lang="en-US" dirty="0"/>
              <a:t>Technical divers plan for the dive after the failure occurs, not just the planned dive profile.</a:t>
            </a:r>
          </a:p>
        </p:txBody>
      </p:sp>
      <p:sp>
        <p:nvSpPr>
          <p:cNvPr id="4" name="Slide Number Placeholder 3"/>
          <p:cNvSpPr>
            <a:spLocks noGrp="1"/>
          </p:cNvSpPr>
          <p:nvPr>
            <p:ph type="sldNum" sz="quarter" idx="4294967295"/>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4294967295"/>
          </p:nvPr>
        </p:nvSpPr>
        <p:spPr/>
        <p:txBody>
          <a:bodyPr/>
          <a:lstStyle/>
          <a:p>
            <a:r>
              <a:rPr lang="en-US"/>
              <a:t>Nitrox is where most divers first encounter the concept that gas choice has consequences. It is not about the physics — it is about the decision-making. A diver who does not analyse their own cylinder, who trusts a label without checking, who does not understand their depth limits based on what they are breathing, is already practising the kind of complacency that kills in technical environments. The habits formed here carry forward into every aspect of technical diving.</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4294967295"/>
          </p:nvPr>
        </p:nvSpPr>
        <p:spPr/>
        <p:txBody>
          <a:bodyPr/>
          <a:lstStyle/>
          <a:p>
            <a:r>
              <a:rPr lang="en-US"/>
              <a:t>MOD (Maximum Operating Depth) is calculated from the oxygen fraction in the mix and the partial pressure limit. PO2 of 1.4 is the recommended working limit for all normal diving. PO2 of 1.6 is the absolute contingency maximum and should never be used as a planned limit. Exceeding these limits dramatically increases the risk of CNS oxygen toxicity, which typically presents as a seizure. Underwater, a seizure is almost always fatal because the regulator is lost and drowning follows. Always analyse your own cylinder, know your mix, and calculate your MOD before every dive.</a:t>
            </a:r>
          </a:p>
        </p:txBody>
      </p:sp>
      <p:sp>
        <p:nvSpPr>
          <p:cNvPr id="4" name="Slide Number Placeholder 3"/>
          <p:cNvSpPr>
            <a:spLocks noGrp="1"/>
          </p:cNvSpPr>
          <p:nvPr>
            <p:ph type="sldNum" sz="quarter" idx="4294967295"/>
          </p:nvPr>
        </p:nvSpPr>
        <p:spPr/>
        <p:txBody>
          <a:bodyPr/>
          <a:lstStyle/>
          <a:p>
            <a:fld id="{A1B2C3D4-E5F6-7890-ABCD-EF1234567890}" type="slidenum">
              <a:rPr lang="en-US"/>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4294967295"/>
          </p:nvPr>
        </p:nvSpPr>
        <p:spPr/>
        <p:txBody>
          <a:bodyPr/>
          <a:lstStyle/>
          <a:p>
            <a:r>
              <a:rPr lang="en-US"/>
              <a:t>This is the formula every nitrox diver should know by heart. The key insight is that as you increase the oxygen fraction in the mix, your MOD decreases. Higher O2 percentage means shallower depth limits. The factor of 10 converts from absolute atmospheres to metres of seawater (1 atmosphere = 10 metres). Walk through the example step by step so everyone can follow the arithmetic. Emphasise that this must be calculated for every fill, because the actual O2 percentage can vary from the labelled mix.</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4294967295"/>
          </p:nvPr>
        </p:nvSpPr>
        <p:spPr/>
        <p:txBody>
          <a:bodyPr/>
          <a:lstStyle/>
          <a:p>
            <a:r>
              <a:rPr lang="en-US"/>
              <a:t>Cave diving combines technical complexity with environmental hostility. Small mistakes rapidly become fatal situations.</a:t>
            </a:r>
            <a:endParaRPr lang="en-US" dirty="0"/>
          </a:p>
        </p:txBody>
      </p:sp>
      <p:sp>
        <p:nvSpPr>
          <p:cNvPr id="4" name="Slide Number Placeholder 3"/>
          <p:cNvSpPr>
            <a:spLocks noGrp="1"/>
          </p:cNvSpPr>
          <p:nvPr>
            <p:ph type="sldNum" sz="quarter" idx="4294967295"/>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4294967295"/>
          </p:nvPr>
        </p:nvSpPr>
        <p:spPr/>
        <p:txBody>
          <a:bodyPr/>
          <a:lstStyle/>
          <a:p>
            <a:r>
              <a:rPr lang="en-US"/>
              <a:t>Wreck penetration shares many of the same risks as cave diving, especially when visibility is lost.</a:t>
            </a:r>
            <a:endParaRPr lang="en-US" dirty="0"/>
          </a:p>
        </p:txBody>
      </p:sp>
      <p:sp>
        <p:nvSpPr>
          <p:cNvPr id="4" name="Slide Number Placeholder 3"/>
          <p:cNvSpPr>
            <a:spLocks noGrp="1"/>
          </p:cNvSpPr>
          <p:nvPr>
            <p:ph type="sldNum" sz="quarter" idx="4294967295"/>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4294967295"/>
          </p:nvPr>
        </p:nvSpPr>
        <p:spPr/>
        <p:txBody>
          <a:bodyPr/>
          <a:lstStyle/>
          <a:p>
            <a:r>
              <a:rPr lang="en-US"/>
              <a:t>Most technical diving accidents involve human factors long before equipment failure occurs.</a:t>
            </a:r>
            <a:endParaRPr lang="en-US" dirty="0"/>
          </a:p>
        </p:txBody>
      </p:sp>
      <p:sp>
        <p:nvSpPr>
          <p:cNvPr id="4" name="Slide Number Placeholder 3"/>
          <p:cNvSpPr>
            <a:spLocks noGrp="1"/>
          </p:cNvSpPr>
          <p:nvPr>
            <p:ph type="sldNum" sz="quarter" idx="4294967295"/>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4294967295"/>
          </p:nvPr>
        </p:nvSpPr>
        <p:spPr/>
        <p:txBody>
          <a:bodyPr/>
          <a:lstStyle/>
          <a:p>
            <a:r>
              <a:rPr lang="en-US"/>
              <a:t>Repeated success in unsafe conditions creates false confidence. Many fatal dives were preceded by many successful unsafe dives.</a:t>
            </a:r>
            <a:endParaRPr lang="en-US" dirty="0"/>
          </a:p>
        </p:txBody>
      </p:sp>
      <p:sp>
        <p:nvSpPr>
          <p:cNvPr id="4" name="Slide Number Placeholder 3"/>
          <p:cNvSpPr>
            <a:spLocks noGrp="1"/>
          </p:cNvSpPr>
          <p:nvPr>
            <p:ph type="sldNum" sz="quarter" idx="4294967295"/>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4294967295"/>
          </p:nvPr>
        </p:nvSpPr>
        <p:spPr/>
        <p:txBody>
          <a:bodyPr/>
          <a:lstStyle/>
          <a:p>
            <a:r>
              <a:rPr lang="en-US"/>
              <a:t>Strong divers are not the ones who always continue. Strong divers are the ones who know when to stop.</a:t>
            </a:r>
            <a:endParaRPr lang="en-US" dirty="0"/>
          </a:p>
        </p:txBody>
      </p:sp>
      <p:sp>
        <p:nvSpPr>
          <p:cNvPr id="4" name="Slide Number Placeholder 3"/>
          <p:cNvSpPr>
            <a:spLocks noGrp="1"/>
          </p:cNvSpPr>
          <p:nvPr>
            <p:ph type="sldNum" sz="quarter" idx="4294967295"/>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4294967295"/>
          </p:nvPr>
        </p:nvSpPr>
        <p:spPr/>
        <p:txBody>
          <a:bodyPr/>
          <a:lstStyle/>
          <a:p>
            <a:r>
              <a:rPr lang="en-US"/>
              <a:t>Most accidents are not caused by one catastrophic mistake. They are caused by multiple smaller mistakes aligning together.</a:t>
            </a:r>
            <a:endParaRPr lang="en-US" dirty="0"/>
          </a:p>
        </p:txBody>
      </p:sp>
      <p:sp>
        <p:nvSpPr>
          <p:cNvPr id="4" name="Slide Number Placeholder 3"/>
          <p:cNvSpPr>
            <a:spLocks noGrp="1"/>
          </p:cNvSpPr>
          <p:nvPr>
            <p:ph type="sldNum" sz="quarter" idx="4294967295"/>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4294967295"/>
          </p:nvPr>
        </p:nvSpPr>
        <p:spPr/>
        <p:txBody>
          <a:bodyPr/>
          <a:lstStyle/>
          <a:p>
            <a:r>
              <a:rPr lang="en-US"/>
              <a:t>Even if you never enter a cave or wreck, technical diving principles improve all diving safety.</a:t>
            </a:r>
            <a:endParaRPr lang="en-US" dirty="0"/>
          </a:p>
        </p:txBody>
      </p:sp>
      <p:sp>
        <p:nvSpPr>
          <p:cNvPr id="4" name="Slide Number Placeholder 3"/>
          <p:cNvSpPr>
            <a:spLocks noGrp="1"/>
          </p:cNvSpPr>
          <p:nvPr>
            <p:ph type="sldNum" sz="quarter" idx="4294967295"/>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4294967295"/>
          </p:nvPr>
        </p:nvSpPr>
        <p:spPr/>
        <p:txBody>
          <a:bodyPr/>
          <a:lstStyle/>
          <a:p>
            <a:r>
              <a:rPr lang="en-US"/>
              <a:t>The safest dive is the one everyone returns from. This is the core message of technical diving safety.</a:t>
            </a:r>
            <a:endParaRPr lang="en-US" dirty="0"/>
          </a:p>
        </p:txBody>
      </p:sp>
      <p:sp>
        <p:nvSpPr>
          <p:cNvPr id="4" name="Slide Number Placeholder 3"/>
          <p:cNvSpPr>
            <a:spLocks noGrp="1"/>
          </p:cNvSpPr>
          <p:nvPr>
            <p:ph type="sldNum" sz="quarter" idx="4294967295"/>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7.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17.png"/><Relationship Id="rId7" Type="http://schemas.openxmlformats.org/officeDocument/2006/relationships/image" Target="../media/image19.pn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18.png"/><Relationship Id="rId4" Type="http://schemas.openxmlformats.org/officeDocument/2006/relationships/image" Target="../media/image9.png"/><Relationship Id="rId9" Type="http://schemas.openxmlformats.org/officeDocument/2006/relationships/image" Target="../media/image20.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D1B4C"/>
        </a:solidFill>
        <a:effectLst/>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D4A843"/>
          </a:solidFill>
          <a:ln/>
        </p:spPr>
        <p:txBody>
          <a:bodyPr/>
          <a:lstStyle/>
          <a:p>
            <a:endParaRPr lang="en-GB"/>
          </a:p>
        </p:txBody>
      </p:sp>
      <p:sp>
        <p:nvSpPr>
          <p:cNvPr id="3" name="Text 1"/>
          <p:cNvSpPr/>
          <p:nvPr/>
        </p:nvSpPr>
        <p:spPr>
          <a:xfrm>
            <a:off x="731520" y="731520"/>
            <a:ext cx="7680960" cy="2011680"/>
          </a:xfrm>
          <a:prstGeom prst="rect">
            <a:avLst/>
          </a:prstGeom>
          <a:noFill/>
          <a:ln/>
        </p:spPr>
        <p:txBody>
          <a:bodyPr wrap="square" lIns="0" tIns="0" rIns="0" bIns="0" rtlCol="0" anchor="ctr"/>
          <a:lstStyle/>
          <a:p>
            <a:pPr marL="0" indent="0">
              <a:lnSpc>
                <a:spcPct val="110000"/>
              </a:lnSpc>
              <a:buNone/>
            </a:pPr>
            <a:r>
              <a:rPr lang="en-US" sz="4200" b="1">
                <a:solidFill>
                  <a:srgbClr val="FFFFFF"/>
                </a:solidFill>
                <a:latin typeface="Trebuchet MS" pitchFamily="34" charset="0"/>
                <a:ea typeface="Trebuchet MS" pitchFamily="34" charset="-122"/>
                <a:cs typeface="Trebuchet MS" pitchFamily="34" charset="-120"/>
              </a:rPr>
              <a:t>Recreational vs</a:t>
            </a:r>
            <a:endParaRPr lang="en-US" sz="4200" dirty="0"/>
          </a:p>
          <a:p>
            <a:pPr marL="0" indent="0">
              <a:lnSpc>
                <a:spcPct val="110000"/>
              </a:lnSpc>
              <a:buNone/>
            </a:pPr>
            <a:r>
              <a:rPr lang="en-US" sz="4200" b="1">
                <a:solidFill>
                  <a:srgbClr val="FFFFFF"/>
                </a:solidFill>
                <a:latin typeface="Trebuchet MS" pitchFamily="34" charset="0"/>
                <a:ea typeface="Trebuchet MS" pitchFamily="34" charset="-122"/>
                <a:cs typeface="Trebuchet MS" pitchFamily="34" charset="-120"/>
              </a:rPr>
              <a:t>Technical Diving</a:t>
            </a:r>
            <a:endParaRPr lang="en-US" sz="4200" dirty="0"/>
          </a:p>
        </p:txBody>
      </p:sp>
      <p:sp>
        <p:nvSpPr>
          <p:cNvPr id="4" name="Text 2"/>
          <p:cNvSpPr/>
          <p:nvPr/>
        </p:nvSpPr>
        <p:spPr>
          <a:xfrm>
            <a:off x="731520" y="2743200"/>
            <a:ext cx="7680960" cy="914400"/>
          </a:xfrm>
          <a:prstGeom prst="rect">
            <a:avLst/>
          </a:prstGeom>
          <a:noFill/>
          <a:ln/>
        </p:spPr>
        <p:txBody>
          <a:bodyPr wrap="square" lIns="0" tIns="0" rIns="0" bIns="0" rtlCol="0" anchor="ctr"/>
          <a:lstStyle/>
          <a:p>
            <a:pPr marL="0" indent="0">
              <a:buNone/>
            </a:pPr>
            <a:r>
              <a:rPr lang="en-US" sz="2000" dirty="0">
                <a:solidFill>
                  <a:srgbClr val="F28C28"/>
                </a:solidFill>
                <a:latin typeface="Calibri" pitchFamily="34" charset="0"/>
                <a:ea typeface="Calibri" pitchFamily="34" charset="-122"/>
                <a:cs typeface="Calibri" pitchFamily="34" charset="-120"/>
              </a:rPr>
              <a:t>Why Technical Dives Should Never Be</a:t>
            </a:r>
            <a:endParaRPr lang="en-US" sz="2000" dirty="0"/>
          </a:p>
          <a:p>
            <a:pPr marL="0" indent="0">
              <a:buNone/>
            </a:pPr>
            <a:r>
              <a:rPr lang="en-US" sz="2000" dirty="0">
                <a:solidFill>
                  <a:srgbClr val="F28C28"/>
                </a:solidFill>
                <a:latin typeface="Calibri" pitchFamily="34" charset="0"/>
                <a:ea typeface="Calibri" pitchFamily="34" charset="-122"/>
                <a:cs typeface="Calibri" pitchFamily="34" charset="-120"/>
              </a:rPr>
              <a:t>Conducted on a Single Cylinder</a:t>
            </a:r>
            <a:endParaRPr lang="en-US" sz="2000" dirty="0"/>
          </a:p>
        </p:txBody>
      </p:sp>
      <p:sp>
        <p:nvSpPr>
          <p:cNvPr id="5" name="Text 3"/>
          <p:cNvSpPr/>
          <p:nvPr/>
        </p:nvSpPr>
        <p:spPr>
          <a:xfrm>
            <a:off x="731520" y="3840480"/>
            <a:ext cx="7680960" cy="640080"/>
          </a:xfrm>
          <a:prstGeom prst="rect">
            <a:avLst/>
          </a:prstGeom>
          <a:noFill/>
          <a:ln/>
        </p:spPr>
        <p:txBody>
          <a:bodyPr wrap="square" lIns="0" tIns="0" rIns="0" bIns="0" rtlCol="0" anchor="ctr"/>
          <a:lstStyle/>
          <a:p>
            <a:pPr marL="0" indent="0">
              <a:buNone/>
            </a:pPr>
            <a:r>
              <a:rPr lang="en-US" sz="1300">
                <a:solidFill>
                  <a:srgbClr val="B8C8E8"/>
                </a:solidFill>
                <a:latin typeface="Calibri" pitchFamily="34" charset="0"/>
                <a:ea typeface="Calibri" pitchFamily="34" charset="-122"/>
                <a:cs typeface="Calibri" pitchFamily="34" charset="-120"/>
              </a:rPr>
              <a:t>Understanding redundancy, risk management, gas planning,</a:t>
            </a:r>
            <a:endParaRPr lang="en-US" sz="1300" dirty="0"/>
          </a:p>
          <a:p>
            <a:pPr marL="0" indent="0">
              <a:buNone/>
            </a:pPr>
            <a:r>
              <a:rPr lang="en-US" sz="1300">
                <a:solidFill>
                  <a:srgbClr val="B8C8E8"/>
                </a:solidFill>
                <a:latin typeface="Calibri" pitchFamily="34" charset="0"/>
                <a:ea typeface="Calibri" pitchFamily="34" charset="-122"/>
                <a:cs typeface="Calibri" pitchFamily="34" charset="-120"/>
              </a:rPr>
              <a:t>and technical diving decision making</a:t>
            </a:r>
            <a:endParaRPr lang="en-US" sz="1300" dirty="0"/>
          </a:p>
        </p:txBody>
      </p:sp>
      <p:sp>
        <p:nvSpPr>
          <p:cNvPr id="6" name="Shape 4"/>
          <p:cNvSpPr/>
          <p:nvPr/>
        </p:nvSpPr>
        <p:spPr>
          <a:xfrm>
            <a:off x="0" y="4905756"/>
            <a:ext cx="9144000" cy="54864"/>
          </a:xfrm>
          <a:prstGeom prst="rect">
            <a:avLst/>
          </a:prstGeom>
          <a:solidFill>
            <a:srgbClr val="D4A843"/>
          </a:solidFill>
          <a:ln/>
        </p:spPr>
        <p:txBody>
          <a:bodyPr/>
          <a:lstStyle/>
          <a:p>
            <a:endParaRPr lang="en-GB"/>
          </a:p>
        </p:txBody>
      </p:sp>
      <p:pic>
        <p:nvPicPr>
          <p:cNvPr id="9" name="Content Placeholder 3" descr="A blue circle with a person diving in the water">
            <a:extLst>
              <a:ext uri="{FF2B5EF4-FFF2-40B4-BE49-F238E27FC236}">
                <a16:creationId xmlns:a16="http://schemas.microsoft.com/office/drawing/2014/main" id="{5EAF489E-21E1-7912-69DE-17EB7D510FF4}"/>
              </a:ext>
            </a:extLst>
          </p:cNvPr>
          <p:cNvPicPr>
            <a:picLocks noChangeAspect="1"/>
          </p:cNvPicPr>
          <p:nvPr/>
        </p:nvPicPr>
        <p:blipFill>
          <a:blip r:embed="rId3"/>
          <a:stretch>
            <a:fillRect/>
          </a:stretch>
        </p:blipFill>
        <p:spPr>
          <a:xfrm>
            <a:off x="5937050" y="1248967"/>
            <a:ext cx="2526726" cy="2591513"/>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0D1B4C"/>
        </a:solidFill>
        <a:effectLst/>
      </p:bgPr>
    </p:bg>
    <p:spTree>
      <p:nvGrpSpPr>
        <p:cNvPr id="1" name=""/>
        <p:cNvGrpSpPr/>
        <p:nvPr/>
      </p:nvGrpSpPr>
      <p:grpSpPr>
        <a:xfrm>
          <a:off x="0" y="0"/>
          <a:ext cx="0" cy="0"/>
          <a:chOff x="0" y="0"/>
          <a:chExt cx="0" cy="0"/>
        </a:xfrm>
      </p:grpSpPr>
      <p:sp>
        <p:nvSpPr>
          <p:cNvPr id="2" name="Text 0"/>
          <p:cNvSpPr/>
          <p:nvPr/>
        </p:nvSpPr>
        <p:spPr>
          <a:xfrm>
            <a:off x="731520" y="365760"/>
            <a:ext cx="7680960" cy="640080"/>
          </a:xfrm>
          <a:prstGeom prst="rect">
            <a:avLst/>
          </a:prstGeom>
          <a:noFill/>
          <a:ln/>
        </p:spPr>
        <p:txBody>
          <a:bodyPr wrap="square" lIns="0" tIns="0" rIns="0" bIns="0" rtlCol="0" anchor="ctr"/>
          <a:lstStyle/>
          <a:p>
            <a:pPr marL="0" indent="0">
              <a:buNone/>
            </a:pPr>
            <a:r>
              <a:rPr lang="en-US" sz="3600" b="1">
                <a:solidFill>
                  <a:srgbClr val="FFFFFF"/>
                </a:solidFill>
                <a:latin typeface="Trebuchet MS" pitchFamily="34" charset="0"/>
                <a:ea typeface="Trebuchet MS" pitchFamily="34" charset="-122"/>
                <a:cs typeface="Trebuchet MS" pitchFamily="34" charset="-120"/>
              </a:rPr>
              <a:t>Why This Topic Matters</a:t>
            </a:r>
            <a:endParaRPr lang="en-US" sz="3600" dirty="0"/>
          </a:p>
        </p:txBody>
      </p:sp>
      <p:sp>
        <p:nvSpPr>
          <p:cNvPr id="3" name="Shape 1"/>
          <p:cNvSpPr/>
          <p:nvPr/>
        </p:nvSpPr>
        <p:spPr>
          <a:xfrm>
            <a:off x="731520" y="1371600"/>
            <a:ext cx="7680960" cy="731520"/>
          </a:xfrm>
          <a:prstGeom prst="rect">
            <a:avLst/>
          </a:prstGeom>
          <a:solidFill>
            <a:srgbClr val="1A2F78"/>
          </a:solidFill>
          <a:ln/>
          <a:effectLst>
            <a:outerShdw blurRad="101600" dist="38100" dir="8100000" algn="bl" rotWithShape="0">
              <a:srgbClr val="000000">
                <a:alpha val="30000"/>
              </a:srgbClr>
            </a:outerShdw>
          </a:effectLst>
        </p:spPr>
        <p:txBody>
          <a:bodyPr/>
          <a:lstStyle/>
          <a:p>
            <a:endParaRPr lang="en-GB"/>
          </a:p>
        </p:txBody>
      </p:sp>
      <p:pic>
        <p:nvPicPr>
          <p:cNvPr id="4" name="Image 0" descr="preencoded.png"/>
          <p:cNvPicPr>
            <a:picLocks noChangeAspect="1"/>
          </p:cNvPicPr>
          <p:nvPr/>
        </p:nvPicPr>
        <p:blipFill>
          <a:blip r:embed="rId3"/>
          <a:stretch>
            <a:fillRect/>
          </a:stretch>
        </p:blipFill>
        <p:spPr>
          <a:xfrm>
            <a:off x="1005840" y="1508760"/>
            <a:ext cx="457200" cy="457200"/>
          </a:xfrm>
          <a:prstGeom prst="rect">
            <a:avLst/>
          </a:prstGeom>
        </p:spPr>
      </p:pic>
      <p:sp>
        <p:nvSpPr>
          <p:cNvPr id="5" name="Text 2"/>
          <p:cNvSpPr/>
          <p:nvPr/>
        </p:nvSpPr>
        <p:spPr>
          <a:xfrm>
            <a:off x="1737360" y="1371600"/>
            <a:ext cx="6400800" cy="731520"/>
          </a:xfrm>
          <a:prstGeom prst="rect">
            <a:avLst/>
          </a:prstGeom>
          <a:noFill/>
          <a:ln/>
        </p:spPr>
        <p:txBody>
          <a:bodyPr wrap="square" lIns="0" tIns="0" rIns="0" bIns="0" rtlCol="0" anchor="ctr"/>
          <a:lstStyle/>
          <a:p>
            <a:pPr marL="0" indent="0">
              <a:buNone/>
            </a:pPr>
            <a:r>
              <a:rPr lang="en-US" sz="1500" dirty="0">
                <a:solidFill>
                  <a:srgbClr val="FFFFFF"/>
                </a:solidFill>
                <a:latin typeface="Calibri" pitchFamily="34" charset="0"/>
                <a:ea typeface="Calibri" pitchFamily="34" charset="-122"/>
                <a:cs typeface="Calibri" pitchFamily="34" charset="-120"/>
              </a:rPr>
              <a:t>Technical diving continues to grow in popularity</a:t>
            </a:r>
            <a:endParaRPr lang="en-US" sz="1500" dirty="0"/>
          </a:p>
        </p:txBody>
      </p:sp>
      <p:sp>
        <p:nvSpPr>
          <p:cNvPr id="6" name="Shape 3"/>
          <p:cNvSpPr/>
          <p:nvPr/>
        </p:nvSpPr>
        <p:spPr>
          <a:xfrm>
            <a:off x="731520" y="2240280"/>
            <a:ext cx="7680960" cy="731520"/>
          </a:xfrm>
          <a:prstGeom prst="rect">
            <a:avLst/>
          </a:prstGeom>
          <a:solidFill>
            <a:srgbClr val="1A2F78"/>
          </a:solidFill>
          <a:ln/>
          <a:effectLst>
            <a:outerShdw blurRad="101600" dist="38100" dir="8100000" algn="bl" rotWithShape="0">
              <a:srgbClr val="000000">
                <a:alpha val="30000"/>
              </a:srgbClr>
            </a:outerShdw>
          </a:effectLst>
        </p:spPr>
        <p:txBody>
          <a:bodyPr/>
          <a:lstStyle/>
          <a:p>
            <a:endParaRPr lang="en-GB"/>
          </a:p>
        </p:txBody>
      </p:sp>
      <p:pic>
        <p:nvPicPr>
          <p:cNvPr id="7" name="Image 1" descr="preencoded.png"/>
          <p:cNvPicPr>
            <a:picLocks noChangeAspect="1"/>
          </p:cNvPicPr>
          <p:nvPr/>
        </p:nvPicPr>
        <p:blipFill>
          <a:blip r:embed="rId4"/>
          <a:stretch>
            <a:fillRect/>
          </a:stretch>
        </p:blipFill>
        <p:spPr>
          <a:xfrm>
            <a:off x="1005840" y="2377440"/>
            <a:ext cx="457200" cy="457200"/>
          </a:xfrm>
          <a:prstGeom prst="rect">
            <a:avLst/>
          </a:prstGeom>
        </p:spPr>
      </p:pic>
      <p:sp>
        <p:nvSpPr>
          <p:cNvPr id="8" name="Text 4"/>
          <p:cNvSpPr/>
          <p:nvPr/>
        </p:nvSpPr>
        <p:spPr>
          <a:xfrm>
            <a:off x="1737360" y="2240280"/>
            <a:ext cx="6400800" cy="731520"/>
          </a:xfrm>
          <a:prstGeom prst="rect">
            <a:avLst/>
          </a:prstGeom>
          <a:noFill/>
          <a:ln/>
        </p:spPr>
        <p:txBody>
          <a:bodyPr wrap="square" lIns="0" tIns="0" rIns="0" bIns="0" rtlCol="0" anchor="ctr"/>
          <a:lstStyle/>
          <a:p>
            <a:pPr marL="0" indent="0">
              <a:buNone/>
            </a:pPr>
            <a:r>
              <a:rPr lang="en-US" sz="1500" dirty="0">
                <a:solidFill>
                  <a:srgbClr val="FFFFFF"/>
                </a:solidFill>
                <a:latin typeface="Calibri" pitchFamily="34" charset="0"/>
                <a:ea typeface="Calibri" pitchFamily="34" charset="-122"/>
                <a:cs typeface="Calibri" pitchFamily="34" charset="-120"/>
              </a:rPr>
              <a:t>Social media has made advanced diving look accessible</a:t>
            </a:r>
            <a:endParaRPr lang="en-US" sz="1500" dirty="0"/>
          </a:p>
        </p:txBody>
      </p:sp>
      <p:sp>
        <p:nvSpPr>
          <p:cNvPr id="9" name="Shape 5"/>
          <p:cNvSpPr/>
          <p:nvPr/>
        </p:nvSpPr>
        <p:spPr>
          <a:xfrm>
            <a:off x="731520" y="3108960"/>
            <a:ext cx="7680960" cy="731520"/>
          </a:xfrm>
          <a:prstGeom prst="rect">
            <a:avLst/>
          </a:prstGeom>
          <a:solidFill>
            <a:srgbClr val="1A2F78"/>
          </a:solidFill>
          <a:ln/>
          <a:effectLst>
            <a:outerShdw blurRad="101600" dist="38100" dir="8100000" algn="bl" rotWithShape="0">
              <a:srgbClr val="000000">
                <a:alpha val="30000"/>
              </a:srgbClr>
            </a:outerShdw>
          </a:effectLst>
        </p:spPr>
        <p:txBody>
          <a:bodyPr/>
          <a:lstStyle/>
          <a:p>
            <a:endParaRPr lang="en-GB"/>
          </a:p>
        </p:txBody>
      </p:sp>
      <p:pic>
        <p:nvPicPr>
          <p:cNvPr id="10" name="Image 2" descr="preencoded.png"/>
          <p:cNvPicPr>
            <a:picLocks noChangeAspect="1"/>
          </p:cNvPicPr>
          <p:nvPr/>
        </p:nvPicPr>
        <p:blipFill>
          <a:blip r:embed="rId5"/>
          <a:stretch>
            <a:fillRect/>
          </a:stretch>
        </p:blipFill>
        <p:spPr>
          <a:xfrm>
            <a:off x="1005840" y="3246120"/>
            <a:ext cx="457200" cy="457200"/>
          </a:xfrm>
          <a:prstGeom prst="rect">
            <a:avLst/>
          </a:prstGeom>
        </p:spPr>
      </p:pic>
      <p:sp>
        <p:nvSpPr>
          <p:cNvPr id="11" name="Text 6"/>
          <p:cNvSpPr/>
          <p:nvPr/>
        </p:nvSpPr>
        <p:spPr>
          <a:xfrm>
            <a:off x="1737360" y="3108960"/>
            <a:ext cx="6400800" cy="731520"/>
          </a:xfrm>
          <a:prstGeom prst="rect">
            <a:avLst/>
          </a:prstGeom>
          <a:noFill/>
          <a:ln/>
        </p:spPr>
        <p:txBody>
          <a:bodyPr wrap="square" lIns="0" tIns="0" rIns="0" bIns="0" rtlCol="0" anchor="ctr"/>
          <a:lstStyle/>
          <a:p>
            <a:pPr marL="0" indent="0">
              <a:buNone/>
            </a:pPr>
            <a:r>
              <a:rPr lang="en-US" sz="1500" dirty="0">
                <a:solidFill>
                  <a:srgbClr val="FFFFFF"/>
                </a:solidFill>
                <a:latin typeface="Calibri" pitchFamily="34" charset="0"/>
                <a:ea typeface="Calibri" pitchFamily="34" charset="-122"/>
                <a:cs typeface="Calibri" pitchFamily="34" charset="-120"/>
              </a:rPr>
              <a:t>Many divers underestimate the difference between recreational and technical diving</a:t>
            </a:r>
            <a:endParaRPr lang="en-US" sz="1500" dirty="0"/>
          </a:p>
        </p:txBody>
      </p:sp>
      <p:sp>
        <p:nvSpPr>
          <p:cNvPr id="12" name="Shape 7"/>
          <p:cNvSpPr/>
          <p:nvPr/>
        </p:nvSpPr>
        <p:spPr>
          <a:xfrm>
            <a:off x="731520" y="3977640"/>
            <a:ext cx="7680960" cy="731520"/>
          </a:xfrm>
          <a:prstGeom prst="rect">
            <a:avLst/>
          </a:prstGeom>
          <a:solidFill>
            <a:srgbClr val="1A2F78"/>
          </a:solidFill>
          <a:ln/>
          <a:effectLst>
            <a:outerShdw blurRad="101600" dist="38100" dir="8100000" algn="bl" rotWithShape="0">
              <a:srgbClr val="000000">
                <a:alpha val="30000"/>
              </a:srgbClr>
            </a:outerShdw>
          </a:effectLst>
        </p:spPr>
        <p:txBody>
          <a:bodyPr/>
          <a:lstStyle/>
          <a:p>
            <a:endParaRPr lang="en-GB"/>
          </a:p>
        </p:txBody>
      </p:sp>
      <p:pic>
        <p:nvPicPr>
          <p:cNvPr id="13" name="Image 3" descr="preencoded.png"/>
          <p:cNvPicPr>
            <a:picLocks noChangeAspect="1"/>
          </p:cNvPicPr>
          <p:nvPr/>
        </p:nvPicPr>
        <p:blipFill>
          <a:blip r:embed="rId6"/>
          <a:stretch>
            <a:fillRect/>
          </a:stretch>
        </p:blipFill>
        <p:spPr>
          <a:xfrm>
            <a:off x="1005840" y="4114800"/>
            <a:ext cx="457200" cy="457200"/>
          </a:xfrm>
          <a:prstGeom prst="rect">
            <a:avLst/>
          </a:prstGeom>
        </p:spPr>
      </p:pic>
      <p:sp>
        <p:nvSpPr>
          <p:cNvPr id="14" name="Text 8"/>
          <p:cNvSpPr/>
          <p:nvPr/>
        </p:nvSpPr>
        <p:spPr>
          <a:xfrm>
            <a:off x="1737360" y="3977640"/>
            <a:ext cx="6400800" cy="731520"/>
          </a:xfrm>
          <a:prstGeom prst="rect">
            <a:avLst/>
          </a:prstGeom>
          <a:noFill/>
          <a:ln/>
        </p:spPr>
        <p:txBody>
          <a:bodyPr wrap="square" lIns="0" tIns="0" rIns="0" bIns="0" rtlCol="0" anchor="ctr"/>
          <a:lstStyle/>
          <a:p>
            <a:pPr marL="0" indent="0">
              <a:buNone/>
            </a:pPr>
            <a:r>
              <a:rPr lang="en-US" sz="1500" dirty="0">
                <a:solidFill>
                  <a:srgbClr val="FFFFFF"/>
                </a:solidFill>
                <a:latin typeface="Calibri" pitchFamily="34" charset="0"/>
                <a:ea typeface="Calibri" pitchFamily="34" charset="-122"/>
                <a:cs typeface="Calibri" pitchFamily="34" charset="-120"/>
              </a:rPr>
              <a:t>Most serious incidents involve planning and decision-making failures rather than equipment alone</a:t>
            </a:r>
            <a:endParaRPr lang="en-US" sz="15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0D1B4C"/>
        </a:solidFill>
        <a:effectLst/>
      </p:bgPr>
    </p:bg>
    <p:spTree>
      <p:nvGrpSpPr>
        <p:cNvPr id="1" name=""/>
        <p:cNvGrpSpPr/>
        <p:nvPr/>
      </p:nvGrpSpPr>
      <p:grpSpPr>
        <a:xfrm>
          <a:off x="0" y="0"/>
          <a:ext cx="0" cy="0"/>
          <a:chOff x="0" y="0"/>
          <a:chExt cx="0" cy="0"/>
        </a:xfrm>
      </p:grpSpPr>
      <p:sp>
        <p:nvSpPr>
          <p:cNvPr id="2" name="Text 0"/>
          <p:cNvSpPr/>
          <p:nvPr/>
        </p:nvSpPr>
        <p:spPr>
          <a:xfrm>
            <a:off x="731520" y="365760"/>
            <a:ext cx="7680960" cy="640080"/>
          </a:xfrm>
          <a:prstGeom prst="rect">
            <a:avLst/>
          </a:prstGeom>
          <a:noFill/>
          <a:ln/>
        </p:spPr>
        <p:txBody>
          <a:bodyPr wrap="square" lIns="0" tIns="0" rIns="0" bIns="0" rtlCol="0" anchor="ctr"/>
          <a:lstStyle/>
          <a:p>
            <a:pPr marL="0" indent="0">
              <a:buNone/>
            </a:pPr>
            <a:r>
              <a:rPr lang="en-US" sz="3000" b="1">
                <a:solidFill>
                  <a:srgbClr val="FFFFFF"/>
                </a:solidFill>
                <a:latin typeface="Trebuchet MS" pitchFamily="34" charset="0"/>
                <a:ea typeface="Trebuchet MS" pitchFamily="34" charset="-122"/>
                <a:cs typeface="Trebuchet MS" pitchFamily="34" charset="-120"/>
              </a:rPr>
              <a:t>Recreational Diving Fundamentals</a:t>
            </a:r>
            <a:endParaRPr lang="en-US" sz="3000" dirty="0"/>
          </a:p>
        </p:txBody>
      </p:sp>
      <p:sp>
        <p:nvSpPr>
          <p:cNvPr id="3" name="Shape 1"/>
          <p:cNvSpPr/>
          <p:nvPr/>
        </p:nvSpPr>
        <p:spPr>
          <a:xfrm>
            <a:off x="731520" y="1280160"/>
            <a:ext cx="3840480" cy="3291840"/>
          </a:xfrm>
          <a:prstGeom prst="rect">
            <a:avLst/>
          </a:prstGeom>
          <a:solidFill>
            <a:srgbClr val="1A2F78"/>
          </a:solidFill>
          <a:ln/>
          <a:effectLst>
            <a:outerShdw blurRad="101600" dist="38100" dir="8100000" algn="bl" rotWithShape="0">
              <a:srgbClr val="000000">
                <a:alpha val="30000"/>
              </a:srgbClr>
            </a:outerShdw>
          </a:effectLst>
        </p:spPr>
        <p:txBody>
          <a:bodyPr/>
          <a:lstStyle/>
          <a:p>
            <a:endParaRPr lang="en-GB"/>
          </a:p>
        </p:txBody>
      </p:sp>
      <p:sp>
        <p:nvSpPr>
          <p:cNvPr id="4" name="Text 2"/>
          <p:cNvSpPr/>
          <p:nvPr/>
        </p:nvSpPr>
        <p:spPr>
          <a:xfrm>
            <a:off x="1005840" y="1417320"/>
            <a:ext cx="3291840" cy="365760"/>
          </a:xfrm>
          <a:prstGeom prst="rect">
            <a:avLst/>
          </a:prstGeom>
          <a:noFill/>
          <a:ln/>
        </p:spPr>
        <p:txBody>
          <a:bodyPr wrap="square" lIns="0" tIns="0" rIns="0" bIns="0" rtlCol="0" anchor="ctr"/>
          <a:lstStyle/>
          <a:p>
            <a:pPr marL="0" indent="0">
              <a:buNone/>
            </a:pPr>
            <a:r>
              <a:rPr lang="en-US" sz="1600" b="1" dirty="0">
                <a:solidFill>
                  <a:srgbClr val="F28C28"/>
                </a:solidFill>
                <a:latin typeface="Trebuchet MS" pitchFamily="34" charset="0"/>
                <a:ea typeface="Trebuchet MS" pitchFamily="34" charset="-122"/>
                <a:cs typeface="Trebuchet MS" pitchFamily="34" charset="-120"/>
              </a:rPr>
              <a:t>Key Principles</a:t>
            </a:r>
            <a:endParaRPr lang="en-US" sz="1600" dirty="0"/>
          </a:p>
        </p:txBody>
      </p:sp>
      <p:sp>
        <p:nvSpPr>
          <p:cNvPr id="5" name="Text 3"/>
          <p:cNvSpPr/>
          <p:nvPr/>
        </p:nvSpPr>
        <p:spPr>
          <a:xfrm>
            <a:off x="1005840" y="1874520"/>
            <a:ext cx="3291840" cy="2468880"/>
          </a:xfrm>
          <a:prstGeom prst="rect">
            <a:avLst/>
          </a:prstGeom>
          <a:noFill/>
          <a:ln/>
        </p:spPr>
        <p:txBody>
          <a:bodyPr wrap="square" lIns="0" tIns="0" rIns="0" bIns="0" rtlCol="0" anchor="ctr"/>
          <a:lstStyle/>
          <a:p>
            <a:pPr marL="342900" indent="-342900">
              <a:spcAft>
                <a:spcPts val="600"/>
              </a:spcAft>
              <a:buSzPct val="100000"/>
              <a:buChar char="•"/>
            </a:pPr>
            <a:r>
              <a:rPr lang="en-US" sz="1300" dirty="0">
                <a:solidFill>
                  <a:srgbClr val="FFFFFF"/>
                </a:solidFill>
                <a:latin typeface="Calibri" pitchFamily="34" charset="0"/>
                <a:ea typeface="Calibri" pitchFamily="34" charset="-122"/>
                <a:cs typeface="Calibri" pitchFamily="34" charset="-120"/>
              </a:rPr>
              <a:t>Direct access to the surface</a:t>
            </a:r>
            <a:endParaRPr lang="en-US" sz="1300" dirty="0"/>
          </a:p>
          <a:p>
            <a:pPr marL="342900" indent="-342900">
              <a:spcAft>
                <a:spcPts val="600"/>
              </a:spcAft>
              <a:buSzPct val="100000"/>
              <a:buChar char="•"/>
            </a:pPr>
            <a:r>
              <a:rPr lang="en-US" sz="1300" dirty="0">
                <a:solidFill>
                  <a:srgbClr val="FFFFFF"/>
                </a:solidFill>
                <a:latin typeface="Calibri" pitchFamily="34" charset="0"/>
                <a:ea typeface="Calibri" pitchFamily="34" charset="-122"/>
                <a:cs typeface="Calibri" pitchFamily="34" charset="-120"/>
              </a:rPr>
              <a:t>Within no-decompression limits</a:t>
            </a:r>
            <a:endParaRPr lang="en-US" sz="1300" dirty="0"/>
          </a:p>
          <a:p>
            <a:pPr marL="342900" indent="-342900">
              <a:spcAft>
                <a:spcPts val="600"/>
              </a:spcAft>
              <a:buSzPct val="100000"/>
              <a:buChar char="•"/>
            </a:pPr>
            <a:r>
              <a:rPr lang="en-US" sz="1300" dirty="0">
                <a:solidFill>
                  <a:srgbClr val="FFFFFF"/>
                </a:solidFill>
                <a:latin typeface="Calibri" pitchFamily="34" charset="0"/>
                <a:ea typeface="Calibri" pitchFamily="34" charset="-122"/>
                <a:cs typeface="Calibri" pitchFamily="34" charset="-120"/>
              </a:rPr>
              <a:t>Limited penetration environments</a:t>
            </a:r>
            <a:endParaRPr lang="en-US" sz="1300" dirty="0"/>
          </a:p>
          <a:p>
            <a:pPr marL="342900" indent="-342900">
              <a:spcAft>
                <a:spcPts val="600"/>
              </a:spcAft>
              <a:buSzPct val="100000"/>
              <a:buChar char="•"/>
            </a:pPr>
            <a:r>
              <a:rPr lang="en-US" sz="1300" dirty="0">
                <a:solidFill>
                  <a:srgbClr val="FFFFFF"/>
                </a:solidFill>
                <a:latin typeface="Calibri" pitchFamily="34" charset="0"/>
                <a:ea typeface="Calibri" pitchFamily="34" charset="-122"/>
                <a:cs typeface="Calibri" pitchFamily="34" charset="-120"/>
              </a:rPr>
              <a:t>Simpler equipment configuration</a:t>
            </a:r>
            <a:endParaRPr lang="en-US" sz="1300" dirty="0"/>
          </a:p>
          <a:p>
            <a:pPr marL="342900" indent="-342900">
              <a:spcAft>
                <a:spcPts val="600"/>
              </a:spcAft>
              <a:buSzPct val="100000"/>
              <a:buChar char="•"/>
            </a:pPr>
            <a:r>
              <a:rPr lang="en-US" sz="1300" dirty="0">
                <a:solidFill>
                  <a:srgbClr val="FFFFFF"/>
                </a:solidFill>
                <a:latin typeface="Calibri" pitchFamily="34" charset="0"/>
                <a:ea typeface="Calibri" pitchFamily="34" charset="-122"/>
                <a:cs typeface="Calibri" pitchFamily="34" charset="-120"/>
              </a:rPr>
              <a:t>Failures solved by ascending</a:t>
            </a:r>
            <a:endParaRPr lang="en-US" sz="1300" dirty="0"/>
          </a:p>
          <a:p>
            <a:pPr marL="342900" indent="-342900">
              <a:spcAft>
                <a:spcPts val="600"/>
              </a:spcAft>
              <a:buSzPct val="100000"/>
              <a:buChar char="•"/>
            </a:pPr>
            <a:r>
              <a:rPr lang="en-US" sz="1300" dirty="0">
                <a:solidFill>
                  <a:srgbClr val="FFFFFF"/>
                </a:solidFill>
                <a:latin typeface="Calibri" pitchFamily="34" charset="0"/>
                <a:ea typeface="Calibri" pitchFamily="34" charset="-122"/>
                <a:cs typeface="Calibri" pitchFamily="34" charset="-120"/>
              </a:rPr>
              <a:t>Single cylinder systems acceptable</a:t>
            </a:r>
            <a:endParaRPr lang="en-US" sz="1300" dirty="0"/>
          </a:p>
        </p:txBody>
      </p:sp>
      <p:sp>
        <p:nvSpPr>
          <p:cNvPr id="6" name="Shape 4"/>
          <p:cNvSpPr/>
          <p:nvPr/>
        </p:nvSpPr>
        <p:spPr>
          <a:xfrm>
            <a:off x="4846320" y="1280160"/>
            <a:ext cx="3566160" cy="3291840"/>
          </a:xfrm>
          <a:prstGeom prst="rect">
            <a:avLst/>
          </a:prstGeom>
          <a:solidFill>
            <a:srgbClr val="1A2F78"/>
          </a:solidFill>
          <a:ln/>
          <a:effectLst>
            <a:outerShdw blurRad="101600" dist="38100" dir="8100000" algn="bl" rotWithShape="0">
              <a:srgbClr val="000000">
                <a:alpha val="30000"/>
              </a:srgbClr>
            </a:outerShdw>
          </a:effectLst>
        </p:spPr>
        <p:txBody>
          <a:bodyPr/>
          <a:lstStyle/>
          <a:p>
            <a:endParaRPr lang="en-GB"/>
          </a:p>
        </p:txBody>
      </p:sp>
      <p:sp>
        <p:nvSpPr>
          <p:cNvPr id="7" name="Text 5"/>
          <p:cNvSpPr/>
          <p:nvPr/>
        </p:nvSpPr>
        <p:spPr>
          <a:xfrm>
            <a:off x="5120640" y="1417320"/>
            <a:ext cx="3017520" cy="365760"/>
          </a:xfrm>
          <a:prstGeom prst="rect">
            <a:avLst/>
          </a:prstGeom>
          <a:noFill/>
          <a:ln/>
        </p:spPr>
        <p:txBody>
          <a:bodyPr wrap="square" lIns="0" tIns="0" rIns="0" bIns="0" rtlCol="0" anchor="ctr"/>
          <a:lstStyle/>
          <a:p>
            <a:pPr marL="0" indent="0">
              <a:buNone/>
            </a:pPr>
            <a:r>
              <a:rPr lang="en-US" sz="1600" b="1" dirty="0">
                <a:solidFill>
                  <a:srgbClr val="F28C28"/>
                </a:solidFill>
                <a:latin typeface="Trebuchet MS" pitchFamily="34" charset="0"/>
                <a:ea typeface="Trebuchet MS" pitchFamily="34" charset="-122"/>
                <a:cs typeface="Trebuchet MS" pitchFamily="34" charset="-120"/>
              </a:rPr>
              <a:t>Typical Dives</a:t>
            </a:r>
            <a:endParaRPr lang="en-US" sz="1600" dirty="0"/>
          </a:p>
        </p:txBody>
      </p:sp>
      <p:sp>
        <p:nvSpPr>
          <p:cNvPr id="8" name="Text 6"/>
          <p:cNvSpPr/>
          <p:nvPr/>
        </p:nvSpPr>
        <p:spPr>
          <a:xfrm>
            <a:off x="5120640" y="1874520"/>
            <a:ext cx="3017520" cy="2468880"/>
          </a:xfrm>
          <a:prstGeom prst="rect">
            <a:avLst/>
          </a:prstGeom>
          <a:noFill/>
          <a:ln/>
        </p:spPr>
        <p:txBody>
          <a:bodyPr wrap="square" lIns="0" tIns="0" rIns="0" bIns="0" rtlCol="0" anchor="ctr"/>
          <a:lstStyle/>
          <a:p>
            <a:pPr marL="342900" indent="-342900">
              <a:spcAft>
                <a:spcPts val="800"/>
              </a:spcAft>
              <a:buSzPct val="100000"/>
              <a:buChar char="•"/>
            </a:pPr>
            <a:r>
              <a:rPr lang="en-US" sz="1300">
                <a:solidFill>
                  <a:srgbClr val="B8C8E8"/>
                </a:solidFill>
                <a:latin typeface="Calibri" pitchFamily="34" charset="0"/>
                <a:ea typeface="Calibri" pitchFamily="34" charset="-122"/>
                <a:cs typeface="Calibri" pitchFamily="34" charset="-120"/>
              </a:rPr>
              <a:t>Open water reefs</a:t>
            </a:r>
            <a:endParaRPr lang="en-US" sz="1300" dirty="0"/>
          </a:p>
          <a:p>
            <a:pPr marL="342900" indent="-342900">
              <a:spcAft>
                <a:spcPts val="800"/>
              </a:spcAft>
              <a:buSzPct val="100000"/>
              <a:buChar char="•"/>
            </a:pPr>
            <a:r>
              <a:rPr lang="en-US" sz="1300">
                <a:solidFill>
                  <a:srgbClr val="B8C8E8"/>
                </a:solidFill>
                <a:latin typeface="Calibri" pitchFamily="34" charset="0"/>
                <a:ea typeface="Calibri" pitchFamily="34" charset="-122"/>
                <a:cs typeface="Calibri" pitchFamily="34" charset="-120"/>
              </a:rPr>
              <a:t>Shallow wreck exteriors</a:t>
            </a:r>
            <a:endParaRPr lang="en-US" sz="1300" dirty="0"/>
          </a:p>
          <a:p>
            <a:pPr marL="342900" indent="-342900">
              <a:spcAft>
                <a:spcPts val="800"/>
              </a:spcAft>
              <a:buSzPct val="100000"/>
              <a:buChar char="•"/>
            </a:pPr>
            <a:r>
              <a:rPr lang="en-US" sz="1300">
                <a:solidFill>
                  <a:srgbClr val="B8C8E8"/>
                </a:solidFill>
                <a:latin typeface="Calibri" pitchFamily="34" charset="0"/>
                <a:ea typeface="Calibri" pitchFamily="34" charset="-122"/>
                <a:cs typeface="Calibri" pitchFamily="34" charset="-120"/>
              </a:rPr>
              <a:t>Training dives</a:t>
            </a:r>
            <a:endParaRPr lang="en-US" sz="1300" dirty="0"/>
          </a:p>
          <a:p>
            <a:pPr marL="342900" indent="-342900">
              <a:spcAft>
                <a:spcPts val="800"/>
              </a:spcAft>
              <a:buSzPct val="100000"/>
              <a:buChar char="•"/>
            </a:pPr>
            <a:r>
              <a:rPr lang="en-US" sz="1300">
                <a:solidFill>
                  <a:srgbClr val="B8C8E8"/>
                </a:solidFill>
                <a:latin typeface="Calibri" pitchFamily="34" charset="0"/>
                <a:ea typeface="Calibri" pitchFamily="34" charset="-122"/>
                <a:cs typeface="Calibri" pitchFamily="34" charset="-120"/>
              </a:rPr>
              <a:t>Holiday diving</a:t>
            </a:r>
            <a:endParaRPr lang="en-US" sz="1300" dirty="0"/>
          </a:p>
        </p:txBody>
      </p:sp>
      <p:pic>
        <p:nvPicPr>
          <p:cNvPr id="9" name="Image 0" descr="preencoded.png"/>
          <p:cNvPicPr>
            <a:picLocks noChangeAspect="1"/>
          </p:cNvPicPr>
          <p:nvPr/>
        </p:nvPicPr>
        <p:blipFill>
          <a:blip r:embed="rId3"/>
          <a:stretch>
            <a:fillRect/>
          </a:stretch>
        </p:blipFill>
        <p:spPr>
          <a:xfrm>
            <a:off x="7680960" y="4206240"/>
            <a:ext cx="457200" cy="4572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D1B4C"/>
        </a:solidFill>
        <a:effectLst/>
      </p:bgPr>
    </p:bg>
    <p:spTree>
      <p:nvGrpSpPr>
        <p:cNvPr id="1" name=""/>
        <p:cNvGrpSpPr/>
        <p:nvPr/>
      </p:nvGrpSpPr>
      <p:grpSpPr>
        <a:xfrm>
          <a:off x="0" y="0"/>
          <a:ext cx="0" cy="0"/>
          <a:chOff x="0" y="0"/>
          <a:chExt cx="0" cy="0"/>
        </a:xfrm>
      </p:grpSpPr>
      <p:sp>
        <p:nvSpPr>
          <p:cNvPr id="2" name="Text 0"/>
          <p:cNvSpPr/>
          <p:nvPr/>
        </p:nvSpPr>
        <p:spPr>
          <a:xfrm>
            <a:off x="731520" y="365760"/>
            <a:ext cx="7680960" cy="640080"/>
          </a:xfrm>
          <a:prstGeom prst="rect">
            <a:avLst/>
          </a:prstGeom>
          <a:noFill/>
          <a:ln/>
        </p:spPr>
        <p:txBody>
          <a:bodyPr wrap="square" lIns="0" tIns="0" rIns="0" bIns="0" rtlCol="0" anchor="ctr"/>
          <a:lstStyle/>
          <a:p>
            <a:pPr marL="0" indent="0">
              <a:buNone/>
            </a:pPr>
            <a:r>
              <a:rPr lang="en-US" sz="3000" b="1">
                <a:solidFill>
                  <a:srgbClr val="FFFFFF"/>
                </a:solidFill>
                <a:latin typeface="Trebuchet MS" pitchFamily="34" charset="0"/>
                <a:ea typeface="Trebuchet MS" pitchFamily="34" charset="-122"/>
                <a:cs typeface="Trebuchet MS" pitchFamily="34" charset="-120"/>
              </a:rPr>
              <a:t>Technical Diving Fundamentals</a:t>
            </a:r>
            <a:endParaRPr lang="en-US" sz="3000" dirty="0"/>
          </a:p>
        </p:txBody>
      </p:sp>
      <p:sp>
        <p:nvSpPr>
          <p:cNvPr id="3" name="Shape 1"/>
          <p:cNvSpPr/>
          <p:nvPr/>
        </p:nvSpPr>
        <p:spPr>
          <a:xfrm>
            <a:off x="731520" y="1280160"/>
            <a:ext cx="3840480" cy="3291840"/>
          </a:xfrm>
          <a:prstGeom prst="rect">
            <a:avLst/>
          </a:prstGeom>
          <a:solidFill>
            <a:srgbClr val="1A2F78"/>
          </a:solidFill>
          <a:ln/>
          <a:effectLst>
            <a:outerShdw blurRad="101600" dist="38100" dir="8100000" algn="bl" rotWithShape="0">
              <a:srgbClr val="000000">
                <a:alpha val="30000"/>
              </a:srgbClr>
            </a:outerShdw>
          </a:effectLst>
        </p:spPr>
        <p:txBody>
          <a:bodyPr/>
          <a:lstStyle/>
          <a:p>
            <a:endParaRPr lang="en-GB"/>
          </a:p>
        </p:txBody>
      </p:sp>
      <p:sp>
        <p:nvSpPr>
          <p:cNvPr id="4" name="Text 2"/>
          <p:cNvSpPr/>
          <p:nvPr/>
        </p:nvSpPr>
        <p:spPr>
          <a:xfrm>
            <a:off x="1005840" y="1417320"/>
            <a:ext cx="3291840" cy="365760"/>
          </a:xfrm>
          <a:prstGeom prst="rect">
            <a:avLst/>
          </a:prstGeom>
          <a:noFill/>
          <a:ln/>
        </p:spPr>
        <p:txBody>
          <a:bodyPr wrap="square" lIns="0" tIns="0" rIns="0" bIns="0" rtlCol="0" anchor="ctr"/>
          <a:lstStyle/>
          <a:p>
            <a:pPr marL="0" indent="0">
              <a:buNone/>
            </a:pPr>
            <a:r>
              <a:rPr lang="en-US" sz="1600" b="1" dirty="0">
                <a:solidFill>
                  <a:srgbClr val="F28C28"/>
                </a:solidFill>
                <a:latin typeface="Trebuchet MS" pitchFamily="34" charset="0"/>
                <a:ea typeface="Trebuchet MS" pitchFamily="34" charset="-122"/>
                <a:cs typeface="Trebuchet MS" pitchFamily="34" charset="-120"/>
              </a:rPr>
              <a:t>Core Requirements</a:t>
            </a:r>
            <a:endParaRPr lang="en-US" sz="1600" dirty="0"/>
          </a:p>
        </p:txBody>
      </p:sp>
      <p:sp>
        <p:nvSpPr>
          <p:cNvPr id="5" name="Text 3"/>
          <p:cNvSpPr/>
          <p:nvPr/>
        </p:nvSpPr>
        <p:spPr>
          <a:xfrm>
            <a:off x="1005840" y="1874520"/>
            <a:ext cx="3291840" cy="2560320"/>
          </a:xfrm>
          <a:prstGeom prst="rect">
            <a:avLst/>
          </a:prstGeom>
          <a:noFill/>
          <a:ln/>
        </p:spPr>
        <p:txBody>
          <a:bodyPr wrap="square" lIns="0" tIns="0" rIns="0" bIns="0" rtlCol="0" anchor="ctr"/>
          <a:lstStyle/>
          <a:p>
            <a:pPr marL="342900" indent="-342900">
              <a:spcAft>
                <a:spcPts val="400"/>
              </a:spcAft>
              <a:buSzPct val="100000"/>
              <a:buChar char="•"/>
            </a:pPr>
            <a:r>
              <a:rPr lang="en-US" sz="1300" dirty="0">
                <a:solidFill>
                  <a:srgbClr val="FFFFFF"/>
                </a:solidFill>
                <a:latin typeface="Calibri" pitchFamily="34" charset="0"/>
                <a:ea typeface="Calibri" pitchFamily="34" charset="-122"/>
                <a:cs typeface="Calibri" pitchFamily="34" charset="-120"/>
              </a:rPr>
              <a:t>Overhead environments</a:t>
            </a:r>
            <a:endParaRPr lang="en-US" sz="1300" dirty="0"/>
          </a:p>
          <a:p>
            <a:pPr marL="342900" indent="-342900">
              <a:spcAft>
                <a:spcPts val="400"/>
              </a:spcAft>
              <a:buSzPct val="100000"/>
              <a:buChar char="•"/>
            </a:pPr>
            <a:r>
              <a:rPr lang="en-US" sz="1300" dirty="0">
                <a:solidFill>
                  <a:srgbClr val="FFFFFF"/>
                </a:solidFill>
                <a:latin typeface="Calibri" pitchFamily="34" charset="0"/>
                <a:ea typeface="Calibri" pitchFamily="34" charset="-122"/>
                <a:cs typeface="Calibri" pitchFamily="34" charset="-120"/>
              </a:rPr>
              <a:t>Decompression obligations</a:t>
            </a:r>
            <a:endParaRPr lang="en-US" sz="1300" dirty="0"/>
          </a:p>
          <a:p>
            <a:pPr marL="342900" indent="-342900">
              <a:spcAft>
                <a:spcPts val="400"/>
              </a:spcAft>
              <a:buSzPct val="100000"/>
              <a:buChar char="•"/>
            </a:pPr>
            <a:r>
              <a:rPr lang="en-US" sz="1300" dirty="0">
                <a:solidFill>
                  <a:srgbClr val="FFFFFF"/>
                </a:solidFill>
                <a:latin typeface="Calibri" pitchFamily="34" charset="0"/>
                <a:ea typeface="Calibri" pitchFamily="34" charset="-122"/>
                <a:cs typeface="Calibri" pitchFamily="34" charset="-120"/>
              </a:rPr>
              <a:t>Extended penetration</a:t>
            </a:r>
            <a:endParaRPr lang="en-US" sz="1300" dirty="0"/>
          </a:p>
          <a:p>
            <a:pPr marL="342900" indent="-342900">
              <a:spcAft>
                <a:spcPts val="400"/>
              </a:spcAft>
              <a:buSzPct val="100000"/>
              <a:buChar char="•"/>
            </a:pPr>
            <a:r>
              <a:rPr lang="en-US" sz="1300" dirty="0">
                <a:solidFill>
                  <a:srgbClr val="FFFFFF"/>
                </a:solidFill>
                <a:latin typeface="Calibri" pitchFamily="34" charset="0"/>
                <a:ea typeface="Calibri" pitchFamily="34" charset="-122"/>
                <a:cs typeface="Calibri" pitchFamily="34" charset="-120"/>
              </a:rPr>
              <a:t>Specialist gas mixtures</a:t>
            </a:r>
            <a:endParaRPr lang="en-US" sz="1300" dirty="0"/>
          </a:p>
          <a:p>
            <a:pPr marL="342900" indent="-342900">
              <a:spcAft>
                <a:spcPts val="400"/>
              </a:spcAft>
              <a:buSzPct val="100000"/>
              <a:buChar char="•"/>
            </a:pPr>
            <a:r>
              <a:rPr lang="en-US" sz="1300" dirty="0">
                <a:solidFill>
                  <a:srgbClr val="FFFFFF"/>
                </a:solidFill>
                <a:latin typeface="Calibri" pitchFamily="34" charset="0"/>
                <a:ea typeface="Calibri" pitchFamily="34" charset="-122"/>
                <a:cs typeface="Calibri" pitchFamily="34" charset="-120"/>
              </a:rPr>
              <a:t>Complex dive planning</a:t>
            </a:r>
            <a:endParaRPr lang="en-US" sz="1300" dirty="0"/>
          </a:p>
          <a:p>
            <a:pPr marL="342900" indent="-342900">
              <a:spcAft>
                <a:spcPts val="400"/>
              </a:spcAft>
              <a:buSzPct val="100000"/>
              <a:buChar char="•"/>
            </a:pPr>
            <a:r>
              <a:rPr lang="en-US" sz="1300" dirty="0">
                <a:solidFill>
                  <a:srgbClr val="FFFFFF"/>
                </a:solidFill>
                <a:latin typeface="Calibri" pitchFamily="34" charset="0"/>
                <a:ea typeface="Calibri" pitchFamily="34" charset="-122"/>
                <a:cs typeface="Calibri" pitchFamily="34" charset="-120"/>
              </a:rPr>
              <a:t>Failure management essential</a:t>
            </a:r>
            <a:endParaRPr lang="en-US" sz="1300" dirty="0"/>
          </a:p>
          <a:p>
            <a:pPr marL="342900" indent="-342900">
              <a:spcAft>
                <a:spcPts val="400"/>
              </a:spcAft>
              <a:buSzPct val="100000"/>
              <a:buChar char="•"/>
            </a:pPr>
            <a:r>
              <a:rPr lang="en-US" sz="1300" dirty="0">
                <a:solidFill>
                  <a:srgbClr val="FFFFFF"/>
                </a:solidFill>
                <a:latin typeface="Calibri" pitchFamily="34" charset="0"/>
                <a:ea typeface="Calibri" pitchFamily="34" charset="-122"/>
                <a:cs typeface="Calibri" pitchFamily="34" charset="-120"/>
              </a:rPr>
              <a:t>Redundant systems required</a:t>
            </a:r>
            <a:endParaRPr lang="en-US" sz="1300" dirty="0"/>
          </a:p>
        </p:txBody>
      </p:sp>
      <p:sp>
        <p:nvSpPr>
          <p:cNvPr id="6" name="Shape 4"/>
          <p:cNvSpPr/>
          <p:nvPr/>
        </p:nvSpPr>
        <p:spPr>
          <a:xfrm>
            <a:off x="4846320" y="1280160"/>
            <a:ext cx="3566160" cy="3291840"/>
          </a:xfrm>
          <a:prstGeom prst="rect">
            <a:avLst/>
          </a:prstGeom>
          <a:solidFill>
            <a:srgbClr val="1A2F78"/>
          </a:solidFill>
          <a:ln/>
          <a:effectLst>
            <a:outerShdw blurRad="101600" dist="38100" dir="8100000" algn="bl" rotWithShape="0">
              <a:srgbClr val="000000">
                <a:alpha val="30000"/>
              </a:srgbClr>
            </a:outerShdw>
          </a:effectLst>
        </p:spPr>
        <p:txBody>
          <a:bodyPr/>
          <a:lstStyle/>
          <a:p>
            <a:endParaRPr lang="en-GB"/>
          </a:p>
        </p:txBody>
      </p:sp>
      <p:sp>
        <p:nvSpPr>
          <p:cNvPr id="7" name="Text 5"/>
          <p:cNvSpPr/>
          <p:nvPr/>
        </p:nvSpPr>
        <p:spPr>
          <a:xfrm>
            <a:off x="5120640" y="1417320"/>
            <a:ext cx="3017520" cy="365760"/>
          </a:xfrm>
          <a:prstGeom prst="rect">
            <a:avLst/>
          </a:prstGeom>
          <a:noFill/>
          <a:ln/>
        </p:spPr>
        <p:txBody>
          <a:bodyPr wrap="square" lIns="0" tIns="0" rIns="0" bIns="0" rtlCol="0" anchor="ctr"/>
          <a:lstStyle/>
          <a:p>
            <a:pPr marL="0" indent="0">
              <a:buNone/>
            </a:pPr>
            <a:r>
              <a:rPr lang="en-US" sz="1600" b="1" dirty="0">
                <a:solidFill>
                  <a:srgbClr val="F28C28"/>
                </a:solidFill>
                <a:latin typeface="Trebuchet MS" pitchFamily="34" charset="0"/>
                <a:ea typeface="Trebuchet MS" pitchFamily="34" charset="-122"/>
                <a:cs typeface="Trebuchet MS" pitchFamily="34" charset="-120"/>
              </a:rPr>
              <a:t>Examples</a:t>
            </a:r>
            <a:endParaRPr lang="en-US" sz="1600" dirty="0"/>
          </a:p>
        </p:txBody>
      </p:sp>
      <p:sp>
        <p:nvSpPr>
          <p:cNvPr id="8" name="Text 6"/>
          <p:cNvSpPr/>
          <p:nvPr/>
        </p:nvSpPr>
        <p:spPr>
          <a:xfrm>
            <a:off x="5120640" y="1874520"/>
            <a:ext cx="3017520" cy="2468880"/>
          </a:xfrm>
          <a:prstGeom prst="rect">
            <a:avLst/>
          </a:prstGeom>
          <a:noFill/>
          <a:ln/>
        </p:spPr>
        <p:txBody>
          <a:bodyPr wrap="square" lIns="0" tIns="0" rIns="0" bIns="0" rtlCol="0" anchor="ctr"/>
          <a:lstStyle/>
          <a:p>
            <a:pPr marL="342900" indent="-342900">
              <a:spcAft>
                <a:spcPts val="600"/>
              </a:spcAft>
              <a:buSzPct val="100000"/>
              <a:buChar char="•"/>
            </a:pPr>
            <a:r>
              <a:rPr lang="en-US" sz="1300">
                <a:solidFill>
                  <a:srgbClr val="B8C8E8"/>
                </a:solidFill>
                <a:latin typeface="Calibri" pitchFamily="34" charset="0"/>
                <a:ea typeface="Calibri" pitchFamily="34" charset="-122"/>
                <a:cs typeface="Calibri" pitchFamily="34" charset="-120"/>
              </a:rPr>
              <a:t>Cave diving</a:t>
            </a:r>
            <a:endParaRPr lang="en-US" sz="1300" dirty="0"/>
          </a:p>
          <a:p>
            <a:pPr marL="342900" indent="-342900">
              <a:spcAft>
                <a:spcPts val="600"/>
              </a:spcAft>
              <a:buSzPct val="100000"/>
              <a:buChar char="•"/>
            </a:pPr>
            <a:r>
              <a:rPr lang="en-US" sz="1300">
                <a:solidFill>
                  <a:srgbClr val="B8C8E8"/>
                </a:solidFill>
                <a:latin typeface="Calibri" pitchFamily="34" charset="0"/>
                <a:ea typeface="Calibri" pitchFamily="34" charset="-122"/>
                <a:cs typeface="Calibri" pitchFamily="34" charset="-120"/>
              </a:rPr>
              <a:t>Deep wreck penetration</a:t>
            </a:r>
            <a:endParaRPr lang="en-US" sz="1300" dirty="0"/>
          </a:p>
          <a:p>
            <a:pPr marL="342900" indent="-342900">
              <a:spcAft>
                <a:spcPts val="600"/>
              </a:spcAft>
              <a:buSzPct val="100000"/>
              <a:buChar char="•"/>
            </a:pPr>
            <a:r>
              <a:rPr lang="en-US" sz="1300">
                <a:solidFill>
                  <a:srgbClr val="B8C8E8"/>
                </a:solidFill>
                <a:latin typeface="Calibri" pitchFamily="34" charset="0"/>
                <a:ea typeface="Calibri" pitchFamily="34" charset="-122"/>
                <a:cs typeface="Calibri" pitchFamily="34" charset="-120"/>
              </a:rPr>
              <a:t>Trimix diving</a:t>
            </a:r>
            <a:endParaRPr lang="en-US" sz="1300" dirty="0"/>
          </a:p>
          <a:p>
            <a:pPr marL="342900" indent="-342900">
              <a:spcAft>
                <a:spcPts val="600"/>
              </a:spcAft>
              <a:buSzPct val="100000"/>
              <a:buChar char="•"/>
            </a:pPr>
            <a:r>
              <a:rPr lang="en-US" sz="1300">
                <a:solidFill>
                  <a:srgbClr val="B8C8E8"/>
                </a:solidFill>
                <a:latin typeface="Calibri" pitchFamily="34" charset="0"/>
                <a:ea typeface="Calibri" pitchFamily="34" charset="-122"/>
                <a:cs typeface="Calibri" pitchFamily="34" charset="-120"/>
              </a:rPr>
              <a:t>Stage decompression diving</a:t>
            </a:r>
            <a:endParaRPr lang="en-US" sz="1300" dirty="0"/>
          </a:p>
          <a:p>
            <a:pPr marL="342900" indent="-342900">
              <a:spcAft>
                <a:spcPts val="600"/>
              </a:spcAft>
              <a:buSzPct val="100000"/>
              <a:buChar char="•"/>
            </a:pPr>
            <a:r>
              <a:rPr lang="en-US" sz="1300">
                <a:solidFill>
                  <a:srgbClr val="B8C8E8"/>
                </a:solidFill>
                <a:latin typeface="Calibri" pitchFamily="34" charset="0"/>
                <a:ea typeface="Calibri" pitchFamily="34" charset="-122"/>
                <a:cs typeface="Calibri" pitchFamily="34" charset="-120"/>
              </a:rPr>
              <a:t>Mine diving</a:t>
            </a:r>
            <a:endParaRPr lang="en-US" sz="1300" dirty="0"/>
          </a:p>
        </p:txBody>
      </p:sp>
      <p:pic>
        <p:nvPicPr>
          <p:cNvPr id="9" name="Image 0" descr="preencoded.png"/>
          <p:cNvPicPr>
            <a:picLocks noChangeAspect="1"/>
          </p:cNvPicPr>
          <p:nvPr/>
        </p:nvPicPr>
        <p:blipFill>
          <a:blip r:embed="rId3"/>
          <a:stretch>
            <a:fillRect/>
          </a:stretch>
        </p:blipFill>
        <p:spPr>
          <a:xfrm>
            <a:off x="7680960" y="4206240"/>
            <a:ext cx="457200" cy="4572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D1B4C"/>
        </a:solidFill>
        <a:effectLst/>
      </p:bgPr>
    </p:bg>
    <p:spTree>
      <p:nvGrpSpPr>
        <p:cNvPr id="1" name=""/>
        <p:cNvGrpSpPr/>
        <p:nvPr/>
      </p:nvGrpSpPr>
      <p:grpSpPr>
        <a:xfrm>
          <a:off x="0" y="0"/>
          <a:ext cx="0" cy="0"/>
          <a:chOff x="0" y="0"/>
          <a:chExt cx="0" cy="0"/>
        </a:xfrm>
      </p:grpSpPr>
      <p:sp>
        <p:nvSpPr>
          <p:cNvPr id="2" name="Text 0"/>
          <p:cNvSpPr/>
          <p:nvPr/>
        </p:nvSpPr>
        <p:spPr>
          <a:xfrm>
            <a:off x="731520" y="365760"/>
            <a:ext cx="7680960" cy="640080"/>
          </a:xfrm>
          <a:prstGeom prst="rect">
            <a:avLst/>
          </a:prstGeom>
          <a:noFill/>
          <a:ln/>
        </p:spPr>
        <p:txBody>
          <a:bodyPr wrap="square" lIns="0" tIns="0" rIns="0" bIns="0" rtlCol="0" anchor="ctr"/>
          <a:lstStyle/>
          <a:p>
            <a:pPr marL="0" indent="0">
              <a:buNone/>
            </a:pPr>
            <a:r>
              <a:rPr lang="en-US" sz="2600" b="1">
                <a:solidFill>
                  <a:srgbClr val="FFFFFF"/>
                </a:solidFill>
                <a:latin typeface="Trebuchet MS" pitchFamily="34" charset="0"/>
                <a:ea typeface="Trebuchet MS" pitchFamily="34" charset="-122"/>
                <a:cs typeface="Trebuchet MS" pitchFamily="34" charset="-120"/>
              </a:rPr>
              <a:t>The Difference Between </a:t>
            </a:r>
            <a:r>
              <a:rPr lang="en-US" sz="2600" b="1">
                <a:solidFill>
                  <a:srgbClr val="D4A843"/>
                </a:solidFill>
                <a:latin typeface="Trebuchet MS" pitchFamily="34" charset="0"/>
                <a:ea typeface="Trebuchet MS" pitchFamily="34" charset="-122"/>
                <a:cs typeface="Trebuchet MS" pitchFamily="34" charset="-120"/>
              </a:rPr>
              <a:t>"Up"</a:t>
            </a:r>
            <a:r>
              <a:rPr lang="en-US" sz="2600" b="1">
                <a:solidFill>
                  <a:srgbClr val="FFFFFF"/>
                </a:solidFill>
                <a:latin typeface="Trebuchet MS" pitchFamily="34" charset="0"/>
                <a:ea typeface="Trebuchet MS" pitchFamily="34" charset="-122"/>
                <a:cs typeface="Trebuchet MS" pitchFamily="34" charset="-120"/>
              </a:rPr>
              <a:t> and </a:t>
            </a:r>
            <a:r>
              <a:rPr lang="en-US" sz="2600" b="1">
                <a:solidFill>
                  <a:srgbClr val="F28C28"/>
                </a:solidFill>
                <a:latin typeface="Trebuchet MS" pitchFamily="34" charset="0"/>
                <a:ea typeface="Trebuchet MS" pitchFamily="34" charset="-122"/>
                <a:cs typeface="Trebuchet MS" pitchFamily="34" charset="-120"/>
              </a:rPr>
              <a:t>"</a:t>
            </a:r>
            <a:r>
              <a:rPr lang="en-US" sz="2600" b="1" dirty="0">
                <a:solidFill>
                  <a:srgbClr val="F28C28"/>
                </a:solidFill>
                <a:latin typeface="Trebuchet MS" pitchFamily="34" charset="0"/>
                <a:ea typeface="Trebuchet MS" pitchFamily="34" charset="-122"/>
                <a:cs typeface="Trebuchet MS" pitchFamily="34" charset="-120"/>
              </a:rPr>
              <a:t>Out"</a:t>
            </a:r>
            <a:endParaRPr lang="en-US" sz="2600" dirty="0"/>
          </a:p>
        </p:txBody>
      </p:sp>
      <p:sp>
        <p:nvSpPr>
          <p:cNvPr id="3" name="Shape 1"/>
          <p:cNvSpPr/>
          <p:nvPr/>
        </p:nvSpPr>
        <p:spPr>
          <a:xfrm>
            <a:off x="731520" y="1280160"/>
            <a:ext cx="3657600" cy="3200400"/>
          </a:xfrm>
          <a:prstGeom prst="rect">
            <a:avLst/>
          </a:prstGeom>
          <a:solidFill>
            <a:srgbClr val="0D2E6E"/>
          </a:solidFill>
          <a:ln/>
          <a:effectLst>
            <a:outerShdw blurRad="101600" dist="38100" dir="8100000" algn="bl" rotWithShape="0">
              <a:srgbClr val="000000">
                <a:alpha val="30000"/>
              </a:srgbClr>
            </a:outerShdw>
          </a:effectLst>
        </p:spPr>
        <p:txBody>
          <a:bodyPr/>
          <a:lstStyle/>
          <a:p>
            <a:endParaRPr lang="en-GB"/>
          </a:p>
        </p:txBody>
      </p:sp>
      <p:pic>
        <p:nvPicPr>
          <p:cNvPr id="4" name="Image 0" descr="preencoded.png"/>
          <p:cNvPicPr>
            <a:picLocks noChangeAspect="1"/>
          </p:cNvPicPr>
          <p:nvPr/>
        </p:nvPicPr>
        <p:blipFill>
          <a:blip r:embed="rId3"/>
          <a:stretch>
            <a:fillRect/>
          </a:stretch>
        </p:blipFill>
        <p:spPr>
          <a:xfrm>
            <a:off x="2194560" y="1463040"/>
            <a:ext cx="548640" cy="548640"/>
          </a:xfrm>
          <a:prstGeom prst="rect">
            <a:avLst/>
          </a:prstGeom>
        </p:spPr>
      </p:pic>
      <p:sp>
        <p:nvSpPr>
          <p:cNvPr id="5" name="Text 2"/>
          <p:cNvSpPr/>
          <p:nvPr/>
        </p:nvSpPr>
        <p:spPr>
          <a:xfrm>
            <a:off x="1005840" y="2103120"/>
            <a:ext cx="3108960" cy="365760"/>
          </a:xfrm>
          <a:prstGeom prst="rect">
            <a:avLst/>
          </a:prstGeom>
          <a:noFill/>
          <a:ln/>
        </p:spPr>
        <p:txBody>
          <a:bodyPr wrap="square" lIns="0" tIns="0" rIns="0" bIns="0" rtlCol="0" anchor="ctr"/>
          <a:lstStyle/>
          <a:p>
            <a:pPr marL="0" indent="0" algn="ctr">
              <a:buNone/>
            </a:pPr>
            <a:r>
              <a:rPr lang="en-US" sz="1800" b="1" dirty="0">
                <a:solidFill>
                  <a:srgbClr val="D4A843"/>
                </a:solidFill>
                <a:latin typeface="Trebuchet MS" pitchFamily="34" charset="0"/>
                <a:ea typeface="Trebuchet MS" pitchFamily="34" charset="-122"/>
                <a:cs typeface="Trebuchet MS" pitchFamily="34" charset="-120"/>
              </a:rPr>
              <a:t>Open Water</a:t>
            </a:r>
            <a:endParaRPr lang="en-US" sz="1800" dirty="0"/>
          </a:p>
        </p:txBody>
      </p:sp>
      <p:sp>
        <p:nvSpPr>
          <p:cNvPr id="6" name="Text 3"/>
          <p:cNvSpPr/>
          <p:nvPr/>
        </p:nvSpPr>
        <p:spPr>
          <a:xfrm>
            <a:off x="1005840" y="2606040"/>
            <a:ext cx="3108960" cy="1463040"/>
          </a:xfrm>
          <a:prstGeom prst="rect">
            <a:avLst/>
          </a:prstGeom>
          <a:noFill/>
          <a:ln/>
        </p:spPr>
        <p:txBody>
          <a:bodyPr wrap="square" lIns="0" tIns="0" rIns="0" bIns="0" rtlCol="0" anchor="ctr"/>
          <a:lstStyle/>
          <a:p>
            <a:pPr marL="0" indent="0" algn="ctr">
              <a:buNone/>
            </a:pPr>
            <a:r>
              <a:rPr lang="en-US" sz="1400" dirty="0">
                <a:solidFill>
                  <a:srgbClr val="FFFFFF"/>
                </a:solidFill>
                <a:latin typeface="Calibri" pitchFamily="34" charset="0"/>
                <a:ea typeface="Calibri" pitchFamily="34" charset="-122"/>
                <a:cs typeface="Calibri" pitchFamily="34" charset="-120"/>
              </a:rPr>
              <a:t>Problem? Ascend to the surface.</a:t>
            </a:r>
            <a:endParaRPr lang="en-US" sz="1400" dirty="0"/>
          </a:p>
          <a:p>
            <a:pPr marL="0" indent="0" algn="ctr">
              <a:buNone/>
            </a:pPr>
            <a:r>
              <a:rPr lang="en-US" sz="1400" dirty="0">
                <a:solidFill>
                  <a:srgbClr val="FFFFFF"/>
                </a:solidFill>
                <a:latin typeface="Calibri" pitchFamily="34" charset="0"/>
                <a:ea typeface="Calibri" pitchFamily="34" charset="-122"/>
                <a:cs typeface="Calibri" pitchFamily="34" charset="-120"/>
              </a:rPr>
              <a:t>Direct vertical escape is always available.</a:t>
            </a:r>
            <a:endParaRPr lang="en-US" sz="1400" dirty="0"/>
          </a:p>
        </p:txBody>
      </p:sp>
      <p:sp>
        <p:nvSpPr>
          <p:cNvPr id="7" name="Shape 4"/>
          <p:cNvSpPr/>
          <p:nvPr/>
        </p:nvSpPr>
        <p:spPr>
          <a:xfrm>
            <a:off x="4754880" y="1280160"/>
            <a:ext cx="3657600" cy="3200400"/>
          </a:xfrm>
          <a:prstGeom prst="rect">
            <a:avLst/>
          </a:prstGeom>
          <a:solidFill>
            <a:srgbClr val="5C2E0E"/>
          </a:solidFill>
          <a:ln/>
          <a:effectLst>
            <a:outerShdw blurRad="101600" dist="38100" dir="8100000" algn="bl" rotWithShape="0">
              <a:srgbClr val="000000">
                <a:alpha val="30000"/>
              </a:srgbClr>
            </a:outerShdw>
          </a:effectLst>
        </p:spPr>
        <p:txBody>
          <a:bodyPr/>
          <a:lstStyle/>
          <a:p>
            <a:endParaRPr lang="en-GB"/>
          </a:p>
        </p:txBody>
      </p:sp>
      <p:pic>
        <p:nvPicPr>
          <p:cNvPr id="8" name="Image 1" descr="preencoded.png"/>
          <p:cNvPicPr>
            <a:picLocks noChangeAspect="1"/>
          </p:cNvPicPr>
          <p:nvPr/>
        </p:nvPicPr>
        <p:blipFill>
          <a:blip r:embed="rId4"/>
          <a:stretch>
            <a:fillRect/>
          </a:stretch>
        </p:blipFill>
        <p:spPr>
          <a:xfrm>
            <a:off x="6217920" y="1463040"/>
            <a:ext cx="548640" cy="548640"/>
          </a:xfrm>
          <a:prstGeom prst="rect">
            <a:avLst/>
          </a:prstGeom>
        </p:spPr>
      </p:pic>
      <p:sp>
        <p:nvSpPr>
          <p:cNvPr id="9" name="Text 5"/>
          <p:cNvSpPr/>
          <p:nvPr/>
        </p:nvSpPr>
        <p:spPr>
          <a:xfrm>
            <a:off x="5029200" y="2103120"/>
            <a:ext cx="3108960" cy="365760"/>
          </a:xfrm>
          <a:prstGeom prst="rect">
            <a:avLst/>
          </a:prstGeom>
          <a:noFill/>
          <a:ln/>
        </p:spPr>
        <p:txBody>
          <a:bodyPr wrap="square" lIns="0" tIns="0" rIns="0" bIns="0" rtlCol="0" anchor="ctr"/>
          <a:lstStyle/>
          <a:p>
            <a:pPr marL="0" indent="0" algn="ctr">
              <a:buNone/>
            </a:pPr>
            <a:r>
              <a:rPr lang="en-US" sz="1800" b="1" dirty="0">
                <a:solidFill>
                  <a:srgbClr val="F28C28"/>
                </a:solidFill>
                <a:latin typeface="Trebuchet MS" pitchFamily="34" charset="0"/>
                <a:ea typeface="Trebuchet MS" pitchFamily="34" charset="-122"/>
                <a:cs typeface="Trebuchet MS" pitchFamily="34" charset="-120"/>
              </a:rPr>
              <a:t>Overhead Environment</a:t>
            </a:r>
            <a:endParaRPr lang="en-US" sz="1800" dirty="0"/>
          </a:p>
        </p:txBody>
      </p:sp>
      <p:sp>
        <p:nvSpPr>
          <p:cNvPr id="10" name="Text 6"/>
          <p:cNvSpPr/>
          <p:nvPr/>
        </p:nvSpPr>
        <p:spPr>
          <a:xfrm>
            <a:off x="5029200" y="2606040"/>
            <a:ext cx="3108960" cy="1645920"/>
          </a:xfrm>
          <a:prstGeom prst="rect">
            <a:avLst/>
          </a:prstGeom>
          <a:noFill/>
          <a:ln/>
        </p:spPr>
        <p:txBody>
          <a:bodyPr wrap="square" lIns="0" tIns="0" rIns="0" bIns="0" rtlCol="0" anchor="ctr"/>
          <a:lstStyle/>
          <a:p>
            <a:pPr marL="0" indent="0" algn="ctr">
              <a:buNone/>
            </a:pPr>
            <a:r>
              <a:rPr lang="en-US" sz="1300" dirty="0">
                <a:solidFill>
                  <a:srgbClr val="FFFFFF"/>
                </a:solidFill>
                <a:latin typeface="Calibri" pitchFamily="34" charset="0"/>
                <a:ea typeface="Calibri" pitchFamily="34" charset="-122"/>
                <a:cs typeface="Calibri" pitchFamily="34" charset="-120"/>
              </a:rPr>
              <a:t>Must navigate back to exit.</a:t>
            </a:r>
            <a:endParaRPr lang="en-US" sz="1300" dirty="0"/>
          </a:p>
          <a:p>
            <a:pPr marL="0" indent="0" algn="ctr">
              <a:buNone/>
            </a:pPr>
            <a:r>
              <a:rPr lang="en-US" sz="1300" dirty="0">
                <a:solidFill>
                  <a:srgbClr val="FFFFFF"/>
                </a:solidFill>
                <a:latin typeface="Calibri" pitchFamily="34" charset="0"/>
                <a:ea typeface="Calibri" pitchFamily="34" charset="-122"/>
                <a:cs typeface="Calibri" pitchFamily="34" charset="-120"/>
              </a:rPr>
              <a:t>Potentially in darkness or zero visibility.</a:t>
            </a:r>
            <a:endParaRPr lang="en-US" sz="1300" dirty="0"/>
          </a:p>
          <a:p>
            <a:pPr marL="0" indent="0" algn="ctr">
              <a:buNone/>
            </a:pPr>
            <a:r>
              <a:rPr lang="en-US" sz="1300" dirty="0">
                <a:solidFill>
                  <a:srgbClr val="FFFFFF"/>
                </a:solidFill>
                <a:latin typeface="Calibri" pitchFamily="34" charset="0"/>
                <a:ea typeface="Calibri" pitchFamily="34" charset="-122"/>
                <a:cs typeface="Calibri" pitchFamily="34" charset="-120"/>
              </a:rPr>
              <a:t>May carry decompression obligation.</a:t>
            </a:r>
            <a:endParaRPr lang="en-US" sz="1300" dirty="0"/>
          </a:p>
          <a:p>
            <a:pPr marL="0" indent="0" algn="ctr">
              <a:buNone/>
            </a:pPr>
            <a:r>
              <a:rPr lang="en-US" sz="1300" dirty="0">
                <a:solidFill>
                  <a:srgbClr val="FFFFFF"/>
                </a:solidFill>
                <a:latin typeface="Calibri" pitchFamily="34" charset="0"/>
                <a:ea typeface="Calibri" pitchFamily="34" charset="-122"/>
                <a:cs typeface="Calibri" pitchFamily="34" charset="-120"/>
              </a:rPr>
              <a:t>Stress increases rapidly.</a:t>
            </a:r>
            <a:endParaRPr lang="en-US" sz="13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D1B4C"/>
        </a:solidFill>
        <a:effectLst/>
      </p:bgPr>
    </p:bg>
    <p:spTree>
      <p:nvGrpSpPr>
        <p:cNvPr id="1" name=""/>
        <p:cNvGrpSpPr/>
        <p:nvPr/>
      </p:nvGrpSpPr>
      <p:grpSpPr>
        <a:xfrm>
          <a:off x="0" y="0"/>
          <a:ext cx="0" cy="0"/>
          <a:chOff x="0" y="0"/>
          <a:chExt cx="0" cy="0"/>
        </a:xfrm>
      </p:grpSpPr>
      <p:sp>
        <p:nvSpPr>
          <p:cNvPr id="2" name="Text 0"/>
          <p:cNvSpPr/>
          <p:nvPr/>
        </p:nvSpPr>
        <p:spPr>
          <a:xfrm>
            <a:off x="731520" y="365760"/>
            <a:ext cx="7680960" cy="640080"/>
          </a:xfrm>
          <a:prstGeom prst="rect">
            <a:avLst/>
          </a:prstGeom>
          <a:noFill/>
          <a:ln/>
        </p:spPr>
        <p:txBody>
          <a:bodyPr wrap="square" lIns="0" tIns="0" rIns="0" bIns="0" rtlCol="0" anchor="ctr"/>
          <a:lstStyle/>
          <a:p>
            <a:pPr marL="0" indent="0">
              <a:buNone/>
            </a:pPr>
            <a:r>
              <a:rPr lang="en-US" sz="3600" b="1">
                <a:solidFill>
                  <a:srgbClr val="FFFFFF"/>
                </a:solidFill>
                <a:latin typeface="Trebuchet MS" pitchFamily="34" charset="0"/>
                <a:ea typeface="Trebuchet MS" pitchFamily="34" charset="-122"/>
                <a:cs typeface="Trebuchet MS" pitchFamily="34" charset="-120"/>
              </a:rPr>
              <a:t>Redundancy Is Survival</a:t>
            </a:r>
            <a:endParaRPr lang="en-US" sz="3600" dirty="0"/>
          </a:p>
        </p:txBody>
      </p:sp>
      <p:sp>
        <p:nvSpPr>
          <p:cNvPr id="3" name="Text 1"/>
          <p:cNvSpPr/>
          <p:nvPr/>
        </p:nvSpPr>
        <p:spPr>
          <a:xfrm>
            <a:off x="731520" y="1051560"/>
            <a:ext cx="7680960" cy="365760"/>
          </a:xfrm>
          <a:prstGeom prst="rect">
            <a:avLst/>
          </a:prstGeom>
          <a:noFill/>
          <a:ln/>
        </p:spPr>
        <p:txBody>
          <a:bodyPr wrap="square" lIns="0" tIns="0" rIns="0" bIns="0" rtlCol="0" anchor="ctr"/>
          <a:lstStyle/>
          <a:p>
            <a:pPr marL="0" indent="0">
              <a:buNone/>
            </a:pPr>
            <a:r>
              <a:rPr lang="en-US" sz="1500" i="1" dirty="0">
                <a:solidFill>
                  <a:srgbClr val="F28C28"/>
                </a:solidFill>
                <a:latin typeface="Calibri" pitchFamily="34" charset="0"/>
                <a:ea typeface="Calibri" pitchFamily="34" charset="-122"/>
                <a:cs typeface="Calibri" pitchFamily="34" charset="-120"/>
              </a:rPr>
              <a:t>Technical diving assumes failures WILL happen</a:t>
            </a:r>
            <a:endParaRPr lang="en-US" sz="1500" dirty="0"/>
          </a:p>
        </p:txBody>
      </p:sp>
      <p:sp>
        <p:nvSpPr>
          <p:cNvPr id="4" name="Shape 2"/>
          <p:cNvSpPr/>
          <p:nvPr/>
        </p:nvSpPr>
        <p:spPr>
          <a:xfrm>
            <a:off x="731520" y="1645920"/>
            <a:ext cx="1499616" cy="1371600"/>
          </a:xfrm>
          <a:prstGeom prst="rect">
            <a:avLst/>
          </a:prstGeom>
          <a:solidFill>
            <a:srgbClr val="1A2F78"/>
          </a:solidFill>
          <a:ln/>
          <a:effectLst>
            <a:outerShdw blurRad="101600" dist="38100" dir="8100000" algn="bl" rotWithShape="0">
              <a:srgbClr val="000000">
                <a:alpha val="30000"/>
              </a:srgbClr>
            </a:outerShdw>
          </a:effectLst>
        </p:spPr>
        <p:txBody>
          <a:bodyPr/>
          <a:lstStyle/>
          <a:p>
            <a:endParaRPr lang="en-GB"/>
          </a:p>
        </p:txBody>
      </p:sp>
      <p:pic>
        <p:nvPicPr>
          <p:cNvPr id="5" name="Image 0" descr="preencoded.png"/>
          <p:cNvPicPr>
            <a:picLocks noChangeAspect="1"/>
          </p:cNvPicPr>
          <p:nvPr/>
        </p:nvPicPr>
        <p:blipFill>
          <a:blip r:embed="rId3"/>
          <a:stretch>
            <a:fillRect/>
          </a:stretch>
        </p:blipFill>
        <p:spPr>
          <a:xfrm>
            <a:off x="1252728" y="1783080"/>
            <a:ext cx="457200" cy="457200"/>
          </a:xfrm>
          <a:prstGeom prst="rect">
            <a:avLst/>
          </a:prstGeom>
        </p:spPr>
      </p:pic>
      <p:sp>
        <p:nvSpPr>
          <p:cNvPr id="6" name="Text 3"/>
          <p:cNvSpPr/>
          <p:nvPr/>
        </p:nvSpPr>
        <p:spPr>
          <a:xfrm>
            <a:off x="822960" y="2331720"/>
            <a:ext cx="1316736" cy="457200"/>
          </a:xfrm>
          <a:prstGeom prst="rect">
            <a:avLst/>
          </a:prstGeom>
          <a:noFill/>
          <a:ln/>
        </p:spPr>
        <p:txBody>
          <a:bodyPr wrap="square" lIns="0" tIns="0" rIns="0" bIns="0" rtlCol="0" anchor="ctr"/>
          <a:lstStyle/>
          <a:p>
            <a:pPr marL="0" indent="0" algn="ctr">
              <a:buNone/>
            </a:pPr>
            <a:r>
              <a:rPr lang="en-US" sz="1200" dirty="0">
                <a:solidFill>
                  <a:srgbClr val="FFFFFF"/>
                </a:solidFill>
                <a:latin typeface="Calibri" pitchFamily="34" charset="0"/>
                <a:ea typeface="Calibri" pitchFamily="34" charset="-122"/>
                <a:cs typeface="Calibri" pitchFamily="34" charset="-120"/>
              </a:rPr>
              <a:t>Gas Supply</a:t>
            </a:r>
            <a:endParaRPr lang="en-US" sz="1200" dirty="0"/>
          </a:p>
        </p:txBody>
      </p:sp>
      <p:sp>
        <p:nvSpPr>
          <p:cNvPr id="7" name="Shape 4"/>
          <p:cNvSpPr/>
          <p:nvPr/>
        </p:nvSpPr>
        <p:spPr>
          <a:xfrm>
            <a:off x="2414016" y="1645920"/>
            <a:ext cx="1499616" cy="1371600"/>
          </a:xfrm>
          <a:prstGeom prst="rect">
            <a:avLst/>
          </a:prstGeom>
          <a:solidFill>
            <a:srgbClr val="1A2F78"/>
          </a:solidFill>
          <a:ln/>
          <a:effectLst>
            <a:outerShdw blurRad="101600" dist="38100" dir="8100000" algn="bl" rotWithShape="0">
              <a:srgbClr val="000000">
                <a:alpha val="30000"/>
              </a:srgbClr>
            </a:outerShdw>
          </a:effectLst>
        </p:spPr>
        <p:txBody>
          <a:bodyPr/>
          <a:lstStyle/>
          <a:p>
            <a:endParaRPr lang="en-GB"/>
          </a:p>
        </p:txBody>
      </p:sp>
      <p:pic>
        <p:nvPicPr>
          <p:cNvPr id="8" name="Image 1" descr="preencoded.png"/>
          <p:cNvPicPr>
            <a:picLocks noChangeAspect="1"/>
          </p:cNvPicPr>
          <p:nvPr/>
        </p:nvPicPr>
        <p:blipFill>
          <a:blip r:embed="rId4"/>
          <a:stretch>
            <a:fillRect/>
          </a:stretch>
        </p:blipFill>
        <p:spPr>
          <a:xfrm>
            <a:off x="2935224" y="1783080"/>
            <a:ext cx="457200" cy="457200"/>
          </a:xfrm>
          <a:prstGeom prst="rect">
            <a:avLst/>
          </a:prstGeom>
        </p:spPr>
      </p:pic>
      <p:sp>
        <p:nvSpPr>
          <p:cNvPr id="9" name="Text 5"/>
          <p:cNvSpPr/>
          <p:nvPr/>
        </p:nvSpPr>
        <p:spPr>
          <a:xfrm>
            <a:off x="2505456" y="2331720"/>
            <a:ext cx="1316736" cy="457200"/>
          </a:xfrm>
          <a:prstGeom prst="rect">
            <a:avLst/>
          </a:prstGeom>
          <a:noFill/>
          <a:ln/>
        </p:spPr>
        <p:txBody>
          <a:bodyPr wrap="square" lIns="0" tIns="0" rIns="0" bIns="0" rtlCol="0" anchor="ctr"/>
          <a:lstStyle/>
          <a:p>
            <a:pPr marL="0" indent="0" algn="ctr">
              <a:buNone/>
            </a:pPr>
            <a:r>
              <a:rPr lang="en-US" sz="1200" dirty="0">
                <a:solidFill>
                  <a:srgbClr val="FFFFFF"/>
                </a:solidFill>
                <a:latin typeface="Calibri" pitchFamily="34" charset="0"/>
                <a:ea typeface="Calibri" pitchFamily="34" charset="-122"/>
                <a:cs typeface="Calibri" pitchFamily="34" charset="-120"/>
              </a:rPr>
              <a:t>Regulators</a:t>
            </a:r>
            <a:endParaRPr lang="en-US" sz="1200" dirty="0"/>
          </a:p>
        </p:txBody>
      </p:sp>
      <p:sp>
        <p:nvSpPr>
          <p:cNvPr id="10" name="Shape 6"/>
          <p:cNvSpPr/>
          <p:nvPr/>
        </p:nvSpPr>
        <p:spPr>
          <a:xfrm>
            <a:off x="4096512" y="1645920"/>
            <a:ext cx="1499616" cy="1371600"/>
          </a:xfrm>
          <a:prstGeom prst="rect">
            <a:avLst/>
          </a:prstGeom>
          <a:solidFill>
            <a:srgbClr val="1A2F78"/>
          </a:solidFill>
          <a:ln/>
          <a:effectLst>
            <a:outerShdw blurRad="101600" dist="38100" dir="8100000" algn="bl" rotWithShape="0">
              <a:srgbClr val="000000">
                <a:alpha val="30000"/>
              </a:srgbClr>
            </a:outerShdw>
          </a:effectLst>
        </p:spPr>
        <p:txBody>
          <a:bodyPr/>
          <a:lstStyle/>
          <a:p>
            <a:endParaRPr lang="en-GB"/>
          </a:p>
        </p:txBody>
      </p:sp>
      <p:pic>
        <p:nvPicPr>
          <p:cNvPr id="11" name="Image 2" descr="preencoded.png"/>
          <p:cNvPicPr>
            <a:picLocks noChangeAspect="1"/>
          </p:cNvPicPr>
          <p:nvPr/>
        </p:nvPicPr>
        <p:blipFill>
          <a:blip r:embed="rId5"/>
          <a:stretch>
            <a:fillRect/>
          </a:stretch>
        </p:blipFill>
        <p:spPr>
          <a:xfrm>
            <a:off x="4617720" y="1783080"/>
            <a:ext cx="457200" cy="457200"/>
          </a:xfrm>
          <a:prstGeom prst="rect">
            <a:avLst/>
          </a:prstGeom>
        </p:spPr>
      </p:pic>
      <p:sp>
        <p:nvSpPr>
          <p:cNvPr id="12" name="Text 7"/>
          <p:cNvSpPr/>
          <p:nvPr/>
        </p:nvSpPr>
        <p:spPr>
          <a:xfrm>
            <a:off x="4187952" y="2331720"/>
            <a:ext cx="1316736" cy="457200"/>
          </a:xfrm>
          <a:prstGeom prst="rect">
            <a:avLst/>
          </a:prstGeom>
          <a:noFill/>
          <a:ln/>
        </p:spPr>
        <p:txBody>
          <a:bodyPr wrap="square" lIns="0" tIns="0" rIns="0" bIns="0" rtlCol="0" anchor="ctr"/>
          <a:lstStyle/>
          <a:p>
            <a:pPr marL="0" indent="0" algn="ctr">
              <a:buNone/>
            </a:pPr>
            <a:r>
              <a:rPr lang="en-US" sz="1200" dirty="0">
                <a:solidFill>
                  <a:srgbClr val="FFFFFF"/>
                </a:solidFill>
                <a:latin typeface="Calibri" pitchFamily="34" charset="0"/>
                <a:ea typeface="Calibri" pitchFamily="34" charset="-122"/>
                <a:cs typeface="Calibri" pitchFamily="34" charset="-120"/>
              </a:rPr>
              <a:t>Lights</a:t>
            </a:r>
            <a:endParaRPr lang="en-US" sz="1200" dirty="0"/>
          </a:p>
        </p:txBody>
      </p:sp>
      <p:sp>
        <p:nvSpPr>
          <p:cNvPr id="13" name="Shape 8"/>
          <p:cNvSpPr/>
          <p:nvPr/>
        </p:nvSpPr>
        <p:spPr>
          <a:xfrm>
            <a:off x="5779008" y="1645920"/>
            <a:ext cx="1499616" cy="1371600"/>
          </a:xfrm>
          <a:prstGeom prst="rect">
            <a:avLst/>
          </a:prstGeom>
          <a:solidFill>
            <a:srgbClr val="1A2F78"/>
          </a:solidFill>
          <a:ln/>
          <a:effectLst>
            <a:outerShdw blurRad="101600" dist="38100" dir="8100000" algn="bl" rotWithShape="0">
              <a:srgbClr val="000000">
                <a:alpha val="30000"/>
              </a:srgbClr>
            </a:outerShdw>
          </a:effectLst>
        </p:spPr>
        <p:txBody>
          <a:bodyPr/>
          <a:lstStyle/>
          <a:p>
            <a:endParaRPr lang="en-GB"/>
          </a:p>
        </p:txBody>
      </p:sp>
      <p:pic>
        <p:nvPicPr>
          <p:cNvPr id="14" name="Image 3" descr="preencoded.png"/>
          <p:cNvPicPr>
            <a:picLocks noChangeAspect="1"/>
          </p:cNvPicPr>
          <p:nvPr/>
        </p:nvPicPr>
        <p:blipFill>
          <a:blip r:embed="rId6"/>
          <a:stretch>
            <a:fillRect/>
          </a:stretch>
        </p:blipFill>
        <p:spPr>
          <a:xfrm>
            <a:off x="6300216" y="1783080"/>
            <a:ext cx="457200" cy="457200"/>
          </a:xfrm>
          <a:prstGeom prst="rect">
            <a:avLst/>
          </a:prstGeom>
        </p:spPr>
      </p:pic>
      <p:sp>
        <p:nvSpPr>
          <p:cNvPr id="15" name="Text 9"/>
          <p:cNvSpPr/>
          <p:nvPr/>
        </p:nvSpPr>
        <p:spPr>
          <a:xfrm>
            <a:off x="5870448" y="2331720"/>
            <a:ext cx="1316736" cy="457200"/>
          </a:xfrm>
          <a:prstGeom prst="rect">
            <a:avLst/>
          </a:prstGeom>
          <a:noFill/>
          <a:ln/>
        </p:spPr>
        <p:txBody>
          <a:bodyPr wrap="square" lIns="0" tIns="0" rIns="0" bIns="0" rtlCol="0" anchor="ctr"/>
          <a:lstStyle/>
          <a:p>
            <a:pPr marL="0" indent="0" algn="ctr">
              <a:buNone/>
            </a:pPr>
            <a:r>
              <a:rPr lang="en-US" sz="1200" dirty="0">
                <a:solidFill>
                  <a:srgbClr val="FFFFFF"/>
                </a:solidFill>
                <a:latin typeface="Calibri" pitchFamily="34" charset="0"/>
                <a:ea typeface="Calibri" pitchFamily="34" charset="-122"/>
                <a:cs typeface="Calibri" pitchFamily="34" charset="-120"/>
              </a:rPr>
              <a:t>Navigation</a:t>
            </a:r>
            <a:endParaRPr lang="en-US" sz="1200" dirty="0"/>
          </a:p>
        </p:txBody>
      </p:sp>
      <p:sp>
        <p:nvSpPr>
          <p:cNvPr id="16" name="Shape 10"/>
          <p:cNvSpPr/>
          <p:nvPr/>
        </p:nvSpPr>
        <p:spPr>
          <a:xfrm>
            <a:off x="7461504" y="1645920"/>
            <a:ext cx="1499616" cy="1371600"/>
          </a:xfrm>
          <a:prstGeom prst="rect">
            <a:avLst/>
          </a:prstGeom>
          <a:solidFill>
            <a:srgbClr val="1A2F78"/>
          </a:solidFill>
          <a:ln/>
          <a:effectLst>
            <a:outerShdw blurRad="101600" dist="38100" dir="8100000" algn="bl" rotWithShape="0">
              <a:srgbClr val="000000">
                <a:alpha val="30000"/>
              </a:srgbClr>
            </a:outerShdw>
          </a:effectLst>
        </p:spPr>
        <p:txBody>
          <a:bodyPr/>
          <a:lstStyle/>
          <a:p>
            <a:endParaRPr lang="en-GB"/>
          </a:p>
        </p:txBody>
      </p:sp>
      <p:pic>
        <p:nvPicPr>
          <p:cNvPr id="17" name="Image 4" descr="preencoded.png"/>
          <p:cNvPicPr>
            <a:picLocks noChangeAspect="1"/>
          </p:cNvPicPr>
          <p:nvPr/>
        </p:nvPicPr>
        <p:blipFill>
          <a:blip r:embed="rId7"/>
          <a:stretch>
            <a:fillRect/>
          </a:stretch>
        </p:blipFill>
        <p:spPr>
          <a:xfrm>
            <a:off x="7982712" y="1783080"/>
            <a:ext cx="457200" cy="457200"/>
          </a:xfrm>
          <a:prstGeom prst="rect">
            <a:avLst/>
          </a:prstGeom>
        </p:spPr>
      </p:pic>
      <p:sp>
        <p:nvSpPr>
          <p:cNvPr id="18" name="Text 11"/>
          <p:cNvSpPr/>
          <p:nvPr/>
        </p:nvSpPr>
        <p:spPr>
          <a:xfrm>
            <a:off x="7552944" y="2331720"/>
            <a:ext cx="1316736" cy="457200"/>
          </a:xfrm>
          <a:prstGeom prst="rect">
            <a:avLst/>
          </a:prstGeom>
          <a:noFill/>
          <a:ln/>
        </p:spPr>
        <p:txBody>
          <a:bodyPr wrap="square" lIns="0" tIns="0" rIns="0" bIns="0" rtlCol="0" anchor="ctr"/>
          <a:lstStyle/>
          <a:p>
            <a:pPr marL="0" indent="0" algn="ctr">
              <a:buNone/>
            </a:pPr>
            <a:r>
              <a:rPr lang="en-US" sz="1200" dirty="0">
                <a:solidFill>
                  <a:srgbClr val="FFFFFF"/>
                </a:solidFill>
                <a:latin typeface="Calibri" pitchFamily="34" charset="0"/>
                <a:ea typeface="Calibri" pitchFamily="34" charset="-122"/>
                <a:cs typeface="Calibri" pitchFamily="34" charset="-120"/>
              </a:rPr>
              <a:t>Buoyancy</a:t>
            </a:r>
            <a:endParaRPr lang="en-US" sz="1200" dirty="0"/>
          </a:p>
        </p:txBody>
      </p:sp>
      <p:sp>
        <p:nvSpPr>
          <p:cNvPr id="19" name="Text 12"/>
          <p:cNvSpPr/>
          <p:nvPr/>
        </p:nvSpPr>
        <p:spPr>
          <a:xfrm>
            <a:off x="731520" y="3291840"/>
            <a:ext cx="7680960" cy="365760"/>
          </a:xfrm>
          <a:prstGeom prst="rect">
            <a:avLst/>
          </a:prstGeom>
          <a:noFill/>
          <a:ln/>
        </p:spPr>
        <p:txBody>
          <a:bodyPr wrap="square" lIns="0" tIns="0" rIns="0" bIns="0" rtlCol="0" anchor="ctr"/>
          <a:lstStyle/>
          <a:p>
            <a:pPr marL="0" indent="0">
              <a:buNone/>
            </a:pPr>
            <a:r>
              <a:rPr lang="en-US" sz="1600" b="1" dirty="0">
                <a:solidFill>
                  <a:srgbClr val="F28C28"/>
                </a:solidFill>
                <a:latin typeface="Trebuchet MS" pitchFamily="34" charset="0"/>
                <a:ea typeface="Trebuchet MS" pitchFamily="34" charset="-122"/>
                <a:cs typeface="Trebuchet MS" pitchFamily="34" charset="-120"/>
              </a:rPr>
              <a:t>Common Configurations</a:t>
            </a:r>
            <a:endParaRPr lang="en-US" sz="1600" dirty="0"/>
          </a:p>
        </p:txBody>
      </p:sp>
      <p:sp>
        <p:nvSpPr>
          <p:cNvPr id="20" name="Shape 13"/>
          <p:cNvSpPr/>
          <p:nvPr/>
        </p:nvSpPr>
        <p:spPr>
          <a:xfrm>
            <a:off x="731520" y="3794760"/>
            <a:ext cx="1828800" cy="548640"/>
          </a:xfrm>
          <a:prstGeom prst="rect">
            <a:avLst/>
          </a:prstGeom>
          <a:solidFill>
            <a:srgbClr val="D4A843"/>
          </a:solidFill>
          <a:ln/>
        </p:spPr>
        <p:txBody>
          <a:bodyPr/>
          <a:lstStyle/>
          <a:p>
            <a:endParaRPr lang="en-GB"/>
          </a:p>
        </p:txBody>
      </p:sp>
      <p:sp>
        <p:nvSpPr>
          <p:cNvPr id="21" name="Text 14"/>
          <p:cNvSpPr/>
          <p:nvPr/>
        </p:nvSpPr>
        <p:spPr>
          <a:xfrm>
            <a:off x="731520" y="3794760"/>
            <a:ext cx="1828800" cy="548640"/>
          </a:xfrm>
          <a:prstGeom prst="rect">
            <a:avLst/>
          </a:prstGeom>
          <a:noFill/>
          <a:ln/>
        </p:spPr>
        <p:txBody>
          <a:bodyPr wrap="square" lIns="0" tIns="0" rIns="0" bIns="0" rtlCol="0" anchor="ctr"/>
          <a:lstStyle/>
          <a:p>
            <a:pPr marL="0" indent="0" algn="ctr">
              <a:buNone/>
            </a:pPr>
            <a:r>
              <a:rPr lang="en-US" sz="1200" dirty="0">
                <a:solidFill>
                  <a:srgbClr val="FFFFFF"/>
                </a:solidFill>
                <a:latin typeface="Calibri" pitchFamily="34" charset="0"/>
                <a:ea typeface="Calibri" pitchFamily="34" charset="-122"/>
                <a:cs typeface="Calibri" pitchFamily="34" charset="-120"/>
              </a:rPr>
              <a:t>Twinsets</a:t>
            </a:r>
            <a:endParaRPr lang="en-US" sz="1200" dirty="0"/>
          </a:p>
        </p:txBody>
      </p:sp>
      <p:sp>
        <p:nvSpPr>
          <p:cNvPr id="22" name="Shape 15"/>
          <p:cNvSpPr/>
          <p:nvPr/>
        </p:nvSpPr>
        <p:spPr>
          <a:xfrm>
            <a:off x="2743200" y="3794760"/>
            <a:ext cx="1828800" cy="548640"/>
          </a:xfrm>
          <a:prstGeom prst="rect">
            <a:avLst/>
          </a:prstGeom>
          <a:solidFill>
            <a:srgbClr val="D4A843"/>
          </a:solidFill>
          <a:ln/>
        </p:spPr>
        <p:txBody>
          <a:bodyPr/>
          <a:lstStyle/>
          <a:p>
            <a:endParaRPr lang="en-GB"/>
          </a:p>
        </p:txBody>
      </p:sp>
      <p:sp>
        <p:nvSpPr>
          <p:cNvPr id="23" name="Text 16"/>
          <p:cNvSpPr/>
          <p:nvPr/>
        </p:nvSpPr>
        <p:spPr>
          <a:xfrm>
            <a:off x="2743200" y="3794760"/>
            <a:ext cx="1828800" cy="548640"/>
          </a:xfrm>
          <a:prstGeom prst="rect">
            <a:avLst/>
          </a:prstGeom>
          <a:noFill/>
          <a:ln/>
        </p:spPr>
        <p:txBody>
          <a:bodyPr wrap="square" lIns="0" tIns="0" rIns="0" bIns="0" rtlCol="0" anchor="ctr"/>
          <a:lstStyle/>
          <a:p>
            <a:pPr marL="0" indent="0" algn="ctr">
              <a:buNone/>
            </a:pPr>
            <a:r>
              <a:rPr lang="en-US" sz="1200" dirty="0">
                <a:solidFill>
                  <a:srgbClr val="FFFFFF"/>
                </a:solidFill>
                <a:latin typeface="Calibri" pitchFamily="34" charset="0"/>
                <a:ea typeface="Calibri" pitchFamily="34" charset="-122"/>
                <a:cs typeface="Calibri" pitchFamily="34" charset="-120"/>
              </a:rPr>
              <a:t>Independent Doubles</a:t>
            </a:r>
            <a:endParaRPr lang="en-US" sz="1200" dirty="0"/>
          </a:p>
        </p:txBody>
      </p:sp>
      <p:sp>
        <p:nvSpPr>
          <p:cNvPr id="24" name="Shape 17"/>
          <p:cNvSpPr/>
          <p:nvPr/>
        </p:nvSpPr>
        <p:spPr>
          <a:xfrm>
            <a:off x="4754880" y="3794760"/>
            <a:ext cx="1828800" cy="548640"/>
          </a:xfrm>
          <a:prstGeom prst="rect">
            <a:avLst/>
          </a:prstGeom>
          <a:solidFill>
            <a:srgbClr val="D4A843"/>
          </a:solidFill>
          <a:ln/>
        </p:spPr>
        <p:txBody>
          <a:bodyPr/>
          <a:lstStyle/>
          <a:p>
            <a:endParaRPr lang="en-GB"/>
          </a:p>
        </p:txBody>
      </p:sp>
      <p:sp>
        <p:nvSpPr>
          <p:cNvPr id="25" name="Text 18"/>
          <p:cNvSpPr/>
          <p:nvPr/>
        </p:nvSpPr>
        <p:spPr>
          <a:xfrm>
            <a:off x="4754880" y="3794760"/>
            <a:ext cx="1828800" cy="548640"/>
          </a:xfrm>
          <a:prstGeom prst="rect">
            <a:avLst/>
          </a:prstGeom>
          <a:noFill/>
          <a:ln/>
        </p:spPr>
        <p:txBody>
          <a:bodyPr wrap="square" lIns="0" tIns="0" rIns="0" bIns="0" rtlCol="0" anchor="ctr"/>
          <a:lstStyle/>
          <a:p>
            <a:pPr marL="0" indent="0" algn="ctr">
              <a:buNone/>
            </a:pPr>
            <a:r>
              <a:rPr lang="en-US" sz="1200" dirty="0">
                <a:solidFill>
                  <a:srgbClr val="FFFFFF"/>
                </a:solidFill>
                <a:latin typeface="Calibri" pitchFamily="34" charset="0"/>
                <a:ea typeface="Calibri" pitchFamily="34" charset="-122"/>
                <a:cs typeface="Calibri" pitchFamily="34" charset="-120"/>
              </a:rPr>
              <a:t>Sidemount Systems</a:t>
            </a:r>
            <a:endParaRPr lang="en-US" sz="1200" dirty="0"/>
          </a:p>
        </p:txBody>
      </p:sp>
      <p:sp>
        <p:nvSpPr>
          <p:cNvPr id="26" name="Shape 19"/>
          <p:cNvSpPr/>
          <p:nvPr/>
        </p:nvSpPr>
        <p:spPr>
          <a:xfrm>
            <a:off x="6766560" y="3794760"/>
            <a:ext cx="1828800" cy="548640"/>
          </a:xfrm>
          <a:prstGeom prst="rect">
            <a:avLst/>
          </a:prstGeom>
          <a:solidFill>
            <a:srgbClr val="D4A843"/>
          </a:solidFill>
          <a:ln/>
        </p:spPr>
        <p:txBody>
          <a:bodyPr/>
          <a:lstStyle/>
          <a:p>
            <a:endParaRPr lang="en-GB"/>
          </a:p>
        </p:txBody>
      </p:sp>
      <p:sp>
        <p:nvSpPr>
          <p:cNvPr id="27" name="Text 20"/>
          <p:cNvSpPr/>
          <p:nvPr/>
        </p:nvSpPr>
        <p:spPr>
          <a:xfrm>
            <a:off x="6766560" y="3794760"/>
            <a:ext cx="1828800" cy="548640"/>
          </a:xfrm>
          <a:prstGeom prst="rect">
            <a:avLst/>
          </a:prstGeom>
          <a:noFill/>
          <a:ln/>
        </p:spPr>
        <p:txBody>
          <a:bodyPr wrap="square" lIns="0" tIns="0" rIns="0" bIns="0" rtlCol="0" anchor="ctr"/>
          <a:lstStyle/>
          <a:p>
            <a:pPr marL="0" indent="0" algn="ctr">
              <a:buNone/>
            </a:pPr>
            <a:r>
              <a:rPr lang="en-US" sz="1200" dirty="0">
                <a:solidFill>
                  <a:srgbClr val="FFFFFF"/>
                </a:solidFill>
                <a:latin typeface="Calibri" pitchFamily="34" charset="0"/>
                <a:ea typeface="Calibri" pitchFamily="34" charset="-122"/>
                <a:cs typeface="Calibri" pitchFamily="34" charset="-120"/>
              </a:rPr>
              <a:t>Stage Cylinders</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D1B4C"/>
        </a:solidFill>
        <a:effectLst/>
      </p:bgPr>
    </p:bg>
    <p:spTree>
      <p:nvGrpSpPr>
        <p:cNvPr id="1" name=""/>
        <p:cNvGrpSpPr/>
        <p:nvPr/>
      </p:nvGrpSpPr>
      <p:grpSpPr>
        <a:xfrm>
          <a:off x="0" y="0"/>
          <a:ext cx="0" cy="0"/>
          <a:chOff x="0" y="0"/>
          <a:chExt cx="0" cy="0"/>
        </a:xfrm>
      </p:grpSpPr>
      <p:sp>
        <p:nvSpPr>
          <p:cNvPr id="2" name="Text 0"/>
          <p:cNvSpPr/>
          <p:nvPr/>
        </p:nvSpPr>
        <p:spPr>
          <a:xfrm>
            <a:off x="731520" y="365760"/>
            <a:ext cx="7680960" cy="640080"/>
          </a:xfrm>
          <a:prstGeom prst="rect">
            <a:avLst/>
          </a:prstGeom>
          <a:noFill/>
          <a:ln/>
        </p:spPr>
        <p:txBody>
          <a:bodyPr wrap="square" lIns="0" tIns="0" rIns="0" bIns="0" rtlCol="0" anchor="ctr"/>
          <a:lstStyle/>
          <a:p>
            <a:pPr marL="0" indent="0">
              <a:buNone/>
            </a:pPr>
            <a:r>
              <a:rPr lang="en-US" sz="3600" b="1" dirty="0">
                <a:solidFill>
                  <a:srgbClr val="F28C28"/>
                </a:solidFill>
                <a:latin typeface="Trebuchet MS" pitchFamily="34" charset="0"/>
                <a:ea typeface="Trebuchet MS" pitchFamily="34" charset="-122"/>
                <a:cs typeface="Trebuchet MS" pitchFamily="34" charset="-120"/>
              </a:rPr>
              <a:t>Single Point of Failure</a:t>
            </a:r>
            <a:endParaRPr lang="en-US" sz="3600" dirty="0"/>
          </a:p>
        </p:txBody>
      </p:sp>
      <p:sp>
        <p:nvSpPr>
          <p:cNvPr id="3" name="Shape 1"/>
          <p:cNvSpPr/>
          <p:nvPr/>
        </p:nvSpPr>
        <p:spPr>
          <a:xfrm>
            <a:off x="731520" y="1280160"/>
            <a:ext cx="3657600" cy="3291840"/>
          </a:xfrm>
          <a:prstGeom prst="rect">
            <a:avLst/>
          </a:prstGeom>
          <a:solidFill>
            <a:srgbClr val="1A2F78"/>
          </a:solidFill>
          <a:ln/>
          <a:effectLst>
            <a:outerShdw blurRad="101600" dist="38100" dir="8100000" algn="bl" rotWithShape="0">
              <a:srgbClr val="000000">
                <a:alpha val="30000"/>
              </a:srgbClr>
            </a:outerShdw>
          </a:effectLst>
        </p:spPr>
        <p:txBody>
          <a:bodyPr/>
          <a:lstStyle/>
          <a:p>
            <a:endParaRPr lang="en-GB"/>
          </a:p>
        </p:txBody>
      </p:sp>
      <p:sp>
        <p:nvSpPr>
          <p:cNvPr id="4" name="Text 2"/>
          <p:cNvSpPr/>
          <p:nvPr/>
        </p:nvSpPr>
        <p:spPr>
          <a:xfrm>
            <a:off x="1005840" y="1417320"/>
            <a:ext cx="3108960" cy="365760"/>
          </a:xfrm>
          <a:prstGeom prst="rect">
            <a:avLst/>
          </a:prstGeom>
          <a:noFill/>
          <a:ln/>
        </p:spPr>
        <p:txBody>
          <a:bodyPr wrap="square" lIns="0" tIns="0" rIns="0" bIns="0" rtlCol="0" anchor="ctr"/>
          <a:lstStyle/>
          <a:p>
            <a:pPr marL="0" indent="0">
              <a:buNone/>
            </a:pPr>
            <a:r>
              <a:rPr lang="en-US" sz="1600" b="1" dirty="0">
                <a:solidFill>
                  <a:srgbClr val="F28C28"/>
                </a:solidFill>
                <a:latin typeface="Trebuchet MS" pitchFamily="34" charset="0"/>
                <a:ea typeface="Trebuchet MS" pitchFamily="34" charset="-122"/>
                <a:cs typeface="Trebuchet MS" pitchFamily="34" charset="-120"/>
              </a:rPr>
              <a:t>Single Cylinder Means</a:t>
            </a:r>
            <a:endParaRPr lang="en-US" sz="1600" dirty="0"/>
          </a:p>
        </p:txBody>
      </p:sp>
      <p:sp>
        <p:nvSpPr>
          <p:cNvPr id="5" name="Text 3"/>
          <p:cNvSpPr/>
          <p:nvPr/>
        </p:nvSpPr>
        <p:spPr>
          <a:xfrm>
            <a:off x="1005840" y="1920240"/>
            <a:ext cx="3108960" cy="2286000"/>
          </a:xfrm>
          <a:prstGeom prst="rect">
            <a:avLst/>
          </a:prstGeom>
          <a:noFill/>
          <a:ln/>
        </p:spPr>
        <p:txBody>
          <a:bodyPr wrap="square" lIns="0" tIns="0" rIns="0" bIns="0" rtlCol="0" anchor="ctr"/>
          <a:lstStyle/>
          <a:p>
            <a:pPr marL="342900" indent="-342900">
              <a:spcAft>
                <a:spcPts val="800"/>
              </a:spcAft>
              <a:buSzPct val="100000"/>
              <a:buChar char="•"/>
            </a:pPr>
            <a:r>
              <a:rPr lang="en-US" sz="1400" dirty="0">
                <a:solidFill>
                  <a:srgbClr val="FFFFFF"/>
                </a:solidFill>
                <a:latin typeface="Calibri" pitchFamily="34" charset="0"/>
                <a:ea typeface="Calibri" pitchFamily="34" charset="-122"/>
                <a:cs typeface="Calibri" pitchFamily="34" charset="-120"/>
              </a:rPr>
              <a:t>One gas source</a:t>
            </a:r>
            <a:endParaRPr lang="en-US" sz="1400" dirty="0"/>
          </a:p>
          <a:p>
            <a:pPr marL="342900" indent="-342900">
              <a:spcAft>
                <a:spcPts val="800"/>
              </a:spcAft>
              <a:buSzPct val="100000"/>
              <a:buChar char="•"/>
            </a:pPr>
            <a:r>
              <a:rPr lang="en-US" sz="1400" dirty="0">
                <a:solidFill>
                  <a:srgbClr val="FFFFFF"/>
                </a:solidFill>
                <a:latin typeface="Calibri" pitchFamily="34" charset="0"/>
                <a:ea typeface="Calibri" pitchFamily="34" charset="-122"/>
                <a:cs typeface="Calibri" pitchFamily="34" charset="-120"/>
              </a:rPr>
              <a:t>One valve</a:t>
            </a:r>
            <a:endParaRPr lang="en-US" sz="1400" dirty="0"/>
          </a:p>
          <a:p>
            <a:pPr marL="342900" indent="-342900">
              <a:spcAft>
                <a:spcPts val="800"/>
              </a:spcAft>
              <a:buSzPct val="100000"/>
              <a:buChar char="•"/>
            </a:pPr>
            <a:r>
              <a:rPr lang="en-US" sz="1400" dirty="0">
                <a:solidFill>
                  <a:srgbClr val="FFFFFF"/>
                </a:solidFill>
                <a:latin typeface="Calibri" pitchFamily="34" charset="0"/>
                <a:ea typeface="Calibri" pitchFamily="34" charset="-122"/>
                <a:cs typeface="Calibri" pitchFamily="34" charset="-120"/>
              </a:rPr>
              <a:t>One first stage</a:t>
            </a:r>
            <a:endParaRPr lang="en-US" sz="1400" dirty="0"/>
          </a:p>
          <a:p>
            <a:pPr marL="342900" indent="-342900">
              <a:spcAft>
                <a:spcPts val="800"/>
              </a:spcAft>
              <a:buSzPct val="100000"/>
              <a:buChar char="•"/>
            </a:pPr>
            <a:r>
              <a:rPr lang="en-US" sz="1400" dirty="0">
                <a:solidFill>
                  <a:srgbClr val="FFFFFF"/>
                </a:solidFill>
                <a:latin typeface="Calibri" pitchFamily="34" charset="0"/>
                <a:ea typeface="Calibri" pitchFamily="34" charset="-122"/>
                <a:cs typeface="Calibri" pitchFamily="34" charset="-120"/>
              </a:rPr>
              <a:t>Limited gas reserve</a:t>
            </a:r>
            <a:endParaRPr lang="en-US" sz="1400" dirty="0"/>
          </a:p>
        </p:txBody>
      </p:sp>
      <p:sp>
        <p:nvSpPr>
          <p:cNvPr id="6" name="Shape 4"/>
          <p:cNvSpPr/>
          <p:nvPr/>
        </p:nvSpPr>
        <p:spPr>
          <a:xfrm>
            <a:off x="4754880" y="1280160"/>
            <a:ext cx="3657600" cy="3291840"/>
          </a:xfrm>
          <a:prstGeom prst="rect">
            <a:avLst/>
          </a:prstGeom>
          <a:solidFill>
            <a:srgbClr val="1A2F78"/>
          </a:solidFill>
          <a:ln/>
          <a:effectLst>
            <a:outerShdw blurRad="101600" dist="38100" dir="8100000" algn="bl" rotWithShape="0">
              <a:srgbClr val="000000">
                <a:alpha val="30000"/>
              </a:srgbClr>
            </a:outerShdw>
          </a:effectLst>
        </p:spPr>
        <p:txBody>
          <a:bodyPr/>
          <a:lstStyle/>
          <a:p>
            <a:endParaRPr lang="en-GB"/>
          </a:p>
        </p:txBody>
      </p:sp>
      <p:sp>
        <p:nvSpPr>
          <p:cNvPr id="7" name="Text 5"/>
          <p:cNvSpPr/>
          <p:nvPr/>
        </p:nvSpPr>
        <p:spPr>
          <a:xfrm>
            <a:off x="5029200" y="1417320"/>
            <a:ext cx="3108960" cy="365760"/>
          </a:xfrm>
          <a:prstGeom prst="rect">
            <a:avLst/>
          </a:prstGeom>
          <a:noFill/>
          <a:ln/>
        </p:spPr>
        <p:txBody>
          <a:bodyPr wrap="square" lIns="0" tIns="0" rIns="0" bIns="0" rtlCol="0" anchor="ctr"/>
          <a:lstStyle/>
          <a:p>
            <a:pPr marL="0" indent="0">
              <a:buNone/>
            </a:pPr>
            <a:r>
              <a:rPr lang="en-US" sz="1600" b="1" dirty="0">
                <a:solidFill>
                  <a:srgbClr val="F28C28"/>
                </a:solidFill>
                <a:latin typeface="Trebuchet MS" pitchFamily="34" charset="0"/>
                <a:ea typeface="Trebuchet MS" pitchFamily="34" charset="-122"/>
                <a:cs typeface="Trebuchet MS" pitchFamily="34" charset="-120"/>
              </a:rPr>
              <a:t>Possible Failures</a:t>
            </a:r>
            <a:endParaRPr lang="en-US" sz="1600" dirty="0"/>
          </a:p>
        </p:txBody>
      </p:sp>
      <p:sp>
        <p:nvSpPr>
          <p:cNvPr id="8" name="Text 6"/>
          <p:cNvSpPr/>
          <p:nvPr/>
        </p:nvSpPr>
        <p:spPr>
          <a:xfrm>
            <a:off x="5029200" y="1920240"/>
            <a:ext cx="3108960" cy="2468880"/>
          </a:xfrm>
          <a:prstGeom prst="rect">
            <a:avLst/>
          </a:prstGeom>
          <a:noFill/>
          <a:ln/>
        </p:spPr>
        <p:txBody>
          <a:bodyPr wrap="square" lIns="0" tIns="0" rIns="0" bIns="0" rtlCol="0" anchor="ctr"/>
          <a:lstStyle/>
          <a:p>
            <a:pPr marL="342900" indent="-342900">
              <a:spcAft>
                <a:spcPts val="500"/>
              </a:spcAft>
              <a:buSzPct val="100000"/>
              <a:buChar char="•"/>
            </a:pPr>
            <a:r>
              <a:rPr lang="en-US" sz="1300" dirty="0">
                <a:solidFill>
                  <a:srgbClr val="FFFFFF"/>
                </a:solidFill>
                <a:latin typeface="Calibri" pitchFamily="34" charset="0"/>
                <a:ea typeface="Calibri" pitchFamily="34" charset="-122"/>
                <a:cs typeface="Calibri" pitchFamily="34" charset="-120"/>
              </a:rPr>
              <a:t>Regulator freeflow</a:t>
            </a:r>
            <a:endParaRPr lang="en-US" sz="1300" dirty="0"/>
          </a:p>
          <a:p>
            <a:pPr marL="342900" indent="-342900">
              <a:spcAft>
                <a:spcPts val="500"/>
              </a:spcAft>
              <a:buSzPct val="100000"/>
              <a:buChar char="•"/>
            </a:pPr>
            <a:r>
              <a:rPr lang="en-US" sz="1300" dirty="0">
                <a:solidFill>
                  <a:srgbClr val="FFFFFF"/>
                </a:solidFill>
                <a:latin typeface="Calibri" pitchFamily="34" charset="0"/>
                <a:ea typeface="Calibri" pitchFamily="34" charset="-122"/>
                <a:cs typeface="Calibri" pitchFamily="34" charset="-120"/>
              </a:rPr>
              <a:t>Valve malfunction</a:t>
            </a:r>
            <a:endParaRPr lang="en-US" sz="1300" dirty="0"/>
          </a:p>
          <a:p>
            <a:pPr marL="342900" indent="-342900">
              <a:spcAft>
                <a:spcPts val="500"/>
              </a:spcAft>
              <a:buSzPct val="100000"/>
              <a:buChar char="•"/>
            </a:pPr>
            <a:r>
              <a:rPr lang="en-US" sz="1300" dirty="0">
                <a:solidFill>
                  <a:srgbClr val="FFFFFF"/>
                </a:solidFill>
                <a:latin typeface="Calibri" pitchFamily="34" charset="0"/>
                <a:ea typeface="Calibri" pitchFamily="34" charset="-122"/>
                <a:cs typeface="Calibri" pitchFamily="34" charset="-120"/>
              </a:rPr>
              <a:t>Gas contamination</a:t>
            </a:r>
            <a:endParaRPr lang="en-US" sz="1300" dirty="0"/>
          </a:p>
          <a:p>
            <a:pPr marL="342900" indent="-342900">
              <a:spcAft>
                <a:spcPts val="500"/>
              </a:spcAft>
              <a:buSzPct val="100000"/>
              <a:buChar char="•"/>
            </a:pPr>
            <a:r>
              <a:rPr lang="en-US" sz="1300" dirty="0">
                <a:solidFill>
                  <a:srgbClr val="FFFFFF"/>
                </a:solidFill>
                <a:latin typeface="Calibri" pitchFamily="34" charset="0"/>
                <a:ea typeface="Calibri" pitchFamily="34" charset="-122"/>
                <a:cs typeface="Calibri" pitchFamily="34" charset="-120"/>
              </a:rPr>
              <a:t>Out-of-gas emergency</a:t>
            </a:r>
            <a:endParaRPr lang="en-US" sz="1300" dirty="0"/>
          </a:p>
          <a:p>
            <a:pPr marL="342900" indent="-342900">
              <a:spcAft>
                <a:spcPts val="500"/>
              </a:spcAft>
              <a:buSzPct val="100000"/>
              <a:buChar char="•"/>
            </a:pPr>
            <a:r>
              <a:rPr lang="en-US" sz="1300" dirty="0">
                <a:solidFill>
                  <a:srgbClr val="FFFFFF"/>
                </a:solidFill>
                <a:latin typeface="Calibri" pitchFamily="34" charset="0"/>
                <a:ea typeface="Calibri" pitchFamily="34" charset="-122"/>
                <a:cs typeface="Calibri" pitchFamily="34" charset="-120"/>
              </a:rPr>
              <a:t>Entanglement delays</a:t>
            </a:r>
            <a:endParaRPr lang="en-US" sz="1300" dirty="0"/>
          </a:p>
          <a:p>
            <a:pPr marL="342900" indent="-342900">
              <a:spcAft>
                <a:spcPts val="500"/>
              </a:spcAft>
              <a:buSzPct val="100000"/>
              <a:buChar char="•"/>
            </a:pPr>
            <a:r>
              <a:rPr lang="en-US" sz="1300" dirty="0">
                <a:solidFill>
                  <a:srgbClr val="FFFFFF"/>
                </a:solidFill>
                <a:latin typeface="Calibri" pitchFamily="34" charset="0"/>
                <a:ea typeface="Calibri" pitchFamily="34" charset="-122"/>
                <a:cs typeface="Calibri" pitchFamily="34" charset="-120"/>
              </a:rPr>
              <a:t>Stress-related consumption</a:t>
            </a:r>
            <a:endParaRPr lang="en-US" sz="13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D1B4C"/>
        </a:solidFill>
        <a:effectLst/>
      </p:bgPr>
    </p:bg>
    <p:spTree>
      <p:nvGrpSpPr>
        <p:cNvPr id="1" name=""/>
        <p:cNvGrpSpPr/>
        <p:nvPr/>
      </p:nvGrpSpPr>
      <p:grpSpPr>
        <a:xfrm>
          <a:off x="0" y="0"/>
          <a:ext cx="0" cy="0"/>
          <a:chOff x="0" y="0"/>
          <a:chExt cx="0" cy="0"/>
        </a:xfrm>
      </p:grpSpPr>
      <p:sp>
        <p:nvSpPr>
          <p:cNvPr id="2" name="Text 0"/>
          <p:cNvSpPr/>
          <p:nvPr/>
        </p:nvSpPr>
        <p:spPr>
          <a:xfrm>
            <a:off x="731520" y="365760"/>
            <a:ext cx="7680960" cy="640080"/>
          </a:xfrm>
          <a:prstGeom prst="rect">
            <a:avLst/>
          </a:prstGeom>
          <a:noFill/>
          <a:ln/>
        </p:spPr>
        <p:txBody>
          <a:bodyPr wrap="square" lIns="0" tIns="0" rIns="0" bIns="0" rtlCol="0" anchor="ctr"/>
          <a:lstStyle/>
          <a:p>
            <a:pPr marL="0" indent="0">
              <a:buNone/>
            </a:pPr>
            <a:r>
              <a:rPr lang="en-US" sz="2600" b="1">
                <a:solidFill>
                  <a:srgbClr val="FFFFFF"/>
                </a:solidFill>
                <a:latin typeface="Trebuchet MS" pitchFamily="34" charset="0"/>
                <a:ea typeface="Trebuchet MS" pitchFamily="34" charset="-122"/>
                <a:cs typeface="Trebuchet MS" pitchFamily="34" charset="-120"/>
              </a:rPr>
              <a:t>Gas Planning Is More Than "Enough Air"</a:t>
            </a:r>
            <a:endParaRPr lang="en-US" sz="2600" dirty="0"/>
          </a:p>
        </p:txBody>
      </p:sp>
      <p:sp>
        <p:nvSpPr>
          <p:cNvPr id="3" name="Shape 1"/>
          <p:cNvSpPr/>
          <p:nvPr/>
        </p:nvSpPr>
        <p:spPr>
          <a:xfrm>
            <a:off x="731520" y="1280160"/>
            <a:ext cx="4572000" cy="3291840"/>
          </a:xfrm>
          <a:prstGeom prst="rect">
            <a:avLst/>
          </a:prstGeom>
          <a:solidFill>
            <a:srgbClr val="1A2F78"/>
          </a:solidFill>
          <a:ln/>
          <a:effectLst>
            <a:outerShdw blurRad="101600" dist="38100" dir="8100000" algn="bl" rotWithShape="0">
              <a:srgbClr val="000000">
                <a:alpha val="30000"/>
              </a:srgbClr>
            </a:outerShdw>
          </a:effectLst>
        </p:spPr>
        <p:txBody>
          <a:bodyPr/>
          <a:lstStyle/>
          <a:p>
            <a:endParaRPr lang="en-GB"/>
          </a:p>
        </p:txBody>
      </p:sp>
      <p:sp>
        <p:nvSpPr>
          <p:cNvPr id="4" name="Text 2"/>
          <p:cNvSpPr/>
          <p:nvPr/>
        </p:nvSpPr>
        <p:spPr>
          <a:xfrm>
            <a:off x="1005840" y="1417320"/>
            <a:ext cx="4023360" cy="365760"/>
          </a:xfrm>
          <a:prstGeom prst="rect">
            <a:avLst/>
          </a:prstGeom>
          <a:noFill/>
          <a:ln/>
        </p:spPr>
        <p:txBody>
          <a:bodyPr wrap="square" lIns="0" tIns="0" rIns="0" bIns="0" rtlCol="0" anchor="ctr"/>
          <a:lstStyle/>
          <a:p>
            <a:pPr marL="0" indent="0">
              <a:buNone/>
            </a:pPr>
            <a:r>
              <a:rPr lang="en-US" sz="1500" b="1" dirty="0">
                <a:solidFill>
                  <a:srgbClr val="F28C28"/>
                </a:solidFill>
                <a:latin typeface="Trebuchet MS" pitchFamily="34" charset="0"/>
                <a:ea typeface="Trebuchet MS" pitchFamily="34" charset="-122"/>
                <a:cs typeface="Trebuchet MS" pitchFamily="34" charset="-120"/>
              </a:rPr>
              <a:t>Technical Gas Planning Includes</a:t>
            </a:r>
            <a:endParaRPr lang="en-US" sz="1500" dirty="0"/>
          </a:p>
        </p:txBody>
      </p:sp>
      <p:sp>
        <p:nvSpPr>
          <p:cNvPr id="5" name="Text 3"/>
          <p:cNvSpPr/>
          <p:nvPr/>
        </p:nvSpPr>
        <p:spPr>
          <a:xfrm>
            <a:off x="1005840" y="1920240"/>
            <a:ext cx="4023360" cy="2377440"/>
          </a:xfrm>
          <a:prstGeom prst="rect">
            <a:avLst/>
          </a:prstGeom>
          <a:noFill/>
          <a:ln/>
        </p:spPr>
        <p:txBody>
          <a:bodyPr wrap="square" lIns="0" tIns="0" rIns="0" bIns="0" rtlCol="0" anchor="ctr"/>
          <a:lstStyle/>
          <a:p>
            <a:pPr marL="342900" indent="-342900">
              <a:spcAft>
                <a:spcPts val="500"/>
              </a:spcAft>
              <a:buSzPct val="100000"/>
              <a:buChar char="•"/>
            </a:pPr>
            <a:r>
              <a:rPr lang="en-US" sz="1300" dirty="0">
                <a:solidFill>
                  <a:srgbClr val="FFFFFF"/>
                </a:solidFill>
                <a:latin typeface="Calibri" pitchFamily="34" charset="0"/>
                <a:ea typeface="Calibri" pitchFamily="34" charset="-122"/>
                <a:cs typeface="Calibri" pitchFamily="34" charset="-120"/>
              </a:rPr>
              <a:t>Entry and exit gas calculations</a:t>
            </a:r>
            <a:endParaRPr lang="en-US" sz="1300" dirty="0"/>
          </a:p>
          <a:p>
            <a:pPr marL="342900" indent="-342900">
              <a:spcAft>
                <a:spcPts val="500"/>
              </a:spcAft>
              <a:buSzPct val="100000"/>
              <a:buChar char="•"/>
            </a:pPr>
            <a:r>
              <a:rPr lang="en-US" sz="1300" dirty="0">
                <a:solidFill>
                  <a:srgbClr val="FFFFFF"/>
                </a:solidFill>
                <a:latin typeface="Calibri" pitchFamily="34" charset="0"/>
                <a:ea typeface="Calibri" pitchFamily="34" charset="-122"/>
                <a:cs typeface="Calibri" pitchFamily="34" charset="-120"/>
              </a:rPr>
              <a:t>Emergency reserves</a:t>
            </a:r>
            <a:endParaRPr lang="en-US" sz="1300" dirty="0"/>
          </a:p>
          <a:p>
            <a:pPr marL="342900" indent="-342900">
              <a:spcAft>
                <a:spcPts val="500"/>
              </a:spcAft>
              <a:buSzPct val="100000"/>
              <a:buChar char="•"/>
            </a:pPr>
            <a:r>
              <a:rPr lang="en-US" sz="1300" dirty="0">
                <a:solidFill>
                  <a:srgbClr val="FFFFFF"/>
                </a:solidFill>
                <a:latin typeface="Calibri" pitchFamily="34" charset="0"/>
                <a:ea typeface="Calibri" pitchFamily="34" charset="-122"/>
                <a:cs typeface="Calibri" pitchFamily="34" charset="-120"/>
              </a:rPr>
              <a:t>Team gas sharing plans</a:t>
            </a:r>
            <a:endParaRPr lang="en-US" sz="1300" dirty="0"/>
          </a:p>
          <a:p>
            <a:pPr marL="342900" indent="-342900">
              <a:spcAft>
                <a:spcPts val="500"/>
              </a:spcAft>
              <a:buSzPct val="100000"/>
              <a:buChar char="•"/>
            </a:pPr>
            <a:r>
              <a:rPr lang="en-US" sz="1300" dirty="0">
                <a:solidFill>
                  <a:srgbClr val="FFFFFF"/>
                </a:solidFill>
                <a:latin typeface="Calibri" pitchFamily="34" charset="0"/>
                <a:ea typeface="Calibri" pitchFamily="34" charset="-122"/>
                <a:cs typeface="Calibri" pitchFamily="34" charset="-120"/>
              </a:rPr>
              <a:t>Stress breathing rate factors</a:t>
            </a:r>
            <a:endParaRPr lang="en-US" sz="1300" dirty="0"/>
          </a:p>
          <a:p>
            <a:pPr marL="342900" indent="-342900">
              <a:spcAft>
                <a:spcPts val="500"/>
              </a:spcAft>
              <a:buSzPct val="100000"/>
              <a:buChar char="•"/>
            </a:pPr>
            <a:r>
              <a:rPr lang="en-US" sz="1300" dirty="0">
                <a:solidFill>
                  <a:srgbClr val="FFFFFF"/>
                </a:solidFill>
                <a:latin typeface="Calibri" pitchFamily="34" charset="0"/>
                <a:ea typeface="Calibri" pitchFamily="34" charset="-122"/>
                <a:cs typeface="Calibri" pitchFamily="34" charset="-120"/>
              </a:rPr>
              <a:t>Decompression gas requirements</a:t>
            </a:r>
            <a:endParaRPr lang="en-US" sz="1300" dirty="0"/>
          </a:p>
          <a:p>
            <a:pPr marL="342900" indent="-342900">
              <a:spcAft>
                <a:spcPts val="500"/>
              </a:spcAft>
              <a:buSzPct val="100000"/>
              <a:buChar char="•"/>
            </a:pPr>
            <a:r>
              <a:rPr lang="en-US" sz="1300" dirty="0">
                <a:solidFill>
                  <a:srgbClr val="FFFFFF"/>
                </a:solidFill>
                <a:latin typeface="Calibri" pitchFamily="34" charset="0"/>
                <a:ea typeface="Calibri" pitchFamily="34" charset="-122"/>
                <a:cs typeface="Calibri" pitchFamily="34" charset="-120"/>
              </a:rPr>
              <a:t>Lost diver contingencies</a:t>
            </a:r>
            <a:endParaRPr lang="en-US" sz="1300" dirty="0"/>
          </a:p>
        </p:txBody>
      </p:sp>
      <p:sp>
        <p:nvSpPr>
          <p:cNvPr id="6" name="Shape 4"/>
          <p:cNvSpPr/>
          <p:nvPr/>
        </p:nvSpPr>
        <p:spPr>
          <a:xfrm>
            <a:off x="5577840" y="1280160"/>
            <a:ext cx="2834640" cy="3291840"/>
          </a:xfrm>
          <a:prstGeom prst="rect">
            <a:avLst/>
          </a:prstGeom>
          <a:solidFill>
            <a:srgbClr val="1E3A7A"/>
          </a:solidFill>
          <a:ln/>
          <a:effectLst>
            <a:outerShdw blurRad="101600" dist="38100" dir="8100000" algn="bl" rotWithShape="0">
              <a:srgbClr val="000000">
                <a:alpha val="30000"/>
              </a:srgbClr>
            </a:outerShdw>
          </a:effectLst>
        </p:spPr>
        <p:txBody>
          <a:bodyPr/>
          <a:lstStyle/>
          <a:p>
            <a:endParaRPr lang="en-GB"/>
          </a:p>
        </p:txBody>
      </p:sp>
      <p:sp>
        <p:nvSpPr>
          <p:cNvPr id="7" name="Text 5"/>
          <p:cNvSpPr/>
          <p:nvPr/>
        </p:nvSpPr>
        <p:spPr>
          <a:xfrm>
            <a:off x="5760720" y="1463040"/>
            <a:ext cx="2468880" cy="365760"/>
          </a:xfrm>
          <a:prstGeom prst="rect">
            <a:avLst/>
          </a:prstGeom>
          <a:noFill/>
          <a:ln/>
        </p:spPr>
        <p:txBody>
          <a:bodyPr wrap="square" lIns="0" tIns="0" rIns="0" bIns="0" rtlCol="0" anchor="ctr"/>
          <a:lstStyle/>
          <a:p>
            <a:pPr marL="0" indent="0" algn="ctr">
              <a:buNone/>
            </a:pPr>
            <a:r>
              <a:rPr lang="en-US" sz="1800" b="1" dirty="0">
                <a:solidFill>
                  <a:srgbClr val="FFFFFF"/>
                </a:solidFill>
                <a:latin typeface="Trebuchet MS" pitchFamily="34" charset="0"/>
                <a:ea typeface="Trebuchet MS" pitchFamily="34" charset="-122"/>
                <a:cs typeface="Trebuchet MS" pitchFamily="34" charset="-120"/>
              </a:rPr>
              <a:t>Rule of Thirds</a:t>
            </a:r>
            <a:endParaRPr lang="en-US" sz="1800" dirty="0"/>
          </a:p>
        </p:txBody>
      </p:sp>
      <p:sp>
        <p:nvSpPr>
          <p:cNvPr id="8" name="Text 6"/>
          <p:cNvSpPr/>
          <p:nvPr/>
        </p:nvSpPr>
        <p:spPr>
          <a:xfrm>
            <a:off x="5852160" y="2011680"/>
            <a:ext cx="1097280" cy="594360"/>
          </a:xfrm>
          <a:prstGeom prst="rect">
            <a:avLst/>
          </a:prstGeom>
          <a:noFill/>
          <a:ln/>
        </p:spPr>
        <p:txBody>
          <a:bodyPr wrap="square" lIns="0" tIns="0" rIns="0" bIns="0" rtlCol="0" anchor="ctr"/>
          <a:lstStyle/>
          <a:p>
            <a:pPr marL="0" indent="0" algn="ctr">
              <a:buNone/>
            </a:pPr>
            <a:r>
              <a:rPr lang="en-US" sz="2800" b="1" dirty="0">
                <a:solidFill>
                  <a:srgbClr val="FFFFFF"/>
                </a:solidFill>
                <a:latin typeface="Trebuchet MS" pitchFamily="34" charset="0"/>
                <a:ea typeface="Trebuchet MS" pitchFamily="34" charset="-122"/>
                <a:cs typeface="Trebuchet MS" pitchFamily="34" charset="-120"/>
              </a:rPr>
              <a:t>1/3</a:t>
            </a:r>
            <a:endParaRPr lang="en-US" sz="2800" dirty="0"/>
          </a:p>
        </p:txBody>
      </p:sp>
      <p:sp>
        <p:nvSpPr>
          <p:cNvPr id="9" name="Text 7"/>
          <p:cNvSpPr/>
          <p:nvPr/>
        </p:nvSpPr>
        <p:spPr>
          <a:xfrm>
            <a:off x="6949440" y="2011680"/>
            <a:ext cx="1188720" cy="594360"/>
          </a:xfrm>
          <a:prstGeom prst="rect">
            <a:avLst/>
          </a:prstGeom>
          <a:noFill/>
          <a:ln/>
        </p:spPr>
        <p:txBody>
          <a:bodyPr wrap="square" lIns="0" tIns="0" rIns="0" bIns="0" rtlCol="0" anchor="ctr"/>
          <a:lstStyle/>
          <a:p>
            <a:pPr marL="0" indent="0">
              <a:buNone/>
            </a:pPr>
            <a:r>
              <a:rPr lang="en-US" sz="1600" dirty="0">
                <a:solidFill>
                  <a:srgbClr val="FFFFFF"/>
                </a:solidFill>
                <a:latin typeface="Calibri" pitchFamily="34" charset="0"/>
                <a:ea typeface="Calibri" pitchFamily="34" charset="-122"/>
                <a:cs typeface="Calibri" pitchFamily="34" charset="-120"/>
              </a:rPr>
              <a:t>In</a:t>
            </a:r>
            <a:endParaRPr lang="en-US" sz="1600" dirty="0"/>
          </a:p>
        </p:txBody>
      </p:sp>
      <p:sp>
        <p:nvSpPr>
          <p:cNvPr id="10" name="Text 8"/>
          <p:cNvSpPr/>
          <p:nvPr/>
        </p:nvSpPr>
        <p:spPr>
          <a:xfrm>
            <a:off x="5852160" y="2788920"/>
            <a:ext cx="1097280" cy="594360"/>
          </a:xfrm>
          <a:prstGeom prst="rect">
            <a:avLst/>
          </a:prstGeom>
          <a:noFill/>
          <a:ln/>
        </p:spPr>
        <p:txBody>
          <a:bodyPr wrap="square" lIns="0" tIns="0" rIns="0" bIns="0" rtlCol="0" anchor="ctr"/>
          <a:lstStyle/>
          <a:p>
            <a:pPr marL="0" indent="0" algn="ctr">
              <a:buNone/>
            </a:pPr>
            <a:r>
              <a:rPr lang="en-US" sz="2800" b="1" dirty="0">
                <a:solidFill>
                  <a:srgbClr val="FFFFFF"/>
                </a:solidFill>
                <a:latin typeface="Trebuchet MS" pitchFamily="34" charset="0"/>
                <a:ea typeface="Trebuchet MS" pitchFamily="34" charset="-122"/>
                <a:cs typeface="Trebuchet MS" pitchFamily="34" charset="-120"/>
              </a:rPr>
              <a:t>1/3</a:t>
            </a:r>
            <a:endParaRPr lang="en-US" sz="2800" dirty="0"/>
          </a:p>
        </p:txBody>
      </p:sp>
      <p:sp>
        <p:nvSpPr>
          <p:cNvPr id="11" name="Text 9"/>
          <p:cNvSpPr/>
          <p:nvPr/>
        </p:nvSpPr>
        <p:spPr>
          <a:xfrm>
            <a:off x="6949440" y="2788920"/>
            <a:ext cx="1188720" cy="594360"/>
          </a:xfrm>
          <a:prstGeom prst="rect">
            <a:avLst/>
          </a:prstGeom>
          <a:noFill/>
          <a:ln/>
        </p:spPr>
        <p:txBody>
          <a:bodyPr wrap="square" lIns="0" tIns="0" rIns="0" bIns="0" rtlCol="0" anchor="ctr"/>
          <a:lstStyle/>
          <a:p>
            <a:pPr marL="0" indent="0">
              <a:buNone/>
            </a:pPr>
            <a:r>
              <a:rPr lang="en-US" sz="1600" dirty="0">
                <a:solidFill>
                  <a:srgbClr val="FFFFFF"/>
                </a:solidFill>
                <a:latin typeface="Calibri" pitchFamily="34" charset="0"/>
                <a:ea typeface="Calibri" pitchFamily="34" charset="-122"/>
                <a:cs typeface="Calibri" pitchFamily="34" charset="-120"/>
              </a:rPr>
              <a:t>Out</a:t>
            </a:r>
            <a:endParaRPr lang="en-US" sz="1600" dirty="0"/>
          </a:p>
        </p:txBody>
      </p:sp>
      <p:sp>
        <p:nvSpPr>
          <p:cNvPr id="12" name="Text 10"/>
          <p:cNvSpPr/>
          <p:nvPr/>
        </p:nvSpPr>
        <p:spPr>
          <a:xfrm>
            <a:off x="5852160" y="3566160"/>
            <a:ext cx="1097280" cy="594360"/>
          </a:xfrm>
          <a:prstGeom prst="rect">
            <a:avLst/>
          </a:prstGeom>
          <a:noFill/>
          <a:ln/>
        </p:spPr>
        <p:txBody>
          <a:bodyPr wrap="square" lIns="0" tIns="0" rIns="0" bIns="0" rtlCol="0" anchor="ctr"/>
          <a:lstStyle/>
          <a:p>
            <a:pPr marL="0" indent="0" algn="ctr">
              <a:buNone/>
            </a:pPr>
            <a:r>
              <a:rPr lang="en-US" sz="2800" b="1" dirty="0">
                <a:solidFill>
                  <a:srgbClr val="FFFFFF"/>
                </a:solidFill>
                <a:latin typeface="Trebuchet MS" pitchFamily="34" charset="0"/>
                <a:ea typeface="Trebuchet MS" pitchFamily="34" charset="-122"/>
                <a:cs typeface="Trebuchet MS" pitchFamily="34" charset="-120"/>
              </a:rPr>
              <a:t>1/3</a:t>
            </a:r>
            <a:endParaRPr lang="en-US" sz="2800" dirty="0"/>
          </a:p>
        </p:txBody>
      </p:sp>
      <p:sp>
        <p:nvSpPr>
          <p:cNvPr id="13" name="Text 11"/>
          <p:cNvSpPr/>
          <p:nvPr/>
        </p:nvSpPr>
        <p:spPr>
          <a:xfrm>
            <a:off x="6949440" y="3566160"/>
            <a:ext cx="1188720" cy="594360"/>
          </a:xfrm>
          <a:prstGeom prst="rect">
            <a:avLst/>
          </a:prstGeom>
          <a:noFill/>
          <a:ln/>
        </p:spPr>
        <p:txBody>
          <a:bodyPr wrap="square" lIns="0" tIns="0" rIns="0" bIns="0" rtlCol="0" anchor="ctr"/>
          <a:lstStyle/>
          <a:p>
            <a:pPr marL="0" indent="0">
              <a:buNone/>
            </a:pPr>
            <a:r>
              <a:rPr lang="en-US" sz="1600" dirty="0">
                <a:solidFill>
                  <a:srgbClr val="FFFFFF"/>
                </a:solidFill>
                <a:latin typeface="Calibri" pitchFamily="34" charset="0"/>
                <a:ea typeface="Calibri" pitchFamily="34" charset="-122"/>
                <a:cs typeface="Calibri" pitchFamily="34" charset="-120"/>
              </a:rPr>
              <a:t>Reserve</a:t>
            </a:r>
            <a:endParaRPr lang="en-US" sz="16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Nitrox Slide">
    <p:bg>
      <p:bgPr>
        <a:solidFill>
          <a:srgbClr val="0D1B4C"/>
        </a:solidFill>
        <a:effectLst/>
      </p:bgPr>
    </p:bg>
    <p:spTree>
      <p:nvGrpSpPr>
        <p:cNvPr id="1" name=""/>
        <p:cNvGrpSpPr/>
        <p:nvPr/>
      </p:nvGrpSpPr>
      <p:grpSpPr>
        <a:xfrm>
          <a:off x="0" y="0"/>
          <a:ext cx="0" cy="0"/>
          <a:chOff x="0" y="0"/>
          <a:chExt cx="0" cy="0"/>
        </a:xfrm>
      </p:grpSpPr>
      <p:sp>
        <p:nvSpPr>
          <p:cNvPr id="2" name="Title"/>
          <p:cNvSpPr/>
          <p:nvPr/>
        </p:nvSpPr>
        <p:spPr>
          <a:xfrm>
            <a:off x="731520" y="365760"/>
            <a:ext cx="7680960" cy="640080"/>
          </a:xfrm>
          <a:prstGeom prst="rect">
            <a:avLst/>
          </a:prstGeom>
          <a:noFill/>
          <a:ln/>
        </p:spPr>
        <p:txBody>
          <a:bodyPr wrap="square" lIns="0" tIns="0" rIns="0" bIns="0" rtlCol="0" anchor="ctr"/>
          <a:lstStyle/>
          <a:p>
            <a:pPr marL="0" indent="0">
              <a:buNone/>
            </a:pPr>
            <a:r>
              <a:rPr lang="en-US" sz="2600" b="1">
                <a:solidFill>
                  <a:srgbClr val="FFFFFF"/>
                </a:solidFill>
                <a:latin typeface="Trebuchet MS" pitchFamily="34" charset="0"/>
                <a:ea typeface="Trebuchet MS" pitchFamily="34" charset="-122"/>
                <a:cs typeface="Trebuchet MS" pitchFamily="34" charset="-120"/>
              </a:rPr>
              <a:t>Nitrox: Where Gas Awareness Begins</a:t>
            </a:r>
            <a:endParaRPr lang="en-US" sz="2600"/>
          </a:p>
        </p:txBody>
      </p:sp>
      <p:sp>
        <p:nvSpPr>
          <p:cNvPr id="3" name="CardBg"/>
          <p:cNvSpPr/>
          <p:nvPr/>
        </p:nvSpPr>
        <p:spPr>
          <a:xfrm>
            <a:off x="731520" y="1188720"/>
            <a:ext cx="7680960" cy="3474720"/>
          </a:xfrm>
          <a:prstGeom prst="rect">
            <a:avLst/>
          </a:prstGeom>
          <a:solidFill>
            <a:srgbClr val="1A2F78"/>
          </a:solidFill>
          <a:ln/>
          <a:effectLst>
            <a:outerShdw blurRad="101600" dist="38100" dir="8100000" algn="bl" rotWithShape="0">
              <a:srgbClr val="000000">
                <a:alpha val="30000"/>
              </a:srgbClr>
            </a:outerShdw>
          </a:effectLst>
        </p:spPr>
        <p:txBody>
          <a:bodyPr/>
          <a:lstStyle/>
          <a:p>
            <a:endParaRPr lang="en-GB"/>
          </a:p>
        </p:txBody>
      </p:sp>
      <p:sp>
        <p:nvSpPr>
          <p:cNvPr id="4" name="CardHeading"/>
          <p:cNvSpPr/>
          <p:nvPr/>
        </p:nvSpPr>
        <p:spPr>
          <a:xfrm>
            <a:off x="1005840" y="1325880"/>
            <a:ext cx="7132320" cy="320040"/>
          </a:xfrm>
          <a:prstGeom prst="rect">
            <a:avLst/>
          </a:prstGeom>
          <a:noFill/>
          <a:ln/>
        </p:spPr>
        <p:txBody>
          <a:bodyPr wrap="square" lIns="0" tIns="0" rIns="0" bIns="0" rtlCol="0" anchor="ctr"/>
          <a:lstStyle/>
          <a:p>
            <a:pPr marL="0" indent="0">
              <a:buNone/>
            </a:pPr>
            <a:r>
              <a:rPr lang="en-US" sz="1600" b="1">
                <a:solidFill>
                  <a:srgbClr val="D4A843"/>
                </a:solidFill>
                <a:latin typeface="Trebuchet MS" pitchFamily="34" charset="0"/>
                <a:ea typeface="Trebuchet MS" pitchFamily="34" charset="-122"/>
                <a:cs typeface="Trebuchet MS" pitchFamily="34" charset="-120"/>
              </a:rPr>
              <a:t>From Breathing to Decision-Making</a:t>
            </a:r>
            <a:endParaRPr lang="en-US" sz="1600"/>
          </a:p>
        </p:txBody>
      </p:sp>
      <p:sp>
        <p:nvSpPr>
          <p:cNvPr id="5" name="BulletList"/>
          <p:cNvSpPr/>
          <p:nvPr/>
        </p:nvSpPr>
        <p:spPr>
          <a:xfrm>
            <a:off x="1005840" y="1783080"/>
            <a:ext cx="7132320" cy="2194560"/>
          </a:xfrm>
          <a:prstGeom prst="rect">
            <a:avLst/>
          </a:prstGeom>
          <a:noFill/>
          <a:ln/>
        </p:spPr>
        <p:txBody>
          <a:bodyPr wrap="square" lIns="0" tIns="0" rIns="0" bIns="0" rtlCol="0" anchor="t"/>
          <a:lstStyle/>
          <a:p>
            <a:pPr marL="342900" indent="-342900">
              <a:spcAft>
                <a:spcPts val="600"/>
              </a:spcAft>
              <a:buSzPct val="100000"/>
              <a:buChar char="•"/>
            </a:pPr>
            <a:r>
              <a:rPr lang="en-US" sz="1400">
                <a:solidFill>
                  <a:srgbClr val="FFFFFF"/>
                </a:solidFill>
                <a:latin typeface="Calibri" pitchFamily="34" charset="0"/>
                <a:ea typeface="Calibri" pitchFamily="34" charset="-122"/>
                <a:cs typeface="Calibri" pitchFamily="34" charset="-120"/>
              </a:rPr>
              <a:t>Nitrox is the first time a diver must actively choose what they breathe</a:t>
            </a:r>
          </a:p>
          <a:p>
            <a:pPr marL="342900" indent="-342900">
              <a:spcAft>
                <a:spcPts val="600"/>
              </a:spcAft>
              <a:buSzPct val="100000"/>
              <a:buChar char="•"/>
            </a:pPr>
            <a:r>
              <a:rPr lang="en-US" sz="1400">
                <a:solidFill>
                  <a:srgbClr val="FFFFFF"/>
                </a:solidFill>
                <a:latin typeface="Calibri" pitchFamily="34" charset="0"/>
                <a:ea typeface="Calibri" pitchFamily="34" charset="-122"/>
                <a:cs typeface="Calibri" pitchFamily="34" charset="-120"/>
              </a:rPr>
              <a:t>It introduces depth limits based on gas — not just training or NDLs</a:t>
            </a:r>
          </a:p>
          <a:p>
            <a:pPr marL="342900" indent="-342900">
              <a:spcAft>
                <a:spcPts val="600"/>
              </a:spcAft>
              <a:buSzPct val="100000"/>
              <a:buChar char="•"/>
            </a:pPr>
            <a:r>
              <a:rPr lang="en-US" sz="1400">
                <a:solidFill>
                  <a:srgbClr val="FFFFFF"/>
                </a:solidFill>
                <a:latin typeface="Calibri" pitchFamily="34" charset="0"/>
                <a:ea typeface="Calibri" pitchFamily="34" charset="-122"/>
                <a:cs typeface="Calibri" pitchFamily="34" charset="-120"/>
              </a:rPr>
              <a:t>Divers learn that what is in the cylinder matters as much as how much</a:t>
            </a:r>
          </a:p>
          <a:p>
            <a:pPr marL="342900" indent="-342900">
              <a:spcAft>
                <a:spcPts val="600"/>
              </a:spcAft>
              <a:buSzPct val="100000"/>
              <a:buChar char="•"/>
            </a:pPr>
            <a:r>
              <a:rPr lang="en-US" sz="1400">
                <a:solidFill>
                  <a:srgbClr val="FFFFFF"/>
                </a:solidFill>
                <a:latin typeface="Calibri" pitchFamily="34" charset="0"/>
                <a:ea typeface="Calibri" pitchFamily="34" charset="-122"/>
                <a:cs typeface="Calibri" pitchFamily="34" charset="-120"/>
              </a:rPr>
              <a:t>Every fill must be analysed, verified, and personally accepted</a:t>
            </a:r>
          </a:p>
          <a:p>
            <a:pPr marL="342900" indent="-342900">
              <a:spcAft>
                <a:spcPts val="600"/>
              </a:spcAft>
              <a:buSzPct val="100000"/>
              <a:buChar char="•"/>
            </a:pPr>
            <a:r>
              <a:rPr lang="en-US" sz="1400">
                <a:solidFill>
                  <a:srgbClr val="FFFFFF"/>
                </a:solidFill>
                <a:latin typeface="Calibri" pitchFamily="34" charset="0"/>
                <a:ea typeface="Calibri" pitchFamily="34" charset="-122"/>
                <a:cs typeface="Calibri" pitchFamily="34" charset="-120"/>
              </a:rPr>
              <a:t>It is the first real lesson in personal responsibility for gas management</a:t>
            </a:r>
          </a:p>
          <a:p>
            <a:pPr marL="342900" indent="-342900">
              <a:spcAft>
                <a:spcPts val="600"/>
              </a:spcAft>
              <a:buSzPct val="100000"/>
              <a:buChar char="•"/>
            </a:pPr>
            <a:r>
              <a:rPr lang="en-US" sz="1400">
                <a:solidFill>
                  <a:srgbClr val="FFFFFF"/>
                </a:solidFill>
                <a:latin typeface="Calibri" pitchFamily="34" charset="0"/>
                <a:ea typeface="Calibri" pitchFamily="34" charset="-122"/>
                <a:cs typeface="Calibri" pitchFamily="34" charset="-120"/>
              </a:rPr>
              <a:t>Complacency with nitrox procedures mirrors complacency in technical diving</a:t>
            </a:r>
          </a:p>
        </p:txBody>
      </p:sp>
      <p:sp>
        <p:nvSpPr>
          <p:cNvPr id="6" name="Takeaway"/>
          <p:cNvSpPr/>
          <p:nvPr/>
        </p:nvSpPr>
        <p:spPr>
          <a:xfrm>
            <a:off x="1005840" y="4023360"/>
            <a:ext cx="7132320" cy="457200"/>
          </a:xfrm>
          <a:prstGeom prst="rect">
            <a:avLst/>
          </a:prstGeom>
          <a:noFill/>
          <a:ln/>
        </p:spPr>
        <p:txBody>
          <a:bodyPr wrap="square" lIns="0" tIns="0" rIns="0" bIns="0" rtlCol="0" anchor="t"/>
          <a:lstStyle/>
          <a:p>
            <a:pPr marL="0" indent="0">
              <a:buNone/>
            </a:pPr>
            <a:r>
              <a:rPr lang="en-US" sz="1300" i="1">
                <a:solidFill>
                  <a:srgbClr val="F28C28"/>
                </a:solidFill>
                <a:latin typeface="Calibri" pitchFamily="34" charset="0"/>
                <a:ea typeface="Calibri" pitchFamily="34" charset="-122"/>
                <a:cs typeface="Calibri" pitchFamily="34" charset="-120"/>
              </a:rPr>
              <a:t>If you skip the discipline here, you will carry that habit into environments where it kills.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MOD and PO2 Limits">
    <p:bg>
      <p:bgPr>
        <a:solidFill>
          <a:srgbClr val="0D1B4C"/>
        </a:solidFill>
        <a:effectLst/>
      </p:bgPr>
    </p:bg>
    <p:spTree>
      <p:nvGrpSpPr>
        <p:cNvPr id="1" name=""/>
        <p:cNvGrpSpPr/>
        <p:nvPr/>
      </p:nvGrpSpPr>
      <p:grpSpPr>
        <a:xfrm>
          <a:off x="0" y="0"/>
          <a:ext cx="0" cy="0"/>
          <a:chOff x="0" y="0"/>
          <a:chExt cx="0" cy="0"/>
        </a:xfrm>
      </p:grpSpPr>
      <p:sp>
        <p:nvSpPr>
          <p:cNvPr id="2" name="Title"/>
          <p:cNvSpPr/>
          <p:nvPr/>
        </p:nvSpPr>
        <p:spPr>
          <a:xfrm>
            <a:off x="731520" y="274320"/>
            <a:ext cx="7680960" cy="548640"/>
          </a:xfrm>
          <a:prstGeom prst="rect">
            <a:avLst/>
          </a:prstGeom>
          <a:noFill/>
          <a:ln/>
        </p:spPr>
        <p:txBody>
          <a:bodyPr wrap="square" lIns="0" tIns="0" rIns="0" bIns="0" rtlCol="0" anchor="ctr"/>
          <a:lstStyle/>
          <a:p>
            <a:pPr marL="0" indent="0">
              <a:buNone/>
            </a:pPr>
            <a:r>
              <a:rPr lang="en-US" sz="3600" b="1">
                <a:solidFill>
                  <a:srgbClr val="F28C28"/>
                </a:solidFill>
                <a:latin typeface="Trebuchet MS" pitchFamily="34" charset="0"/>
                <a:ea typeface="Trebuchet MS" pitchFamily="34" charset="-122"/>
                <a:cs typeface="Trebuchet MS" pitchFamily="34" charset="-120"/>
              </a:rPr>
              <a:t>MOD and PO2 Limits</a:t>
            </a:r>
            <a:endParaRPr lang="en-US" sz="3600"/>
          </a:p>
        </p:txBody>
      </p:sp>
      <p:sp>
        <p:nvSpPr>
          <p:cNvPr id="9" name="Subtitle"/>
          <p:cNvSpPr/>
          <p:nvPr/>
        </p:nvSpPr>
        <p:spPr>
          <a:xfrm>
            <a:off x="731520" y="822960"/>
            <a:ext cx="7680960" cy="365760"/>
          </a:xfrm>
          <a:prstGeom prst="rect">
            <a:avLst/>
          </a:prstGeom>
          <a:noFill/>
          <a:ln/>
        </p:spPr>
        <p:txBody>
          <a:bodyPr wrap="square" lIns="0" tIns="0" rIns="0" bIns="0" rtlCol="0" anchor="t"/>
          <a:lstStyle/>
          <a:p>
            <a:pPr marL="0" indent="0">
              <a:buNone/>
            </a:pPr>
            <a:r>
              <a:rPr lang="en-US" sz="1400" i="1">
                <a:solidFill>
                  <a:srgbClr val="CADCFC"/>
                </a:solidFill>
                <a:latin typeface="Calibri" pitchFamily="34" charset="0"/>
                <a:ea typeface="Calibri" pitchFamily="34" charset="-122"/>
                <a:cs typeface="Calibri" pitchFamily="34" charset="-120"/>
              </a:rPr>
              <a:t>Maximum Operating Depth based on Oxygen Partial Pressure for common diving mixes</a:t>
            </a:r>
            <a:endParaRPr lang="en-US" sz="1400"/>
          </a:p>
        </p:txBody>
      </p:sp>
      <p:sp>
        <p:nvSpPr>
          <p:cNvPr id="3" name="Left Panel BG"/>
          <p:cNvSpPr/>
          <p:nvPr/>
        </p:nvSpPr>
        <p:spPr>
          <a:xfrm>
            <a:off x="731520" y="1280160"/>
            <a:ext cx="3657600" cy="2651760"/>
          </a:xfrm>
          <a:prstGeom prst="rect">
            <a:avLst/>
          </a:prstGeom>
          <a:solidFill>
            <a:srgbClr val="1A2F78"/>
          </a:solidFill>
          <a:ln/>
          <a:effectLst>
            <a:outerShdw blurRad="101600" dist="38100" dir="8100000" algn="bl" rotWithShape="0">
              <a:srgbClr val="000000">
                <a:alpha val="30000"/>
              </a:srgbClr>
            </a:outerShdw>
          </a:effectLst>
        </p:spPr>
        <p:txBody>
          <a:bodyPr/>
          <a:lstStyle/>
          <a:p>
            <a:endParaRPr lang="en-GB"/>
          </a:p>
        </p:txBody>
      </p:sp>
      <p:sp>
        <p:nvSpPr>
          <p:cNvPr id="4" name="Left Header"/>
          <p:cNvSpPr/>
          <p:nvPr/>
        </p:nvSpPr>
        <p:spPr>
          <a:xfrm>
            <a:off x="1005840" y="1371600"/>
            <a:ext cx="3108960" cy="365760"/>
          </a:xfrm>
          <a:prstGeom prst="rect">
            <a:avLst/>
          </a:prstGeom>
          <a:noFill/>
          <a:ln/>
        </p:spPr>
        <p:txBody>
          <a:bodyPr wrap="square" lIns="0" tIns="0" rIns="0" bIns="0" rtlCol="0" anchor="ctr"/>
          <a:lstStyle/>
          <a:p>
            <a:pPr marL="0" indent="0">
              <a:buNone/>
            </a:pPr>
            <a:r>
              <a:rPr lang="en-US" sz="1600" b="1">
                <a:solidFill>
                  <a:srgbClr val="4CAF50"/>
                </a:solidFill>
                <a:latin typeface="Trebuchet MS" pitchFamily="34" charset="0"/>
                <a:ea typeface="Trebuchet MS" pitchFamily="34" charset="-122"/>
                <a:cs typeface="Trebuchet MS" pitchFamily="34" charset="-120"/>
              </a:rPr>
              <a:t>PO2 1.4 — Recommended Limit</a:t>
            </a:r>
            <a:endParaRPr lang="en-US" sz="1600"/>
          </a:p>
        </p:txBody>
      </p:sp>
      <p:sp>
        <p:nvSpPr>
          <p:cNvPr id="5" name="Left Content"/>
          <p:cNvSpPr/>
          <p:nvPr/>
        </p:nvSpPr>
        <p:spPr>
          <a:xfrm>
            <a:off x="1005840" y="1828800"/>
            <a:ext cx="3108960" cy="1920240"/>
          </a:xfrm>
          <a:prstGeom prst="rect">
            <a:avLst/>
          </a:prstGeom>
          <a:noFill/>
          <a:ln/>
        </p:spPr>
        <p:txBody>
          <a:bodyPr wrap="square" lIns="0" tIns="0" rIns="0" bIns="0" rtlCol="0" anchor="t"/>
          <a:lstStyle/>
          <a:p>
            <a:pPr marL="0" indent="0">
              <a:spcAft>
                <a:spcPts val="350"/>
              </a:spcAft>
              <a:buNone/>
            </a:pPr>
            <a:r>
              <a:rPr lang="en-US" sz="1400" b="1">
                <a:solidFill>
                  <a:srgbClr val="CADCFC"/>
                </a:solidFill>
                <a:latin typeface="Calibri" pitchFamily="34" charset="0"/>
                <a:ea typeface="Calibri" pitchFamily="34" charset="-122"/>
                <a:cs typeface="Calibri" pitchFamily="34" charset="-120"/>
              </a:rPr>
              <a:t>Air</a:t>
            </a:r>
            <a:r>
              <a:rPr lang="en-US" sz="1200">
                <a:solidFill>
                  <a:srgbClr val="CADCFC"/>
                </a:solidFill>
                <a:latin typeface="Calibri" pitchFamily="34" charset="0"/>
                <a:ea typeface="Calibri" pitchFamily="34" charset="-122"/>
                <a:cs typeface="Calibri" pitchFamily="34" charset="-120"/>
              </a:rPr>
              <a:t> (21%)</a:t>
            </a:r>
            <a:r>
              <a:rPr lang="en-US" sz="1400">
                <a:solidFill>
                  <a:srgbClr val="FFFFFF"/>
                </a:solidFill>
                <a:latin typeface="Calibri" pitchFamily="34" charset="0"/>
                <a:ea typeface="Calibri" pitchFamily="34" charset="-122"/>
                <a:cs typeface="Calibri" pitchFamily="34" charset="-120"/>
              </a:rPr>
              <a:t>    MOD  </a:t>
            </a:r>
            <a:r>
              <a:rPr lang="en-US" sz="1800" b="1">
                <a:solidFill>
                  <a:srgbClr val="FFFFFF"/>
                </a:solidFill>
                <a:latin typeface="Calibri" pitchFamily="34" charset="0"/>
                <a:ea typeface="Calibri" pitchFamily="34" charset="-122"/>
                <a:cs typeface="Calibri" pitchFamily="34" charset="-120"/>
              </a:rPr>
              <a:t>56.7m</a:t>
            </a:r>
            <a:endParaRPr lang="en-US" sz="1400"/>
          </a:p>
          <a:p>
            <a:pPr marL="0" indent="0">
              <a:spcAft>
                <a:spcPts val="350"/>
              </a:spcAft>
              <a:buNone/>
            </a:pPr>
            <a:r>
              <a:rPr lang="en-US" sz="1400" b="1">
                <a:solidFill>
                  <a:srgbClr val="F28C28"/>
                </a:solidFill>
                <a:latin typeface="Calibri" pitchFamily="34" charset="0"/>
                <a:ea typeface="Calibri" pitchFamily="34" charset="-122"/>
                <a:cs typeface="Calibri" pitchFamily="34" charset="-120"/>
              </a:rPr>
              <a:t>EAN28</a:t>
            </a:r>
            <a:r>
              <a:rPr lang="en-US" sz="1400">
                <a:solidFill>
                  <a:srgbClr val="FFFFFF"/>
                </a:solidFill>
                <a:latin typeface="Calibri" pitchFamily="34" charset="0"/>
                <a:ea typeface="Calibri" pitchFamily="34" charset="-122"/>
                <a:cs typeface="Calibri" pitchFamily="34" charset="-120"/>
              </a:rPr>
              <a:t>    MOD  </a:t>
            </a:r>
            <a:r>
              <a:rPr lang="en-US" sz="1800" b="1">
                <a:solidFill>
                  <a:srgbClr val="FFFFFF"/>
                </a:solidFill>
                <a:latin typeface="Calibri" pitchFamily="34" charset="0"/>
                <a:ea typeface="Calibri" pitchFamily="34" charset="-122"/>
                <a:cs typeface="Calibri" pitchFamily="34" charset="-120"/>
              </a:rPr>
              <a:t>40.0m</a:t>
            </a:r>
            <a:endParaRPr lang="en-US" sz="1400"/>
          </a:p>
          <a:p>
            <a:pPr marL="0" indent="0">
              <a:spcAft>
                <a:spcPts val="350"/>
              </a:spcAft>
              <a:buNone/>
            </a:pPr>
            <a:r>
              <a:rPr lang="en-US" sz="1400" b="1">
                <a:solidFill>
                  <a:srgbClr val="F28C28"/>
                </a:solidFill>
                <a:latin typeface="Calibri" pitchFamily="34" charset="0"/>
                <a:ea typeface="Calibri" pitchFamily="34" charset="-122"/>
                <a:cs typeface="Calibri" pitchFamily="34" charset="-120"/>
              </a:rPr>
              <a:t>EAN32</a:t>
            </a:r>
            <a:r>
              <a:rPr lang="en-US" sz="1400">
                <a:solidFill>
                  <a:srgbClr val="FFFFFF"/>
                </a:solidFill>
                <a:latin typeface="Calibri" pitchFamily="34" charset="0"/>
                <a:ea typeface="Calibri" pitchFamily="34" charset="-122"/>
                <a:cs typeface="Calibri" pitchFamily="34" charset="-120"/>
              </a:rPr>
              <a:t>    MOD  </a:t>
            </a:r>
            <a:r>
              <a:rPr lang="en-US" sz="1800" b="1">
                <a:solidFill>
                  <a:srgbClr val="FFFFFF"/>
                </a:solidFill>
                <a:latin typeface="Calibri" pitchFamily="34" charset="0"/>
                <a:ea typeface="Calibri" pitchFamily="34" charset="-122"/>
                <a:cs typeface="Calibri" pitchFamily="34" charset="-120"/>
              </a:rPr>
              <a:t>33.7m</a:t>
            </a:r>
            <a:endParaRPr lang="en-US" sz="1400"/>
          </a:p>
          <a:p>
            <a:pPr marL="0" indent="0">
              <a:spcAft>
                <a:spcPts val="350"/>
              </a:spcAft>
              <a:buNone/>
            </a:pPr>
            <a:r>
              <a:rPr lang="en-US" sz="1400" b="1">
                <a:solidFill>
                  <a:srgbClr val="F28C28"/>
                </a:solidFill>
                <a:latin typeface="Calibri" pitchFamily="34" charset="0"/>
                <a:ea typeface="Calibri" pitchFamily="34" charset="-122"/>
                <a:cs typeface="Calibri" pitchFamily="34" charset="-120"/>
              </a:rPr>
              <a:t>EAN36</a:t>
            </a:r>
            <a:r>
              <a:rPr lang="en-US" sz="1400">
                <a:solidFill>
                  <a:srgbClr val="FFFFFF"/>
                </a:solidFill>
                <a:latin typeface="Calibri" pitchFamily="34" charset="0"/>
                <a:ea typeface="Calibri" pitchFamily="34" charset="-122"/>
                <a:cs typeface="Calibri" pitchFamily="34" charset="-120"/>
              </a:rPr>
              <a:t>    MOD  </a:t>
            </a:r>
            <a:r>
              <a:rPr lang="en-US" sz="1800" b="1">
                <a:solidFill>
                  <a:srgbClr val="FFFFFF"/>
                </a:solidFill>
                <a:latin typeface="Calibri" pitchFamily="34" charset="0"/>
                <a:ea typeface="Calibri" pitchFamily="34" charset="-122"/>
                <a:cs typeface="Calibri" pitchFamily="34" charset="-120"/>
              </a:rPr>
              <a:t>28.9m</a:t>
            </a:r>
            <a:endParaRPr lang="en-US" sz="1400"/>
          </a:p>
          <a:p>
            <a:pPr marL="0" indent="0">
              <a:spcAft>
                <a:spcPts val="350"/>
              </a:spcAft>
              <a:buNone/>
            </a:pPr>
            <a:r>
              <a:rPr lang="en-US" sz="1400" b="1">
                <a:solidFill>
                  <a:srgbClr val="F28C28"/>
                </a:solidFill>
                <a:latin typeface="Calibri" pitchFamily="34" charset="0"/>
                <a:ea typeface="Calibri" pitchFamily="34" charset="-122"/>
                <a:cs typeface="Calibri" pitchFamily="34" charset="-120"/>
              </a:rPr>
              <a:t>EAN40</a:t>
            </a:r>
            <a:r>
              <a:rPr lang="en-US" sz="1400">
                <a:solidFill>
                  <a:srgbClr val="FFFFFF"/>
                </a:solidFill>
                <a:latin typeface="Calibri" pitchFamily="34" charset="0"/>
                <a:ea typeface="Calibri" pitchFamily="34" charset="-122"/>
                <a:cs typeface="Calibri" pitchFamily="34" charset="-120"/>
              </a:rPr>
              <a:t>    MOD  </a:t>
            </a:r>
            <a:r>
              <a:rPr lang="en-US" sz="1800" b="1">
                <a:solidFill>
                  <a:srgbClr val="FFFFFF"/>
                </a:solidFill>
                <a:latin typeface="Calibri" pitchFamily="34" charset="0"/>
                <a:ea typeface="Calibri" pitchFamily="34" charset="-122"/>
                <a:cs typeface="Calibri" pitchFamily="34" charset="-120"/>
              </a:rPr>
              <a:t>25.0m</a:t>
            </a:r>
            <a:endParaRPr lang="en-US" sz="1400"/>
          </a:p>
        </p:txBody>
      </p:sp>
      <p:sp>
        <p:nvSpPr>
          <p:cNvPr id="6" name="Right Panel BG"/>
          <p:cNvSpPr/>
          <p:nvPr/>
        </p:nvSpPr>
        <p:spPr>
          <a:xfrm>
            <a:off x="4754880" y="1280160"/>
            <a:ext cx="3657600" cy="2651760"/>
          </a:xfrm>
          <a:prstGeom prst="rect">
            <a:avLst/>
          </a:prstGeom>
          <a:solidFill>
            <a:srgbClr val="1A2F78"/>
          </a:solidFill>
          <a:ln/>
          <a:effectLst>
            <a:outerShdw blurRad="101600" dist="38100" dir="8100000" algn="bl" rotWithShape="0">
              <a:srgbClr val="000000">
                <a:alpha val="30000"/>
              </a:srgbClr>
            </a:outerShdw>
          </a:effectLst>
        </p:spPr>
        <p:txBody>
          <a:bodyPr/>
          <a:lstStyle/>
          <a:p>
            <a:endParaRPr lang="en-GB"/>
          </a:p>
        </p:txBody>
      </p:sp>
      <p:sp>
        <p:nvSpPr>
          <p:cNvPr id="7" name="Right Header"/>
          <p:cNvSpPr/>
          <p:nvPr/>
        </p:nvSpPr>
        <p:spPr>
          <a:xfrm>
            <a:off x="5029200" y="1371600"/>
            <a:ext cx="3108960" cy="365760"/>
          </a:xfrm>
          <a:prstGeom prst="rect">
            <a:avLst/>
          </a:prstGeom>
          <a:noFill/>
          <a:ln/>
        </p:spPr>
        <p:txBody>
          <a:bodyPr wrap="square" lIns="0" tIns="0" rIns="0" bIns="0" rtlCol="0" anchor="ctr"/>
          <a:lstStyle/>
          <a:p>
            <a:pPr marL="0" indent="0">
              <a:buNone/>
            </a:pPr>
            <a:r>
              <a:rPr lang="en-US" sz="1600" b="1">
                <a:solidFill>
                  <a:srgbClr val="FF4444"/>
                </a:solidFill>
                <a:latin typeface="Trebuchet MS" pitchFamily="34" charset="0"/>
                <a:ea typeface="Trebuchet MS" pitchFamily="34" charset="-122"/>
                <a:cs typeface="Trebuchet MS" pitchFamily="34" charset="-120"/>
              </a:rPr>
              <a:t>PO2 1.6 — Absolute Maximum</a:t>
            </a:r>
            <a:endParaRPr lang="en-US" sz="1600"/>
          </a:p>
        </p:txBody>
      </p:sp>
      <p:sp>
        <p:nvSpPr>
          <p:cNvPr id="8" name="Right Content"/>
          <p:cNvSpPr/>
          <p:nvPr/>
        </p:nvSpPr>
        <p:spPr>
          <a:xfrm>
            <a:off x="5029200" y="1828800"/>
            <a:ext cx="3108960" cy="1920240"/>
          </a:xfrm>
          <a:prstGeom prst="rect">
            <a:avLst/>
          </a:prstGeom>
          <a:noFill/>
          <a:ln/>
        </p:spPr>
        <p:txBody>
          <a:bodyPr wrap="square" lIns="0" tIns="0" rIns="0" bIns="0" rtlCol="0" anchor="t"/>
          <a:lstStyle/>
          <a:p>
            <a:pPr marL="0" indent="0">
              <a:spcAft>
                <a:spcPts val="350"/>
              </a:spcAft>
              <a:buNone/>
            </a:pPr>
            <a:r>
              <a:rPr lang="en-US" sz="1400" b="1">
                <a:solidFill>
                  <a:srgbClr val="CADCFC"/>
                </a:solidFill>
                <a:latin typeface="Calibri" pitchFamily="34" charset="0"/>
                <a:ea typeface="Calibri" pitchFamily="34" charset="-122"/>
                <a:cs typeface="Calibri" pitchFamily="34" charset="-120"/>
              </a:rPr>
              <a:t>Air</a:t>
            </a:r>
            <a:r>
              <a:rPr lang="en-US" sz="1200">
                <a:solidFill>
                  <a:srgbClr val="CADCFC"/>
                </a:solidFill>
                <a:latin typeface="Calibri" pitchFamily="34" charset="0"/>
                <a:ea typeface="Calibri" pitchFamily="34" charset="-122"/>
                <a:cs typeface="Calibri" pitchFamily="34" charset="-120"/>
              </a:rPr>
              <a:t> (21%)</a:t>
            </a:r>
            <a:r>
              <a:rPr lang="en-US" sz="1400">
                <a:solidFill>
                  <a:srgbClr val="FFFFFF"/>
                </a:solidFill>
                <a:latin typeface="Calibri" pitchFamily="34" charset="0"/>
                <a:ea typeface="Calibri" pitchFamily="34" charset="-122"/>
                <a:cs typeface="Calibri" pitchFamily="34" charset="-120"/>
              </a:rPr>
              <a:t>    MOD  </a:t>
            </a:r>
            <a:r>
              <a:rPr lang="en-US" sz="1800" b="1">
                <a:solidFill>
                  <a:srgbClr val="FFFFFF"/>
                </a:solidFill>
                <a:latin typeface="Calibri" pitchFamily="34" charset="0"/>
                <a:ea typeface="Calibri" pitchFamily="34" charset="-122"/>
                <a:cs typeface="Calibri" pitchFamily="34" charset="-120"/>
              </a:rPr>
              <a:t>66.2m</a:t>
            </a:r>
            <a:endParaRPr lang="en-US" sz="1400"/>
          </a:p>
          <a:p>
            <a:pPr marL="0" indent="0">
              <a:spcAft>
                <a:spcPts val="350"/>
              </a:spcAft>
              <a:buNone/>
            </a:pPr>
            <a:r>
              <a:rPr lang="en-US" sz="1400" b="1">
                <a:solidFill>
                  <a:srgbClr val="F28C28"/>
                </a:solidFill>
                <a:latin typeface="Calibri" pitchFamily="34" charset="0"/>
                <a:ea typeface="Calibri" pitchFamily="34" charset="-122"/>
                <a:cs typeface="Calibri" pitchFamily="34" charset="-120"/>
              </a:rPr>
              <a:t>EAN28</a:t>
            </a:r>
            <a:r>
              <a:rPr lang="en-US" sz="1400">
                <a:solidFill>
                  <a:srgbClr val="FFFFFF"/>
                </a:solidFill>
                <a:latin typeface="Calibri" pitchFamily="34" charset="0"/>
                <a:ea typeface="Calibri" pitchFamily="34" charset="-122"/>
                <a:cs typeface="Calibri" pitchFamily="34" charset="-120"/>
              </a:rPr>
              <a:t>    MOD  </a:t>
            </a:r>
            <a:r>
              <a:rPr lang="en-US" sz="1800" b="1">
                <a:solidFill>
                  <a:srgbClr val="FFFFFF"/>
                </a:solidFill>
                <a:latin typeface="Calibri" pitchFamily="34" charset="0"/>
                <a:ea typeface="Calibri" pitchFamily="34" charset="-122"/>
                <a:cs typeface="Calibri" pitchFamily="34" charset="-120"/>
              </a:rPr>
              <a:t>47.1m</a:t>
            </a:r>
            <a:endParaRPr lang="en-US" sz="1400"/>
          </a:p>
          <a:p>
            <a:pPr marL="0" indent="0">
              <a:spcAft>
                <a:spcPts val="350"/>
              </a:spcAft>
              <a:buNone/>
            </a:pPr>
            <a:r>
              <a:rPr lang="en-US" sz="1400" b="1">
                <a:solidFill>
                  <a:srgbClr val="F28C28"/>
                </a:solidFill>
                <a:latin typeface="Calibri" pitchFamily="34" charset="0"/>
                <a:ea typeface="Calibri" pitchFamily="34" charset="-122"/>
                <a:cs typeface="Calibri" pitchFamily="34" charset="-120"/>
              </a:rPr>
              <a:t>EAN32</a:t>
            </a:r>
            <a:r>
              <a:rPr lang="en-US" sz="1400">
                <a:solidFill>
                  <a:srgbClr val="FFFFFF"/>
                </a:solidFill>
                <a:latin typeface="Calibri" pitchFamily="34" charset="0"/>
                <a:ea typeface="Calibri" pitchFamily="34" charset="-122"/>
                <a:cs typeface="Calibri" pitchFamily="34" charset="-120"/>
              </a:rPr>
              <a:t>    MOD  </a:t>
            </a:r>
            <a:r>
              <a:rPr lang="en-US" sz="1800" b="1">
                <a:solidFill>
                  <a:srgbClr val="FFFFFF"/>
                </a:solidFill>
                <a:latin typeface="Calibri" pitchFamily="34" charset="0"/>
                <a:ea typeface="Calibri" pitchFamily="34" charset="-122"/>
                <a:cs typeface="Calibri" pitchFamily="34" charset="-120"/>
              </a:rPr>
              <a:t>40.0m</a:t>
            </a:r>
            <a:endParaRPr lang="en-US" sz="1400"/>
          </a:p>
          <a:p>
            <a:pPr marL="0" indent="0">
              <a:spcAft>
                <a:spcPts val="350"/>
              </a:spcAft>
              <a:buNone/>
            </a:pPr>
            <a:r>
              <a:rPr lang="en-US" sz="1400" b="1">
                <a:solidFill>
                  <a:srgbClr val="F28C28"/>
                </a:solidFill>
                <a:latin typeface="Calibri" pitchFamily="34" charset="0"/>
                <a:ea typeface="Calibri" pitchFamily="34" charset="-122"/>
                <a:cs typeface="Calibri" pitchFamily="34" charset="-120"/>
              </a:rPr>
              <a:t>EAN36</a:t>
            </a:r>
            <a:r>
              <a:rPr lang="en-US" sz="1400">
                <a:solidFill>
                  <a:srgbClr val="FFFFFF"/>
                </a:solidFill>
                <a:latin typeface="Calibri" pitchFamily="34" charset="0"/>
                <a:ea typeface="Calibri" pitchFamily="34" charset="-122"/>
                <a:cs typeface="Calibri" pitchFamily="34" charset="-120"/>
              </a:rPr>
              <a:t>    MOD  </a:t>
            </a:r>
            <a:r>
              <a:rPr lang="en-US" sz="1800" b="1">
                <a:solidFill>
                  <a:srgbClr val="FFFFFF"/>
                </a:solidFill>
                <a:latin typeface="Calibri" pitchFamily="34" charset="0"/>
                <a:ea typeface="Calibri" pitchFamily="34" charset="-122"/>
                <a:cs typeface="Calibri" pitchFamily="34" charset="-120"/>
              </a:rPr>
              <a:t>34.4m</a:t>
            </a:r>
            <a:endParaRPr lang="en-US" sz="1400"/>
          </a:p>
          <a:p>
            <a:pPr marL="0" indent="0">
              <a:spcAft>
                <a:spcPts val="350"/>
              </a:spcAft>
              <a:buNone/>
            </a:pPr>
            <a:r>
              <a:rPr lang="en-US" sz="1400" b="1">
                <a:solidFill>
                  <a:srgbClr val="F28C28"/>
                </a:solidFill>
                <a:latin typeface="Calibri" pitchFamily="34" charset="0"/>
                <a:ea typeface="Calibri" pitchFamily="34" charset="-122"/>
                <a:cs typeface="Calibri" pitchFamily="34" charset="-120"/>
              </a:rPr>
              <a:t>EAN40</a:t>
            </a:r>
            <a:r>
              <a:rPr lang="en-US" sz="1400">
                <a:solidFill>
                  <a:srgbClr val="FFFFFF"/>
                </a:solidFill>
                <a:latin typeface="Calibri" pitchFamily="34" charset="0"/>
                <a:ea typeface="Calibri" pitchFamily="34" charset="-122"/>
                <a:cs typeface="Calibri" pitchFamily="34" charset="-120"/>
              </a:rPr>
              <a:t>    MOD  </a:t>
            </a:r>
            <a:r>
              <a:rPr lang="en-US" sz="1800" b="1">
                <a:solidFill>
                  <a:srgbClr val="FFFFFF"/>
                </a:solidFill>
                <a:latin typeface="Calibri" pitchFamily="34" charset="0"/>
                <a:ea typeface="Calibri" pitchFamily="34" charset="-122"/>
                <a:cs typeface="Calibri" pitchFamily="34" charset="-120"/>
              </a:rPr>
              <a:t>30.0m</a:t>
            </a:r>
            <a:endParaRPr lang="en-US" sz="1400"/>
          </a:p>
        </p:txBody>
      </p:sp>
      <p:sp>
        <p:nvSpPr>
          <p:cNvPr id="10" name="Warning BG"/>
          <p:cNvSpPr/>
          <p:nvPr/>
        </p:nvSpPr>
        <p:spPr>
          <a:xfrm>
            <a:off x="731520" y="4114800"/>
            <a:ext cx="7680960" cy="731520"/>
          </a:xfrm>
          <a:prstGeom prst="roundRect">
            <a:avLst>
              <a:gd name="adj" fmla="val 8000"/>
            </a:avLst>
          </a:prstGeom>
          <a:solidFill>
            <a:srgbClr val="8B0000">
              <a:alpha val="40000"/>
            </a:srgbClr>
          </a:solidFill>
          <a:ln w="19050">
            <a:solidFill>
              <a:srgbClr val="FF4444"/>
            </a:solidFill>
          </a:ln>
        </p:spPr>
        <p:txBody>
          <a:bodyPr/>
          <a:lstStyle/>
          <a:p>
            <a:endParaRPr lang="en-GB"/>
          </a:p>
        </p:txBody>
      </p:sp>
      <p:sp>
        <p:nvSpPr>
          <p:cNvPr id="11" name="Warning Text"/>
          <p:cNvSpPr/>
          <p:nvPr/>
        </p:nvSpPr>
        <p:spPr>
          <a:xfrm>
            <a:off x="914400" y="4160520"/>
            <a:ext cx="7315200" cy="640080"/>
          </a:xfrm>
          <a:prstGeom prst="rect">
            <a:avLst/>
          </a:prstGeom>
          <a:noFill/>
          <a:ln/>
        </p:spPr>
        <p:txBody>
          <a:bodyPr wrap="square" lIns="0" tIns="0" rIns="0" bIns="0" rtlCol="0" anchor="ctr"/>
          <a:lstStyle/>
          <a:p>
            <a:pPr marL="0" indent="0" algn="ctr">
              <a:buNone/>
            </a:pPr>
            <a:r>
              <a:rPr lang="en-US" sz="1600" b="1">
                <a:solidFill>
                  <a:srgbClr val="FFFFFF"/>
                </a:solidFill>
                <a:latin typeface="Trebuchet MS" pitchFamily="34" charset="0"/>
                <a:ea typeface="Trebuchet MS" pitchFamily="34" charset="-122"/>
                <a:cs typeface="Trebuchet MS" pitchFamily="34" charset="-120"/>
              </a:rPr>
              <a:t>Do not exceed PO2 1.4 for normal diving — PO2 1.6 is the absolute maximum</a:t>
            </a:r>
            <a:endParaRPr lang="en-US" sz="1600"/>
          </a:p>
          <a:p>
            <a:pPr marL="0" indent="0" algn="ctr">
              <a:buNone/>
            </a:pPr>
            <a:r>
              <a:rPr lang="en-US" sz="1200">
                <a:solidFill>
                  <a:srgbClr val="CADCFC"/>
                </a:solidFill>
                <a:latin typeface="Calibri" pitchFamily="34" charset="0"/>
                <a:ea typeface="Calibri" pitchFamily="34" charset="-122"/>
                <a:cs typeface="Calibri" pitchFamily="34" charset="-120"/>
              </a:rPr>
              <a:t>Exceeding these limits risks oxygen toxicity seizures, which are fatal underwater</a:t>
            </a:r>
            <a:endParaRPr lang="en-US" sz="12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Calculating MOD">
    <p:bg>
      <p:bgPr>
        <a:solidFill>
          <a:srgbClr val="0D1B4C"/>
        </a:solidFill>
        <a:effectLst/>
      </p:bgPr>
    </p:bg>
    <p:spTree>
      <p:nvGrpSpPr>
        <p:cNvPr id="1" name=""/>
        <p:cNvGrpSpPr/>
        <p:nvPr/>
      </p:nvGrpSpPr>
      <p:grpSpPr>
        <a:xfrm>
          <a:off x="0" y="0"/>
          <a:ext cx="0" cy="0"/>
          <a:chOff x="0" y="0"/>
          <a:chExt cx="0" cy="0"/>
        </a:xfrm>
      </p:grpSpPr>
      <p:sp>
        <p:nvSpPr>
          <p:cNvPr id="2" name="Title"/>
          <p:cNvSpPr/>
          <p:nvPr/>
        </p:nvSpPr>
        <p:spPr>
          <a:xfrm>
            <a:off x="731520" y="274320"/>
            <a:ext cx="7680960" cy="548640"/>
          </a:xfrm>
          <a:prstGeom prst="rect">
            <a:avLst/>
          </a:prstGeom>
          <a:noFill/>
          <a:ln/>
        </p:spPr>
        <p:txBody>
          <a:bodyPr wrap="square" lIns="0" tIns="0" rIns="0" bIns="0" rtlCol="0" anchor="ctr"/>
          <a:lstStyle/>
          <a:p>
            <a:pPr marL="0" indent="0">
              <a:buNone/>
            </a:pPr>
            <a:r>
              <a:rPr lang="en-US" sz="3600" b="1">
                <a:solidFill>
                  <a:srgbClr val="F28C28"/>
                </a:solidFill>
                <a:latin typeface="Trebuchet MS" pitchFamily="34" charset="0"/>
                <a:ea typeface="Trebuchet MS" pitchFamily="34" charset="-122"/>
                <a:cs typeface="Trebuchet MS" pitchFamily="34" charset="-120"/>
              </a:rPr>
              <a:t>Calculating MOD</a:t>
            </a:r>
            <a:endParaRPr lang="en-US" sz="3600"/>
          </a:p>
        </p:txBody>
      </p:sp>
      <p:sp>
        <p:nvSpPr>
          <p:cNvPr id="9" name="Subtitle"/>
          <p:cNvSpPr/>
          <p:nvPr/>
        </p:nvSpPr>
        <p:spPr>
          <a:xfrm>
            <a:off x="731520" y="822960"/>
            <a:ext cx="7680960" cy="320040"/>
          </a:xfrm>
          <a:prstGeom prst="rect">
            <a:avLst/>
          </a:prstGeom>
          <a:noFill/>
          <a:ln/>
        </p:spPr>
        <p:txBody>
          <a:bodyPr wrap="square" lIns="0" tIns="0" rIns="0" bIns="0" rtlCol="0" anchor="t"/>
          <a:lstStyle/>
          <a:p>
            <a:pPr marL="0" indent="0">
              <a:buNone/>
            </a:pPr>
            <a:r>
              <a:rPr lang="en-US" sz="1400" i="1">
                <a:solidFill>
                  <a:srgbClr val="CADCFC"/>
                </a:solidFill>
                <a:latin typeface="Calibri" pitchFamily="34" charset="0"/>
                <a:ea typeface="Calibri" pitchFamily="34" charset="-122"/>
                <a:cs typeface="Calibri" pitchFamily="34" charset="-120"/>
              </a:rPr>
              <a:t>How to calculate Maximum Operating Depth for any gas mix</a:t>
            </a:r>
            <a:endParaRPr lang="en-US" sz="1400"/>
          </a:p>
        </p:txBody>
      </p:sp>
      <p:sp>
        <p:nvSpPr>
          <p:cNvPr id="3" name="Formula Panel BG"/>
          <p:cNvSpPr/>
          <p:nvPr/>
        </p:nvSpPr>
        <p:spPr>
          <a:xfrm>
            <a:off x="731520" y="1234440"/>
            <a:ext cx="4937760" cy="3565520"/>
          </a:xfrm>
          <a:prstGeom prst="rect">
            <a:avLst/>
          </a:prstGeom>
          <a:solidFill>
            <a:srgbClr val="1A2F78"/>
          </a:solidFill>
          <a:ln/>
          <a:effectLst>
            <a:outerShdw blurRad="101600" dist="38100" dir="8100000" algn="bl" rotWithShape="0">
              <a:srgbClr val="000000">
                <a:alpha val="30000"/>
              </a:srgbClr>
            </a:outerShdw>
          </a:effectLst>
        </p:spPr>
        <p:txBody>
          <a:bodyPr/>
          <a:lstStyle/>
          <a:p>
            <a:endParaRPr lang="en-GB"/>
          </a:p>
        </p:txBody>
      </p:sp>
      <p:sp>
        <p:nvSpPr>
          <p:cNvPr id="4" name="Formula Header"/>
          <p:cNvSpPr/>
          <p:nvPr/>
        </p:nvSpPr>
        <p:spPr>
          <a:xfrm>
            <a:off x="1005840" y="1325880"/>
            <a:ext cx="4389120" cy="365760"/>
          </a:xfrm>
          <a:prstGeom prst="rect">
            <a:avLst/>
          </a:prstGeom>
          <a:noFill/>
          <a:ln/>
        </p:spPr>
        <p:txBody>
          <a:bodyPr wrap="square" lIns="0" tIns="0" rIns="0" bIns="0" rtlCol="0" anchor="ctr"/>
          <a:lstStyle/>
          <a:p>
            <a:pPr marL="0" indent="0">
              <a:buNone/>
            </a:pPr>
            <a:r>
              <a:rPr lang="en-US" sz="1600" b="1">
                <a:solidFill>
                  <a:srgbClr val="F28C28"/>
                </a:solidFill>
                <a:latin typeface="Trebuchet MS" pitchFamily="34" charset="0"/>
                <a:ea typeface="Trebuchet MS" pitchFamily="34" charset="-122"/>
                <a:cs typeface="Trebuchet MS" pitchFamily="34" charset="-120"/>
              </a:rPr>
              <a:t>The Formula</a:t>
            </a:r>
            <a:endParaRPr lang="en-US" sz="1600"/>
          </a:p>
        </p:txBody>
      </p:sp>
      <p:sp>
        <p:nvSpPr>
          <p:cNvPr id="12" name="Formula Box BG"/>
          <p:cNvSpPr/>
          <p:nvPr/>
        </p:nvSpPr>
        <p:spPr>
          <a:xfrm>
            <a:off x="1005840" y="1783080"/>
            <a:ext cx="4389120" cy="548640"/>
          </a:xfrm>
          <a:prstGeom prst="roundRect">
            <a:avLst>
              <a:gd name="adj" fmla="val 8000"/>
            </a:avLst>
          </a:prstGeom>
          <a:solidFill>
            <a:srgbClr val="0D1B4C"/>
          </a:solidFill>
          <a:ln w="12700">
            <a:solidFill>
              <a:srgbClr val="F28C28"/>
            </a:solidFill>
          </a:ln>
        </p:spPr>
        <p:txBody>
          <a:bodyPr/>
          <a:lstStyle/>
          <a:p>
            <a:endParaRPr lang="en-GB"/>
          </a:p>
        </p:txBody>
      </p:sp>
      <p:sp>
        <p:nvSpPr>
          <p:cNvPr id="5" name="Formula Text"/>
          <p:cNvSpPr/>
          <p:nvPr/>
        </p:nvSpPr>
        <p:spPr>
          <a:xfrm>
            <a:off x="1097280" y="1828800"/>
            <a:ext cx="4206240" cy="457200"/>
          </a:xfrm>
          <a:prstGeom prst="rect">
            <a:avLst/>
          </a:prstGeom>
          <a:noFill/>
          <a:ln/>
        </p:spPr>
        <p:txBody>
          <a:bodyPr wrap="square" lIns="0" tIns="0" rIns="0" bIns="0" rtlCol="0" anchor="ctr"/>
          <a:lstStyle/>
          <a:p>
            <a:pPr marL="0" indent="0" algn="ctr">
              <a:buNone/>
            </a:pPr>
            <a:r>
              <a:rPr lang="en-US" sz="2200" b="1">
                <a:solidFill>
                  <a:srgbClr val="FFFFFF"/>
                </a:solidFill>
                <a:latin typeface="Consolas" pitchFamily="34" charset="0"/>
                <a:ea typeface="Consolas" pitchFamily="34" charset="-122"/>
                <a:cs typeface="Consolas" pitchFamily="34" charset="-120"/>
              </a:rPr>
              <a:t>MOD = ( PPO₂ / FO₂ − 1 ) × 10</a:t>
            </a:r>
            <a:endParaRPr lang="en-US" sz="2200"/>
          </a:p>
        </p:txBody>
      </p:sp>
      <p:sp>
        <p:nvSpPr>
          <p:cNvPr id="13" name="Example Header"/>
          <p:cNvSpPr/>
          <p:nvPr/>
        </p:nvSpPr>
        <p:spPr>
          <a:xfrm>
            <a:off x="1005840" y="2514600"/>
            <a:ext cx="4389120" cy="320040"/>
          </a:xfrm>
          <a:prstGeom prst="rect">
            <a:avLst/>
          </a:prstGeom>
          <a:noFill/>
          <a:ln/>
        </p:spPr>
        <p:txBody>
          <a:bodyPr wrap="square" lIns="0" tIns="0" rIns="0" bIns="0" rtlCol="0" anchor="ctr"/>
          <a:lstStyle/>
          <a:p>
            <a:pPr marL="0" indent="0">
              <a:buNone/>
            </a:pPr>
            <a:r>
              <a:rPr lang="en-US" sz="1400" b="1">
                <a:solidFill>
                  <a:srgbClr val="F28C28"/>
                </a:solidFill>
                <a:latin typeface="Trebuchet MS" pitchFamily="34" charset="0"/>
                <a:ea typeface="Trebuchet MS" pitchFamily="34" charset="-122"/>
                <a:cs typeface="Trebuchet MS" pitchFamily="34" charset="-120"/>
              </a:rPr>
              <a:t>Worked Example — Air at PPO₂ 1.4</a:t>
            </a:r>
            <a:endParaRPr lang="en-US" sz="1400"/>
          </a:p>
        </p:txBody>
      </p:sp>
      <p:sp>
        <p:nvSpPr>
          <p:cNvPr id="14" name="Example Steps"/>
          <p:cNvSpPr/>
          <p:nvPr/>
        </p:nvSpPr>
        <p:spPr>
          <a:xfrm>
            <a:off x="1005840" y="2880360"/>
            <a:ext cx="4389120" cy="1737360"/>
          </a:xfrm>
          <a:prstGeom prst="rect">
            <a:avLst/>
          </a:prstGeom>
          <a:noFill/>
          <a:ln/>
        </p:spPr>
        <p:txBody>
          <a:bodyPr wrap="square" lIns="0" tIns="0" rIns="0" bIns="0" rtlCol="0" anchor="t"/>
          <a:lstStyle/>
          <a:p>
            <a:pPr marL="0" indent="0">
              <a:spcAft>
                <a:spcPts val="400"/>
              </a:spcAft>
              <a:buNone/>
            </a:pPr>
            <a:r>
              <a:rPr lang="en-US" sz="1300">
                <a:solidFill>
                  <a:srgbClr val="CADCFC"/>
                </a:solidFill>
                <a:latin typeface="Calibri" pitchFamily="34" charset="0"/>
                <a:ea typeface="Calibri" pitchFamily="34" charset="-122"/>
                <a:cs typeface="Calibri" pitchFamily="34" charset="-120"/>
              </a:rPr>
              <a:t>FO₂ = </a:t>
            </a:r>
            <a:r>
              <a:rPr lang="en-US" sz="1300" b="1">
                <a:solidFill>
                  <a:srgbClr val="FFFFFF"/>
                </a:solidFill>
                <a:latin typeface="Calibri" pitchFamily="34" charset="0"/>
                <a:ea typeface="Calibri" pitchFamily="34" charset="-122"/>
                <a:cs typeface="Calibri" pitchFamily="34" charset="-120"/>
              </a:rPr>
              <a:t>0.21</a:t>
            </a:r>
            <a:r>
              <a:rPr lang="en-US" sz="1300">
                <a:solidFill>
                  <a:srgbClr val="CADCFC"/>
                </a:solidFill>
                <a:latin typeface="Calibri" pitchFamily="34" charset="0"/>
                <a:ea typeface="Calibri" pitchFamily="34" charset="-122"/>
                <a:cs typeface="Calibri" pitchFamily="34" charset="-120"/>
              </a:rPr>
              <a:t>  (21% oxygen in air)</a:t>
            </a:r>
            <a:endParaRPr lang="en-US" sz="1300"/>
          </a:p>
          <a:p>
            <a:pPr marL="0" indent="0">
              <a:spcAft>
                <a:spcPts val="400"/>
              </a:spcAft>
              <a:buNone/>
            </a:pPr>
            <a:r>
              <a:rPr lang="en-US" sz="1300">
                <a:solidFill>
                  <a:srgbClr val="CADCFC"/>
                </a:solidFill>
                <a:latin typeface="Calibri" pitchFamily="34" charset="0"/>
                <a:ea typeface="Calibri" pitchFamily="34" charset="-122"/>
                <a:cs typeface="Calibri" pitchFamily="34" charset="-120"/>
              </a:rPr>
              <a:t>PPO₂ = </a:t>
            </a:r>
            <a:r>
              <a:rPr lang="en-US" sz="1300" b="1">
                <a:solidFill>
                  <a:srgbClr val="FFFFFF"/>
                </a:solidFill>
                <a:latin typeface="Calibri" pitchFamily="34" charset="0"/>
                <a:ea typeface="Calibri" pitchFamily="34" charset="-122"/>
                <a:cs typeface="Calibri" pitchFamily="34" charset="-120"/>
              </a:rPr>
              <a:t>1.4</a:t>
            </a:r>
            <a:r>
              <a:rPr lang="en-US" sz="1300">
                <a:solidFill>
                  <a:srgbClr val="CADCFC"/>
                </a:solidFill>
                <a:latin typeface="Calibri" pitchFamily="34" charset="0"/>
                <a:ea typeface="Calibri" pitchFamily="34" charset="-122"/>
                <a:cs typeface="Calibri" pitchFamily="34" charset="-120"/>
              </a:rPr>
              <a:t>  (recommended limit)</a:t>
            </a:r>
            <a:endParaRPr lang="en-US" sz="1300"/>
          </a:p>
          <a:p>
            <a:pPr marL="0" indent="0">
              <a:spcAft>
                <a:spcPts val="400"/>
              </a:spcAft>
              <a:buNone/>
            </a:pPr>
            <a:r>
              <a:rPr lang="en-US" sz="1300">
                <a:solidFill>
                  <a:srgbClr val="CADCFC"/>
                </a:solidFill>
                <a:latin typeface="Consolas" pitchFamily="34" charset="0"/>
                <a:ea typeface="Consolas" pitchFamily="34" charset="-122"/>
                <a:cs typeface="Consolas" pitchFamily="34" charset="-120"/>
              </a:rPr>
              <a:t>MOD = ( 1.4 / 0.21 − 1 ) × 10</a:t>
            </a:r>
            <a:endParaRPr lang="en-US" sz="1300"/>
          </a:p>
          <a:p>
            <a:pPr marL="0" indent="0">
              <a:spcAft>
                <a:spcPts val="400"/>
              </a:spcAft>
              <a:buNone/>
            </a:pPr>
            <a:r>
              <a:rPr lang="en-US" sz="1300">
                <a:solidFill>
                  <a:srgbClr val="CADCFC"/>
                </a:solidFill>
                <a:latin typeface="Consolas" pitchFamily="34" charset="0"/>
                <a:ea typeface="Consolas" pitchFamily="34" charset="-122"/>
                <a:cs typeface="Consolas" pitchFamily="34" charset="-120"/>
              </a:rPr>
              <a:t>MOD = ( 6.667 − 1 ) × 10</a:t>
            </a:r>
            <a:endParaRPr lang="en-US" sz="1300"/>
          </a:p>
          <a:p>
            <a:pPr marL="0" indent="0">
              <a:spcAft>
                <a:spcPts val="400"/>
              </a:spcAft>
              <a:buNone/>
            </a:pPr>
            <a:r>
              <a:rPr lang="en-US" sz="1300">
                <a:solidFill>
                  <a:srgbClr val="CADCFC"/>
                </a:solidFill>
                <a:latin typeface="Consolas" pitchFamily="34" charset="0"/>
                <a:ea typeface="Consolas" pitchFamily="34" charset="-122"/>
                <a:cs typeface="Consolas" pitchFamily="34" charset="-120"/>
              </a:rPr>
              <a:t>MOD = 5.667 × 10</a:t>
            </a:r>
            <a:endParaRPr lang="en-US" sz="1300"/>
          </a:p>
          <a:p>
            <a:pPr marL="0" indent="0">
              <a:spcAft>
                <a:spcPts val="200"/>
              </a:spcAft>
              <a:buNone/>
            </a:pPr>
            <a:r>
              <a:rPr lang="en-US" sz="1600" b="1">
                <a:solidFill>
                  <a:srgbClr val="4CAF50"/>
                </a:solidFill>
                <a:latin typeface="Consolas" pitchFamily="34" charset="0"/>
                <a:ea typeface="Consolas" pitchFamily="34" charset="-122"/>
                <a:cs typeface="Consolas" pitchFamily="34" charset="-120"/>
              </a:rPr>
              <a:t>MOD ≈ 56.7 metres</a:t>
            </a:r>
            <a:endParaRPr lang="en-US" sz="1600"/>
          </a:p>
        </p:txBody>
      </p:sp>
      <p:sp>
        <p:nvSpPr>
          <p:cNvPr id="6" name="Key Panel BG"/>
          <p:cNvSpPr/>
          <p:nvPr/>
        </p:nvSpPr>
        <p:spPr>
          <a:xfrm>
            <a:off x="5943600" y="1234440"/>
            <a:ext cx="2468880" cy="3565520"/>
          </a:xfrm>
          <a:prstGeom prst="rect">
            <a:avLst/>
          </a:prstGeom>
          <a:solidFill>
            <a:srgbClr val="1A2F78"/>
          </a:solidFill>
          <a:ln/>
          <a:effectLst>
            <a:outerShdw blurRad="101600" dist="38100" dir="8100000" algn="bl" rotWithShape="0">
              <a:srgbClr val="000000">
                <a:alpha val="30000"/>
              </a:srgbClr>
            </a:outerShdw>
          </a:effectLst>
        </p:spPr>
        <p:txBody>
          <a:bodyPr/>
          <a:lstStyle/>
          <a:p>
            <a:endParaRPr lang="en-GB"/>
          </a:p>
        </p:txBody>
      </p:sp>
      <p:sp>
        <p:nvSpPr>
          <p:cNvPr id="7" name="Key Header"/>
          <p:cNvSpPr/>
          <p:nvPr/>
        </p:nvSpPr>
        <p:spPr>
          <a:xfrm>
            <a:off x="6126480" y="1325880"/>
            <a:ext cx="2103120" cy="365760"/>
          </a:xfrm>
          <a:prstGeom prst="rect">
            <a:avLst/>
          </a:prstGeom>
          <a:noFill/>
          <a:ln/>
        </p:spPr>
        <p:txBody>
          <a:bodyPr wrap="square" lIns="0" tIns="0" rIns="0" bIns="0" rtlCol="0" anchor="ctr"/>
          <a:lstStyle/>
          <a:p>
            <a:pPr marL="0" indent="0">
              <a:buNone/>
            </a:pPr>
            <a:r>
              <a:rPr lang="en-US" sz="1600" b="1">
                <a:solidFill>
                  <a:srgbClr val="F28C28"/>
                </a:solidFill>
                <a:latin typeface="Trebuchet MS" pitchFamily="34" charset="0"/>
                <a:ea typeface="Trebuchet MS" pitchFamily="34" charset="-122"/>
                <a:cs typeface="Trebuchet MS" pitchFamily="34" charset="-120"/>
              </a:rPr>
              <a:t>Key</a:t>
            </a:r>
            <a:endParaRPr lang="en-US" sz="1600"/>
          </a:p>
        </p:txBody>
      </p:sp>
      <p:sp>
        <p:nvSpPr>
          <p:cNvPr id="8" name="Key Content"/>
          <p:cNvSpPr/>
          <p:nvPr/>
        </p:nvSpPr>
        <p:spPr>
          <a:xfrm>
            <a:off x="6126480" y="1783080"/>
            <a:ext cx="2103120" cy="2834640"/>
          </a:xfrm>
          <a:prstGeom prst="rect">
            <a:avLst/>
          </a:prstGeom>
          <a:noFill/>
          <a:ln/>
        </p:spPr>
        <p:txBody>
          <a:bodyPr wrap="square" lIns="0" tIns="0" rIns="0" bIns="0" rtlCol="0" anchor="t"/>
          <a:lstStyle/>
          <a:p>
            <a:pPr marL="0" indent="0">
              <a:spcAft>
                <a:spcPts val="800"/>
              </a:spcAft>
              <a:buNone/>
            </a:pPr>
            <a:r>
              <a:rPr lang="en-US" sz="1300" b="1">
                <a:solidFill>
                  <a:srgbClr val="FFFFFF"/>
                </a:solidFill>
                <a:latin typeface="Calibri" pitchFamily="34" charset="0"/>
                <a:ea typeface="Calibri" pitchFamily="34" charset="-122"/>
                <a:cs typeface="Calibri" pitchFamily="34" charset="-120"/>
              </a:rPr>
              <a:t>MOD</a:t>
            </a:r>
            <a:endParaRPr lang="en-US" sz="1300"/>
          </a:p>
          <a:p>
            <a:pPr marL="0" indent="0">
              <a:spcAft>
                <a:spcPts val="1200"/>
              </a:spcAft>
              <a:buNone/>
            </a:pPr>
            <a:r>
              <a:rPr lang="en-US" sz="1100">
                <a:solidFill>
                  <a:srgbClr val="CADCFC"/>
                </a:solidFill>
                <a:latin typeface="Calibri" pitchFamily="34" charset="0"/>
                <a:ea typeface="Calibri" pitchFamily="34" charset="-122"/>
                <a:cs typeface="Calibri" pitchFamily="34" charset="-120"/>
              </a:rPr>
              <a:t>Maximum Operating Depth in metres</a:t>
            </a:r>
            <a:endParaRPr lang="en-US" sz="1100"/>
          </a:p>
          <a:p>
            <a:pPr marL="0" indent="0">
              <a:spcAft>
                <a:spcPts val="800"/>
              </a:spcAft>
              <a:buNone/>
            </a:pPr>
            <a:r>
              <a:rPr lang="en-US" sz="1300" b="1">
                <a:solidFill>
                  <a:srgbClr val="FFFFFF"/>
                </a:solidFill>
                <a:latin typeface="Calibri" pitchFamily="34" charset="0"/>
                <a:ea typeface="Calibri" pitchFamily="34" charset="-122"/>
                <a:cs typeface="Calibri" pitchFamily="34" charset="-120"/>
              </a:rPr>
              <a:t>PPO₂</a:t>
            </a:r>
            <a:endParaRPr lang="en-US" sz="1300"/>
          </a:p>
          <a:p>
            <a:pPr marL="0" indent="0">
              <a:spcAft>
                <a:spcPts val="1200"/>
              </a:spcAft>
              <a:buNone/>
            </a:pPr>
            <a:r>
              <a:rPr lang="en-US" sz="1100">
                <a:solidFill>
                  <a:srgbClr val="CADCFC"/>
                </a:solidFill>
                <a:latin typeface="Calibri" pitchFamily="34" charset="0"/>
                <a:ea typeface="Calibri" pitchFamily="34" charset="-122"/>
                <a:cs typeface="Calibri" pitchFamily="34" charset="-120"/>
              </a:rPr>
              <a:t>Partial Pressure of Oxygen (the limit you set — 1.4 or 1.6)</a:t>
            </a:r>
            <a:endParaRPr lang="en-US" sz="1100"/>
          </a:p>
          <a:p>
            <a:pPr marL="0" indent="0">
              <a:spcAft>
                <a:spcPts val="800"/>
              </a:spcAft>
              <a:buNone/>
            </a:pPr>
            <a:r>
              <a:rPr lang="en-US" sz="1300" b="1">
                <a:solidFill>
                  <a:srgbClr val="FFFFFF"/>
                </a:solidFill>
                <a:latin typeface="Calibri" pitchFamily="34" charset="0"/>
                <a:ea typeface="Calibri" pitchFamily="34" charset="-122"/>
                <a:cs typeface="Calibri" pitchFamily="34" charset="-120"/>
              </a:rPr>
              <a:t>FO₂</a:t>
            </a:r>
            <a:endParaRPr lang="en-US" sz="1300"/>
          </a:p>
          <a:p>
            <a:pPr marL="0" indent="0">
              <a:spcAft>
                <a:spcPts val="1200"/>
              </a:spcAft>
              <a:buNone/>
            </a:pPr>
            <a:r>
              <a:rPr lang="en-US" sz="1100">
                <a:solidFill>
                  <a:srgbClr val="CADCFC"/>
                </a:solidFill>
                <a:latin typeface="Calibri" pitchFamily="34" charset="0"/>
                <a:ea typeface="Calibri" pitchFamily="34" charset="-122"/>
                <a:cs typeface="Calibri" pitchFamily="34" charset="-120"/>
              </a:rPr>
              <a:t>Fraction of Oxygen in the mix (e.g. 0.21 for air, 0.32 for EAN32)</a:t>
            </a:r>
            <a:endParaRPr lang="en-US" sz="1100"/>
          </a:p>
          <a:p>
            <a:pPr marL="0" indent="0">
              <a:spcAft>
                <a:spcPts val="800"/>
              </a:spcAft>
              <a:buNone/>
            </a:pPr>
            <a:r>
              <a:rPr lang="en-US" sz="1300" b="1">
                <a:solidFill>
                  <a:srgbClr val="FFFFFF"/>
                </a:solidFill>
                <a:latin typeface="Calibri" pitchFamily="34" charset="0"/>
                <a:ea typeface="Calibri" pitchFamily="34" charset="-122"/>
                <a:cs typeface="Calibri" pitchFamily="34" charset="-120"/>
              </a:rPr>
              <a:t>× 10</a:t>
            </a:r>
            <a:endParaRPr lang="en-US" sz="1300"/>
          </a:p>
          <a:p>
            <a:pPr marL="0" indent="0">
              <a:spcAft>
                <a:spcPts val="600"/>
              </a:spcAft>
              <a:buNone/>
            </a:pPr>
            <a:r>
              <a:rPr lang="en-US" sz="1100">
                <a:solidFill>
                  <a:srgbClr val="CADCFC"/>
                </a:solidFill>
                <a:latin typeface="Calibri" pitchFamily="34" charset="0"/>
                <a:ea typeface="Calibri" pitchFamily="34" charset="-122"/>
                <a:cs typeface="Calibri" pitchFamily="34" charset="-120"/>
              </a:rPr>
              <a:t>Converts atmospheres to metres of seawater</a:t>
            </a:r>
            <a:endParaRPr lang="en-US" sz="11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9">
    <p:bg>
      <p:bgPr>
        <a:solidFill>
          <a:srgbClr val="0D1B4C"/>
        </a:solidFill>
        <a:effectLst/>
      </p:bgPr>
    </p:bg>
    <p:spTree>
      <p:nvGrpSpPr>
        <p:cNvPr id="1" name=""/>
        <p:cNvGrpSpPr/>
        <p:nvPr/>
      </p:nvGrpSpPr>
      <p:grpSpPr>
        <a:xfrm>
          <a:off x="0" y="0"/>
          <a:ext cx="0" cy="0"/>
          <a:chOff x="0" y="0"/>
          <a:chExt cx="0" cy="0"/>
        </a:xfrm>
      </p:grpSpPr>
      <p:sp>
        <p:nvSpPr>
          <p:cNvPr id="2" name="Text 0"/>
          <p:cNvSpPr/>
          <p:nvPr/>
        </p:nvSpPr>
        <p:spPr>
          <a:xfrm>
            <a:off x="731520" y="365760"/>
            <a:ext cx="7680960" cy="640080"/>
          </a:xfrm>
          <a:prstGeom prst="rect">
            <a:avLst/>
          </a:prstGeom>
          <a:noFill/>
          <a:ln/>
        </p:spPr>
        <p:txBody>
          <a:bodyPr wrap="square" lIns="0" tIns="0" rIns="0" bIns="0" rtlCol="0" anchor="ctr"/>
          <a:lstStyle/>
          <a:p>
            <a:pPr marL="0" indent="0">
              <a:buNone/>
            </a:pPr>
            <a:r>
              <a:rPr lang="en-US" sz="3600" b="1">
                <a:solidFill>
                  <a:srgbClr val="FFFFFF"/>
                </a:solidFill>
                <a:latin typeface="Trebuchet MS" pitchFamily="34" charset="0"/>
                <a:ea typeface="Trebuchet MS" pitchFamily="34" charset="-122"/>
                <a:cs typeface="Trebuchet MS" pitchFamily="34" charset="-120"/>
              </a:rPr>
              <a:t>Why Cave Diving Is Unforgiving</a:t>
            </a:r>
            <a:endParaRPr lang="en-US" sz="3600" dirty="0"/>
          </a:p>
        </p:txBody>
      </p:sp>
      <p:sp>
        <p:nvSpPr>
          <p:cNvPr id="3" name="Shape 1"/>
          <p:cNvSpPr/>
          <p:nvPr/>
        </p:nvSpPr>
        <p:spPr>
          <a:xfrm>
            <a:off x="731520" y="1280160"/>
            <a:ext cx="3840480" cy="685800"/>
          </a:xfrm>
          <a:prstGeom prst="rect">
            <a:avLst/>
          </a:prstGeom>
          <a:solidFill>
            <a:srgbClr val="1A2F78"/>
          </a:solidFill>
          <a:ln/>
        </p:spPr>
        <p:txBody>
          <a:bodyPr/>
          <a:lstStyle/>
          <a:p>
            <a:endParaRPr lang="en-GB"/>
          </a:p>
        </p:txBody>
      </p:sp>
      <p:pic>
        <p:nvPicPr>
          <p:cNvPr id="4" name="Image 0" descr="preencoded.png"/>
          <p:cNvPicPr>
            <a:picLocks noChangeAspect="1"/>
          </p:cNvPicPr>
          <p:nvPr/>
        </p:nvPicPr>
        <p:blipFill>
          <a:blip r:embed="rId3"/>
          <a:stretch>
            <a:fillRect/>
          </a:stretch>
        </p:blipFill>
        <p:spPr>
          <a:xfrm>
            <a:off x="868680" y="1399032"/>
            <a:ext cx="457200" cy="457200"/>
          </a:xfrm>
          <a:prstGeom prst="rect">
            <a:avLst/>
          </a:prstGeom>
        </p:spPr>
      </p:pic>
      <p:sp>
        <p:nvSpPr>
          <p:cNvPr id="5" name="Text 2"/>
          <p:cNvSpPr/>
          <p:nvPr/>
        </p:nvSpPr>
        <p:spPr>
          <a:xfrm>
            <a:off x="1463040" y="1280160"/>
            <a:ext cx="2926080" cy="685800"/>
          </a:xfrm>
          <a:prstGeom prst="rect">
            <a:avLst/>
          </a:prstGeom>
          <a:noFill/>
          <a:ln/>
        </p:spPr>
        <p:txBody>
          <a:bodyPr wrap="square" lIns="0" tIns="0" rIns="0" bIns="0" rtlCol="0" anchor="ctr"/>
          <a:lstStyle/>
          <a:p>
            <a:pPr marL="0" indent="0">
              <a:buNone/>
            </a:pPr>
            <a:r>
              <a:rPr lang="en-US" sz="1400">
                <a:solidFill>
                  <a:srgbClr val="FFFFFF"/>
                </a:solidFill>
                <a:latin typeface="Calibri" pitchFamily="34" charset="0"/>
                <a:ea typeface="Calibri" pitchFamily="34" charset="-122"/>
                <a:cs typeface="Calibri" pitchFamily="34" charset="-120"/>
              </a:rPr>
              <a:t>No direct ascent available</a:t>
            </a:r>
            <a:endParaRPr lang="en-US" sz="1400" dirty="0"/>
          </a:p>
        </p:txBody>
      </p:sp>
      <p:sp>
        <p:nvSpPr>
          <p:cNvPr id="6" name="Shape 3"/>
          <p:cNvSpPr/>
          <p:nvPr/>
        </p:nvSpPr>
        <p:spPr>
          <a:xfrm>
            <a:off x="731520" y="2103120"/>
            <a:ext cx="3840480" cy="685800"/>
          </a:xfrm>
          <a:prstGeom prst="rect">
            <a:avLst/>
          </a:prstGeom>
          <a:solidFill>
            <a:srgbClr val="1A2F78"/>
          </a:solidFill>
          <a:ln/>
        </p:spPr>
        <p:txBody>
          <a:bodyPr/>
          <a:lstStyle/>
          <a:p>
            <a:endParaRPr lang="en-GB"/>
          </a:p>
        </p:txBody>
      </p:sp>
      <p:pic>
        <p:nvPicPr>
          <p:cNvPr id="7" name="Image 1" descr="preencoded.png"/>
          <p:cNvPicPr>
            <a:picLocks noChangeAspect="1"/>
          </p:cNvPicPr>
          <p:nvPr/>
        </p:nvPicPr>
        <p:blipFill>
          <a:blip r:embed="rId3"/>
          <a:stretch>
            <a:fillRect/>
          </a:stretch>
        </p:blipFill>
        <p:spPr>
          <a:xfrm>
            <a:off x="868680" y="2221992"/>
            <a:ext cx="457200" cy="457200"/>
          </a:xfrm>
          <a:prstGeom prst="rect">
            <a:avLst/>
          </a:prstGeom>
        </p:spPr>
      </p:pic>
      <p:sp>
        <p:nvSpPr>
          <p:cNvPr id="8" name="Text 4"/>
          <p:cNvSpPr/>
          <p:nvPr/>
        </p:nvSpPr>
        <p:spPr>
          <a:xfrm>
            <a:off x="1463040" y="2103120"/>
            <a:ext cx="2926080" cy="685800"/>
          </a:xfrm>
          <a:prstGeom prst="rect">
            <a:avLst/>
          </a:prstGeom>
          <a:noFill/>
          <a:ln/>
        </p:spPr>
        <p:txBody>
          <a:bodyPr wrap="square" lIns="0" tIns="0" rIns="0" bIns="0" rtlCol="0" anchor="ctr"/>
          <a:lstStyle/>
          <a:p>
            <a:pPr marL="0" indent="0">
              <a:buNone/>
            </a:pPr>
            <a:r>
              <a:rPr lang="en-US" sz="1400">
                <a:solidFill>
                  <a:srgbClr val="FFFFFF"/>
                </a:solidFill>
                <a:latin typeface="Calibri" pitchFamily="34" charset="0"/>
                <a:ea typeface="Calibri" pitchFamily="34" charset="-122"/>
                <a:cs typeface="Calibri" pitchFamily="34" charset="-120"/>
              </a:rPr>
              <a:t>Complete darkness without lights</a:t>
            </a:r>
            <a:endParaRPr lang="en-US" sz="1400" dirty="0"/>
          </a:p>
        </p:txBody>
      </p:sp>
      <p:sp>
        <p:nvSpPr>
          <p:cNvPr id="9" name="Shape 5"/>
          <p:cNvSpPr/>
          <p:nvPr/>
        </p:nvSpPr>
        <p:spPr>
          <a:xfrm>
            <a:off x="731520" y="2926080"/>
            <a:ext cx="3840480" cy="685800"/>
          </a:xfrm>
          <a:prstGeom prst="rect">
            <a:avLst/>
          </a:prstGeom>
          <a:solidFill>
            <a:srgbClr val="1A2F78"/>
          </a:solidFill>
          <a:ln/>
        </p:spPr>
        <p:txBody>
          <a:bodyPr/>
          <a:lstStyle/>
          <a:p>
            <a:endParaRPr lang="en-GB"/>
          </a:p>
        </p:txBody>
      </p:sp>
      <p:pic>
        <p:nvPicPr>
          <p:cNvPr id="10" name="Image 2" descr="preencoded.png"/>
          <p:cNvPicPr>
            <a:picLocks noChangeAspect="1"/>
          </p:cNvPicPr>
          <p:nvPr/>
        </p:nvPicPr>
        <p:blipFill>
          <a:blip r:embed="rId3"/>
          <a:stretch>
            <a:fillRect/>
          </a:stretch>
        </p:blipFill>
        <p:spPr>
          <a:xfrm>
            <a:off x="868680" y="3044952"/>
            <a:ext cx="457200" cy="457200"/>
          </a:xfrm>
          <a:prstGeom prst="rect">
            <a:avLst/>
          </a:prstGeom>
        </p:spPr>
      </p:pic>
      <p:sp>
        <p:nvSpPr>
          <p:cNvPr id="11" name="Text 6"/>
          <p:cNvSpPr/>
          <p:nvPr/>
        </p:nvSpPr>
        <p:spPr>
          <a:xfrm>
            <a:off x="1463040" y="2926080"/>
            <a:ext cx="2926080" cy="685800"/>
          </a:xfrm>
          <a:prstGeom prst="rect">
            <a:avLst/>
          </a:prstGeom>
          <a:noFill/>
          <a:ln/>
        </p:spPr>
        <p:txBody>
          <a:bodyPr wrap="square" lIns="0" tIns="0" rIns="0" bIns="0" rtlCol="0" anchor="ctr"/>
          <a:lstStyle/>
          <a:p>
            <a:pPr marL="0" indent="0">
              <a:buNone/>
            </a:pPr>
            <a:r>
              <a:rPr lang="en-US" sz="1400">
                <a:solidFill>
                  <a:srgbClr val="FFFFFF"/>
                </a:solidFill>
                <a:latin typeface="Calibri" pitchFamily="34" charset="0"/>
                <a:ea typeface="Calibri" pitchFamily="34" charset="-122"/>
                <a:cs typeface="Calibri" pitchFamily="34" charset="-120"/>
              </a:rPr>
              <a:t>Silt-outs destroying visibility</a:t>
            </a:r>
            <a:endParaRPr lang="en-US" sz="1400" dirty="0"/>
          </a:p>
        </p:txBody>
      </p:sp>
      <p:sp>
        <p:nvSpPr>
          <p:cNvPr id="12" name="Shape 7"/>
          <p:cNvSpPr/>
          <p:nvPr/>
        </p:nvSpPr>
        <p:spPr>
          <a:xfrm>
            <a:off x="731520" y="3749040"/>
            <a:ext cx="3840480" cy="685800"/>
          </a:xfrm>
          <a:prstGeom prst="rect">
            <a:avLst/>
          </a:prstGeom>
          <a:solidFill>
            <a:srgbClr val="1A2F78"/>
          </a:solidFill>
          <a:ln/>
        </p:spPr>
        <p:txBody>
          <a:bodyPr/>
          <a:lstStyle/>
          <a:p>
            <a:endParaRPr lang="en-GB"/>
          </a:p>
        </p:txBody>
      </p:sp>
      <p:pic>
        <p:nvPicPr>
          <p:cNvPr id="13" name="Image 3" descr="preencoded.png"/>
          <p:cNvPicPr>
            <a:picLocks noChangeAspect="1"/>
          </p:cNvPicPr>
          <p:nvPr/>
        </p:nvPicPr>
        <p:blipFill>
          <a:blip r:embed="rId3"/>
          <a:stretch>
            <a:fillRect/>
          </a:stretch>
        </p:blipFill>
        <p:spPr>
          <a:xfrm>
            <a:off x="868680" y="3867912"/>
            <a:ext cx="457200" cy="457200"/>
          </a:xfrm>
          <a:prstGeom prst="rect">
            <a:avLst/>
          </a:prstGeom>
        </p:spPr>
      </p:pic>
      <p:sp>
        <p:nvSpPr>
          <p:cNvPr id="14" name="Text 8"/>
          <p:cNvSpPr/>
          <p:nvPr/>
        </p:nvSpPr>
        <p:spPr>
          <a:xfrm>
            <a:off x="1463040" y="3749040"/>
            <a:ext cx="2926080" cy="685800"/>
          </a:xfrm>
          <a:prstGeom prst="rect">
            <a:avLst/>
          </a:prstGeom>
          <a:noFill/>
          <a:ln/>
        </p:spPr>
        <p:txBody>
          <a:bodyPr wrap="square" lIns="0" tIns="0" rIns="0" bIns="0" rtlCol="0" anchor="ctr"/>
          <a:lstStyle/>
          <a:p>
            <a:pPr marL="0" indent="0">
              <a:buNone/>
            </a:pPr>
            <a:r>
              <a:rPr lang="en-US" sz="1400">
                <a:solidFill>
                  <a:srgbClr val="FFFFFF"/>
                </a:solidFill>
                <a:latin typeface="Calibri" pitchFamily="34" charset="0"/>
                <a:ea typeface="Calibri" pitchFamily="34" charset="-122"/>
                <a:cs typeface="Calibri" pitchFamily="34" charset="-120"/>
              </a:rPr>
              <a:t>Complex navigation requirements</a:t>
            </a:r>
            <a:endParaRPr lang="en-US" sz="1400" dirty="0"/>
          </a:p>
        </p:txBody>
      </p:sp>
      <p:sp>
        <p:nvSpPr>
          <p:cNvPr id="15" name="Shape 9"/>
          <p:cNvSpPr/>
          <p:nvPr/>
        </p:nvSpPr>
        <p:spPr>
          <a:xfrm>
            <a:off x="4846320" y="1280160"/>
            <a:ext cx="3840480" cy="685800"/>
          </a:xfrm>
          <a:prstGeom prst="rect">
            <a:avLst/>
          </a:prstGeom>
          <a:solidFill>
            <a:srgbClr val="1A2F78"/>
          </a:solidFill>
          <a:ln/>
        </p:spPr>
        <p:txBody>
          <a:bodyPr/>
          <a:lstStyle/>
          <a:p>
            <a:endParaRPr lang="en-GB"/>
          </a:p>
        </p:txBody>
      </p:sp>
      <p:pic>
        <p:nvPicPr>
          <p:cNvPr id="16" name="Image 4" descr="preencoded.png"/>
          <p:cNvPicPr>
            <a:picLocks noChangeAspect="1"/>
          </p:cNvPicPr>
          <p:nvPr/>
        </p:nvPicPr>
        <p:blipFill>
          <a:blip r:embed="rId3"/>
          <a:stretch>
            <a:fillRect/>
          </a:stretch>
        </p:blipFill>
        <p:spPr>
          <a:xfrm>
            <a:off x="4983480" y="1399032"/>
            <a:ext cx="457200" cy="457200"/>
          </a:xfrm>
          <a:prstGeom prst="rect">
            <a:avLst/>
          </a:prstGeom>
        </p:spPr>
      </p:pic>
      <p:sp>
        <p:nvSpPr>
          <p:cNvPr id="17" name="Text 10"/>
          <p:cNvSpPr/>
          <p:nvPr/>
        </p:nvSpPr>
        <p:spPr>
          <a:xfrm>
            <a:off x="5577840" y="1280160"/>
            <a:ext cx="2926080" cy="685800"/>
          </a:xfrm>
          <a:prstGeom prst="rect">
            <a:avLst/>
          </a:prstGeom>
          <a:noFill/>
          <a:ln/>
        </p:spPr>
        <p:txBody>
          <a:bodyPr wrap="square" lIns="0" tIns="0" rIns="0" bIns="0" rtlCol="0" anchor="ctr"/>
          <a:lstStyle/>
          <a:p>
            <a:pPr marL="0" indent="0">
              <a:buNone/>
            </a:pPr>
            <a:r>
              <a:rPr lang="en-US" sz="1400">
                <a:solidFill>
                  <a:srgbClr val="FFFFFF"/>
                </a:solidFill>
                <a:latin typeface="Calibri" pitchFamily="34" charset="0"/>
                <a:ea typeface="Calibri" pitchFamily="34" charset="-122"/>
                <a:cs typeface="Calibri" pitchFamily="34" charset="-120"/>
              </a:rPr>
              <a:t>Long penetration distances</a:t>
            </a:r>
            <a:endParaRPr lang="en-US" sz="1400" dirty="0"/>
          </a:p>
        </p:txBody>
      </p:sp>
      <p:sp>
        <p:nvSpPr>
          <p:cNvPr id="18" name="Shape 11"/>
          <p:cNvSpPr/>
          <p:nvPr/>
        </p:nvSpPr>
        <p:spPr>
          <a:xfrm>
            <a:off x="4846320" y="2103120"/>
            <a:ext cx="3840480" cy="685800"/>
          </a:xfrm>
          <a:prstGeom prst="rect">
            <a:avLst/>
          </a:prstGeom>
          <a:solidFill>
            <a:srgbClr val="1A2F78"/>
          </a:solidFill>
          <a:ln/>
        </p:spPr>
        <p:txBody>
          <a:bodyPr/>
          <a:lstStyle/>
          <a:p>
            <a:endParaRPr lang="en-GB"/>
          </a:p>
        </p:txBody>
      </p:sp>
      <p:pic>
        <p:nvPicPr>
          <p:cNvPr id="19" name="Image 5" descr="preencoded.png"/>
          <p:cNvPicPr>
            <a:picLocks noChangeAspect="1"/>
          </p:cNvPicPr>
          <p:nvPr/>
        </p:nvPicPr>
        <p:blipFill>
          <a:blip r:embed="rId3"/>
          <a:stretch>
            <a:fillRect/>
          </a:stretch>
        </p:blipFill>
        <p:spPr>
          <a:xfrm>
            <a:off x="4983480" y="2221992"/>
            <a:ext cx="457200" cy="457200"/>
          </a:xfrm>
          <a:prstGeom prst="rect">
            <a:avLst/>
          </a:prstGeom>
        </p:spPr>
      </p:pic>
      <p:sp>
        <p:nvSpPr>
          <p:cNvPr id="20" name="Text 12"/>
          <p:cNvSpPr/>
          <p:nvPr/>
        </p:nvSpPr>
        <p:spPr>
          <a:xfrm>
            <a:off x="5577840" y="2103120"/>
            <a:ext cx="2926080" cy="685800"/>
          </a:xfrm>
          <a:prstGeom prst="rect">
            <a:avLst/>
          </a:prstGeom>
          <a:noFill/>
          <a:ln/>
        </p:spPr>
        <p:txBody>
          <a:bodyPr wrap="square" lIns="0" tIns="0" rIns="0" bIns="0" rtlCol="0" anchor="ctr"/>
          <a:lstStyle/>
          <a:p>
            <a:pPr marL="0" indent="0">
              <a:buNone/>
            </a:pPr>
            <a:r>
              <a:rPr lang="en-US" sz="1400">
                <a:solidFill>
                  <a:srgbClr val="FFFFFF"/>
                </a:solidFill>
                <a:latin typeface="Calibri" pitchFamily="34" charset="0"/>
                <a:ea typeface="Calibri" pitchFamily="34" charset="-122"/>
                <a:cs typeface="Calibri" pitchFamily="34" charset="-120"/>
              </a:rPr>
              <a:t>Intense psychological stress</a:t>
            </a:r>
            <a:endParaRPr lang="en-US" sz="1400" dirty="0"/>
          </a:p>
        </p:txBody>
      </p:sp>
      <p:sp>
        <p:nvSpPr>
          <p:cNvPr id="21" name="Shape 13"/>
          <p:cNvSpPr/>
          <p:nvPr/>
        </p:nvSpPr>
        <p:spPr>
          <a:xfrm>
            <a:off x="4846320" y="2926080"/>
            <a:ext cx="3840480" cy="685800"/>
          </a:xfrm>
          <a:prstGeom prst="rect">
            <a:avLst/>
          </a:prstGeom>
          <a:solidFill>
            <a:srgbClr val="1A2F78"/>
          </a:solidFill>
          <a:ln/>
        </p:spPr>
        <p:txBody>
          <a:bodyPr/>
          <a:lstStyle/>
          <a:p>
            <a:endParaRPr lang="en-GB"/>
          </a:p>
        </p:txBody>
      </p:sp>
      <p:pic>
        <p:nvPicPr>
          <p:cNvPr id="22" name="Image 6" descr="preencoded.png"/>
          <p:cNvPicPr>
            <a:picLocks noChangeAspect="1"/>
          </p:cNvPicPr>
          <p:nvPr/>
        </p:nvPicPr>
        <p:blipFill>
          <a:blip r:embed="rId3"/>
          <a:stretch>
            <a:fillRect/>
          </a:stretch>
        </p:blipFill>
        <p:spPr>
          <a:xfrm>
            <a:off x="4983480" y="3044952"/>
            <a:ext cx="457200" cy="457200"/>
          </a:xfrm>
          <a:prstGeom prst="rect">
            <a:avLst/>
          </a:prstGeom>
        </p:spPr>
      </p:pic>
      <p:sp>
        <p:nvSpPr>
          <p:cNvPr id="23" name="Text 14"/>
          <p:cNvSpPr/>
          <p:nvPr/>
        </p:nvSpPr>
        <p:spPr>
          <a:xfrm>
            <a:off x="5577840" y="2926080"/>
            <a:ext cx="2926080" cy="685800"/>
          </a:xfrm>
          <a:prstGeom prst="rect">
            <a:avLst/>
          </a:prstGeom>
          <a:noFill/>
          <a:ln/>
        </p:spPr>
        <p:txBody>
          <a:bodyPr wrap="square" lIns="0" tIns="0" rIns="0" bIns="0" rtlCol="0" anchor="ctr"/>
          <a:lstStyle/>
          <a:p>
            <a:pPr marL="0" indent="0">
              <a:buNone/>
            </a:pPr>
            <a:r>
              <a:rPr lang="en-US" sz="1400" dirty="0">
                <a:solidFill>
                  <a:srgbClr val="FFFFFF"/>
                </a:solidFill>
                <a:latin typeface="Calibri" pitchFamily="34" charset="0"/>
                <a:ea typeface="Calibri" pitchFamily="34" charset="-122"/>
                <a:cs typeface="Calibri" pitchFamily="34" charset="-120"/>
              </a:rPr>
              <a:t>Potentially hours from exit</a:t>
            </a:r>
            <a:endParaRPr lang="en-US" sz="1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0">
    <p:bg>
      <p:bgPr>
        <a:solidFill>
          <a:srgbClr val="0D1B4C"/>
        </a:solidFill>
        <a:effectLst/>
      </p:bgPr>
    </p:bg>
    <p:spTree>
      <p:nvGrpSpPr>
        <p:cNvPr id="1" name=""/>
        <p:cNvGrpSpPr/>
        <p:nvPr/>
      </p:nvGrpSpPr>
      <p:grpSpPr>
        <a:xfrm>
          <a:off x="0" y="0"/>
          <a:ext cx="0" cy="0"/>
          <a:chOff x="0" y="0"/>
          <a:chExt cx="0" cy="0"/>
        </a:xfrm>
      </p:grpSpPr>
      <p:sp>
        <p:nvSpPr>
          <p:cNvPr id="2" name="Text 0"/>
          <p:cNvSpPr/>
          <p:nvPr/>
        </p:nvSpPr>
        <p:spPr>
          <a:xfrm>
            <a:off x="731520" y="365760"/>
            <a:ext cx="7680960" cy="640080"/>
          </a:xfrm>
          <a:prstGeom prst="rect">
            <a:avLst/>
          </a:prstGeom>
          <a:noFill/>
          <a:ln/>
        </p:spPr>
        <p:txBody>
          <a:bodyPr wrap="square" lIns="0" tIns="0" rIns="0" bIns="0" rtlCol="0" anchor="ctr"/>
          <a:lstStyle/>
          <a:p>
            <a:pPr marL="0" indent="0">
              <a:buNone/>
            </a:pPr>
            <a:r>
              <a:rPr lang="en-US" sz="3600" b="1">
                <a:solidFill>
                  <a:srgbClr val="FFFFFF"/>
                </a:solidFill>
                <a:latin typeface="Trebuchet MS" pitchFamily="34" charset="0"/>
                <a:ea typeface="Trebuchet MS" pitchFamily="34" charset="-122"/>
                <a:cs typeface="Trebuchet MS" pitchFamily="34" charset="-120"/>
              </a:rPr>
              <a:t>Why Wrecks Become Traps</a:t>
            </a:r>
            <a:endParaRPr lang="en-US" sz="3600" dirty="0"/>
          </a:p>
        </p:txBody>
      </p:sp>
      <p:sp>
        <p:nvSpPr>
          <p:cNvPr id="3" name="Shape 1"/>
          <p:cNvSpPr/>
          <p:nvPr/>
        </p:nvSpPr>
        <p:spPr>
          <a:xfrm>
            <a:off x="731520" y="1280160"/>
            <a:ext cx="3840480" cy="685800"/>
          </a:xfrm>
          <a:prstGeom prst="rect">
            <a:avLst/>
          </a:prstGeom>
          <a:solidFill>
            <a:srgbClr val="1A2F78"/>
          </a:solidFill>
          <a:ln/>
        </p:spPr>
        <p:txBody>
          <a:bodyPr/>
          <a:lstStyle/>
          <a:p>
            <a:endParaRPr lang="en-GB"/>
          </a:p>
        </p:txBody>
      </p:sp>
      <p:pic>
        <p:nvPicPr>
          <p:cNvPr id="4" name="Image 0" descr="preencoded.png"/>
          <p:cNvPicPr>
            <a:picLocks noChangeAspect="1"/>
          </p:cNvPicPr>
          <p:nvPr/>
        </p:nvPicPr>
        <p:blipFill>
          <a:blip r:embed="rId3"/>
          <a:stretch>
            <a:fillRect/>
          </a:stretch>
        </p:blipFill>
        <p:spPr>
          <a:xfrm>
            <a:off x="868680" y="1399032"/>
            <a:ext cx="457200" cy="457200"/>
          </a:xfrm>
          <a:prstGeom prst="rect">
            <a:avLst/>
          </a:prstGeom>
        </p:spPr>
      </p:pic>
      <p:sp>
        <p:nvSpPr>
          <p:cNvPr id="5" name="Text 2"/>
          <p:cNvSpPr/>
          <p:nvPr/>
        </p:nvSpPr>
        <p:spPr>
          <a:xfrm>
            <a:off x="1463040" y="1280160"/>
            <a:ext cx="2926080" cy="685800"/>
          </a:xfrm>
          <a:prstGeom prst="rect">
            <a:avLst/>
          </a:prstGeom>
          <a:noFill/>
          <a:ln/>
        </p:spPr>
        <p:txBody>
          <a:bodyPr wrap="square" lIns="0" tIns="0" rIns="0" bIns="0" rtlCol="0" anchor="ctr"/>
          <a:lstStyle/>
          <a:p>
            <a:pPr marL="0" indent="0">
              <a:buNone/>
            </a:pPr>
            <a:r>
              <a:rPr lang="en-US" sz="1400">
                <a:solidFill>
                  <a:srgbClr val="FFFFFF"/>
                </a:solidFill>
                <a:latin typeface="Calibri" pitchFamily="34" charset="0"/>
                <a:ea typeface="Calibri" pitchFamily="34" charset="-122"/>
                <a:cs typeface="Calibri" pitchFamily="34" charset="-120"/>
              </a:rPr>
              <a:t>Sharp metal hazards</a:t>
            </a:r>
            <a:endParaRPr lang="en-US" sz="1400" dirty="0"/>
          </a:p>
        </p:txBody>
      </p:sp>
      <p:sp>
        <p:nvSpPr>
          <p:cNvPr id="6" name="Shape 3"/>
          <p:cNvSpPr/>
          <p:nvPr/>
        </p:nvSpPr>
        <p:spPr>
          <a:xfrm>
            <a:off x="731520" y="2103120"/>
            <a:ext cx="3840480" cy="685800"/>
          </a:xfrm>
          <a:prstGeom prst="rect">
            <a:avLst/>
          </a:prstGeom>
          <a:solidFill>
            <a:srgbClr val="1A2F78"/>
          </a:solidFill>
          <a:ln/>
        </p:spPr>
        <p:txBody>
          <a:bodyPr/>
          <a:lstStyle/>
          <a:p>
            <a:endParaRPr lang="en-GB"/>
          </a:p>
        </p:txBody>
      </p:sp>
      <p:pic>
        <p:nvPicPr>
          <p:cNvPr id="7" name="Image 1" descr="preencoded.png"/>
          <p:cNvPicPr>
            <a:picLocks noChangeAspect="1"/>
          </p:cNvPicPr>
          <p:nvPr/>
        </p:nvPicPr>
        <p:blipFill>
          <a:blip r:embed="rId3"/>
          <a:stretch>
            <a:fillRect/>
          </a:stretch>
        </p:blipFill>
        <p:spPr>
          <a:xfrm>
            <a:off x="868680" y="2221992"/>
            <a:ext cx="457200" cy="457200"/>
          </a:xfrm>
          <a:prstGeom prst="rect">
            <a:avLst/>
          </a:prstGeom>
        </p:spPr>
      </p:pic>
      <p:sp>
        <p:nvSpPr>
          <p:cNvPr id="8" name="Text 4"/>
          <p:cNvSpPr/>
          <p:nvPr/>
        </p:nvSpPr>
        <p:spPr>
          <a:xfrm>
            <a:off x="1463040" y="2103120"/>
            <a:ext cx="2926080" cy="685800"/>
          </a:xfrm>
          <a:prstGeom prst="rect">
            <a:avLst/>
          </a:prstGeom>
          <a:noFill/>
          <a:ln/>
        </p:spPr>
        <p:txBody>
          <a:bodyPr wrap="square" lIns="0" tIns="0" rIns="0" bIns="0" rtlCol="0" anchor="ctr"/>
          <a:lstStyle/>
          <a:p>
            <a:pPr marL="0" indent="0">
              <a:buNone/>
            </a:pPr>
            <a:r>
              <a:rPr lang="en-US" sz="1400">
                <a:solidFill>
                  <a:srgbClr val="FFFFFF"/>
                </a:solidFill>
                <a:latin typeface="Calibri" pitchFamily="34" charset="0"/>
                <a:ea typeface="Calibri" pitchFamily="34" charset="-122"/>
                <a:cs typeface="Calibri" pitchFamily="34" charset="-120"/>
              </a:rPr>
              <a:t>Entanglement risks</a:t>
            </a:r>
            <a:endParaRPr lang="en-US" sz="1400" dirty="0"/>
          </a:p>
        </p:txBody>
      </p:sp>
      <p:sp>
        <p:nvSpPr>
          <p:cNvPr id="9" name="Shape 5"/>
          <p:cNvSpPr/>
          <p:nvPr/>
        </p:nvSpPr>
        <p:spPr>
          <a:xfrm>
            <a:off x="731520" y="2926080"/>
            <a:ext cx="3840480" cy="685800"/>
          </a:xfrm>
          <a:prstGeom prst="rect">
            <a:avLst/>
          </a:prstGeom>
          <a:solidFill>
            <a:srgbClr val="1A2F78"/>
          </a:solidFill>
          <a:ln/>
        </p:spPr>
        <p:txBody>
          <a:bodyPr/>
          <a:lstStyle/>
          <a:p>
            <a:endParaRPr lang="en-GB"/>
          </a:p>
        </p:txBody>
      </p:sp>
      <p:pic>
        <p:nvPicPr>
          <p:cNvPr id="10" name="Image 2" descr="preencoded.png"/>
          <p:cNvPicPr>
            <a:picLocks noChangeAspect="1"/>
          </p:cNvPicPr>
          <p:nvPr/>
        </p:nvPicPr>
        <p:blipFill>
          <a:blip r:embed="rId3"/>
          <a:stretch>
            <a:fillRect/>
          </a:stretch>
        </p:blipFill>
        <p:spPr>
          <a:xfrm>
            <a:off x="868680" y="3044952"/>
            <a:ext cx="457200" cy="457200"/>
          </a:xfrm>
          <a:prstGeom prst="rect">
            <a:avLst/>
          </a:prstGeom>
        </p:spPr>
      </p:pic>
      <p:sp>
        <p:nvSpPr>
          <p:cNvPr id="11" name="Text 6"/>
          <p:cNvSpPr/>
          <p:nvPr/>
        </p:nvSpPr>
        <p:spPr>
          <a:xfrm>
            <a:off x="1463040" y="2926080"/>
            <a:ext cx="2926080" cy="685800"/>
          </a:xfrm>
          <a:prstGeom prst="rect">
            <a:avLst/>
          </a:prstGeom>
          <a:noFill/>
          <a:ln/>
        </p:spPr>
        <p:txBody>
          <a:bodyPr wrap="square" lIns="0" tIns="0" rIns="0" bIns="0" rtlCol="0" anchor="ctr"/>
          <a:lstStyle/>
          <a:p>
            <a:pPr marL="0" indent="0">
              <a:buNone/>
            </a:pPr>
            <a:r>
              <a:rPr lang="en-US" sz="1400">
                <a:solidFill>
                  <a:srgbClr val="FFFFFF"/>
                </a:solidFill>
                <a:latin typeface="Calibri" pitchFamily="34" charset="0"/>
                <a:ea typeface="Calibri" pitchFamily="34" charset="-122"/>
                <a:cs typeface="Calibri" pitchFamily="34" charset="-120"/>
              </a:rPr>
              <a:t>Collapsed structures</a:t>
            </a:r>
            <a:endParaRPr lang="en-US" sz="1400" dirty="0"/>
          </a:p>
        </p:txBody>
      </p:sp>
      <p:sp>
        <p:nvSpPr>
          <p:cNvPr id="12" name="Shape 7"/>
          <p:cNvSpPr/>
          <p:nvPr/>
        </p:nvSpPr>
        <p:spPr>
          <a:xfrm>
            <a:off x="731520" y="3749040"/>
            <a:ext cx="3840480" cy="685800"/>
          </a:xfrm>
          <a:prstGeom prst="rect">
            <a:avLst/>
          </a:prstGeom>
          <a:solidFill>
            <a:srgbClr val="1A2F78"/>
          </a:solidFill>
          <a:ln/>
        </p:spPr>
        <p:txBody>
          <a:bodyPr/>
          <a:lstStyle/>
          <a:p>
            <a:endParaRPr lang="en-GB"/>
          </a:p>
        </p:txBody>
      </p:sp>
      <p:pic>
        <p:nvPicPr>
          <p:cNvPr id="13" name="Image 3" descr="preencoded.png"/>
          <p:cNvPicPr>
            <a:picLocks noChangeAspect="1"/>
          </p:cNvPicPr>
          <p:nvPr/>
        </p:nvPicPr>
        <p:blipFill>
          <a:blip r:embed="rId3"/>
          <a:stretch>
            <a:fillRect/>
          </a:stretch>
        </p:blipFill>
        <p:spPr>
          <a:xfrm>
            <a:off x="868680" y="3867912"/>
            <a:ext cx="457200" cy="457200"/>
          </a:xfrm>
          <a:prstGeom prst="rect">
            <a:avLst/>
          </a:prstGeom>
        </p:spPr>
      </p:pic>
      <p:sp>
        <p:nvSpPr>
          <p:cNvPr id="14" name="Text 8"/>
          <p:cNvSpPr/>
          <p:nvPr/>
        </p:nvSpPr>
        <p:spPr>
          <a:xfrm>
            <a:off x="1463040" y="3749040"/>
            <a:ext cx="2926080" cy="685800"/>
          </a:xfrm>
          <a:prstGeom prst="rect">
            <a:avLst/>
          </a:prstGeom>
          <a:noFill/>
          <a:ln/>
        </p:spPr>
        <p:txBody>
          <a:bodyPr wrap="square" lIns="0" tIns="0" rIns="0" bIns="0" rtlCol="0" anchor="ctr"/>
          <a:lstStyle/>
          <a:p>
            <a:pPr marL="0" indent="0">
              <a:buNone/>
            </a:pPr>
            <a:r>
              <a:rPr lang="en-US" sz="1400">
                <a:solidFill>
                  <a:srgbClr val="FFFFFF"/>
                </a:solidFill>
                <a:latin typeface="Calibri" pitchFamily="34" charset="0"/>
                <a:ea typeface="Calibri" pitchFamily="34" charset="-122"/>
                <a:cs typeface="Calibri" pitchFamily="34" charset="-120"/>
              </a:rPr>
              <a:t>Limited visibility</a:t>
            </a:r>
            <a:endParaRPr lang="en-US" sz="1400" dirty="0"/>
          </a:p>
        </p:txBody>
      </p:sp>
      <p:sp>
        <p:nvSpPr>
          <p:cNvPr id="15" name="Shape 9"/>
          <p:cNvSpPr/>
          <p:nvPr/>
        </p:nvSpPr>
        <p:spPr>
          <a:xfrm>
            <a:off x="4846320" y="1280160"/>
            <a:ext cx="3840480" cy="685800"/>
          </a:xfrm>
          <a:prstGeom prst="rect">
            <a:avLst/>
          </a:prstGeom>
          <a:solidFill>
            <a:srgbClr val="1A2F78"/>
          </a:solidFill>
          <a:ln/>
        </p:spPr>
        <p:txBody>
          <a:bodyPr/>
          <a:lstStyle/>
          <a:p>
            <a:endParaRPr lang="en-GB"/>
          </a:p>
        </p:txBody>
      </p:sp>
      <p:pic>
        <p:nvPicPr>
          <p:cNvPr id="16" name="Image 4" descr="preencoded.png"/>
          <p:cNvPicPr>
            <a:picLocks noChangeAspect="1"/>
          </p:cNvPicPr>
          <p:nvPr/>
        </p:nvPicPr>
        <p:blipFill>
          <a:blip r:embed="rId3"/>
          <a:stretch>
            <a:fillRect/>
          </a:stretch>
        </p:blipFill>
        <p:spPr>
          <a:xfrm>
            <a:off x="4983480" y="1399032"/>
            <a:ext cx="457200" cy="457200"/>
          </a:xfrm>
          <a:prstGeom prst="rect">
            <a:avLst/>
          </a:prstGeom>
        </p:spPr>
      </p:pic>
      <p:sp>
        <p:nvSpPr>
          <p:cNvPr id="17" name="Text 10"/>
          <p:cNvSpPr/>
          <p:nvPr/>
        </p:nvSpPr>
        <p:spPr>
          <a:xfrm>
            <a:off x="5577840" y="1280160"/>
            <a:ext cx="2926080" cy="685800"/>
          </a:xfrm>
          <a:prstGeom prst="rect">
            <a:avLst/>
          </a:prstGeom>
          <a:noFill/>
          <a:ln/>
        </p:spPr>
        <p:txBody>
          <a:bodyPr wrap="square" lIns="0" tIns="0" rIns="0" bIns="0" rtlCol="0" anchor="ctr"/>
          <a:lstStyle/>
          <a:p>
            <a:pPr marL="0" indent="0">
              <a:buNone/>
            </a:pPr>
            <a:r>
              <a:rPr lang="en-US" sz="1400">
                <a:solidFill>
                  <a:srgbClr val="FFFFFF"/>
                </a:solidFill>
                <a:latin typeface="Calibri" pitchFamily="34" charset="0"/>
                <a:ea typeface="Calibri" pitchFamily="34" charset="-122"/>
                <a:cs typeface="Calibri" pitchFamily="34" charset="-120"/>
              </a:rPr>
              <a:t>Disorientation</a:t>
            </a:r>
            <a:endParaRPr lang="en-US" sz="1400" dirty="0"/>
          </a:p>
        </p:txBody>
      </p:sp>
      <p:sp>
        <p:nvSpPr>
          <p:cNvPr id="18" name="Shape 11"/>
          <p:cNvSpPr/>
          <p:nvPr/>
        </p:nvSpPr>
        <p:spPr>
          <a:xfrm>
            <a:off x="4846320" y="2103120"/>
            <a:ext cx="3840480" cy="685800"/>
          </a:xfrm>
          <a:prstGeom prst="rect">
            <a:avLst/>
          </a:prstGeom>
          <a:solidFill>
            <a:srgbClr val="1A2F78"/>
          </a:solidFill>
          <a:ln/>
        </p:spPr>
        <p:txBody>
          <a:bodyPr/>
          <a:lstStyle/>
          <a:p>
            <a:endParaRPr lang="en-GB"/>
          </a:p>
        </p:txBody>
      </p:sp>
      <p:pic>
        <p:nvPicPr>
          <p:cNvPr id="19" name="Image 5" descr="preencoded.png"/>
          <p:cNvPicPr>
            <a:picLocks noChangeAspect="1"/>
          </p:cNvPicPr>
          <p:nvPr/>
        </p:nvPicPr>
        <p:blipFill>
          <a:blip r:embed="rId3"/>
          <a:stretch>
            <a:fillRect/>
          </a:stretch>
        </p:blipFill>
        <p:spPr>
          <a:xfrm>
            <a:off x="4983480" y="2221992"/>
            <a:ext cx="457200" cy="457200"/>
          </a:xfrm>
          <a:prstGeom prst="rect">
            <a:avLst/>
          </a:prstGeom>
        </p:spPr>
      </p:pic>
      <p:sp>
        <p:nvSpPr>
          <p:cNvPr id="20" name="Text 12"/>
          <p:cNvSpPr/>
          <p:nvPr/>
        </p:nvSpPr>
        <p:spPr>
          <a:xfrm>
            <a:off x="5577840" y="2103120"/>
            <a:ext cx="2926080" cy="685800"/>
          </a:xfrm>
          <a:prstGeom prst="rect">
            <a:avLst/>
          </a:prstGeom>
          <a:noFill/>
          <a:ln/>
        </p:spPr>
        <p:txBody>
          <a:bodyPr wrap="square" lIns="0" tIns="0" rIns="0" bIns="0" rtlCol="0" anchor="ctr"/>
          <a:lstStyle/>
          <a:p>
            <a:pPr marL="0" indent="0">
              <a:buNone/>
            </a:pPr>
            <a:r>
              <a:rPr lang="en-US" sz="1400">
                <a:solidFill>
                  <a:srgbClr val="FFFFFF"/>
                </a:solidFill>
                <a:latin typeface="Calibri" pitchFamily="34" charset="0"/>
                <a:ea typeface="Calibri" pitchFamily="34" charset="-122"/>
                <a:cs typeface="Calibri" pitchFamily="34" charset="-120"/>
              </a:rPr>
              <a:t>Restricted exits</a:t>
            </a:r>
            <a:endParaRPr lang="en-US" sz="1400" dirty="0"/>
          </a:p>
        </p:txBody>
      </p:sp>
      <p:sp>
        <p:nvSpPr>
          <p:cNvPr id="21" name="Shape 13"/>
          <p:cNvSpPr/>
          <p:nvPr/>
        </p:nvSpPr>
        <p:spPr>
          <a:xfrm>
            <a:off x="4846320" y="2926080"/>
            <a:ext cx="3840480" cy="685800"/>
          </a:xfrm>
          <a:prstGeom prst="rect">
            <a:avLst/>
          </a:prstGeom>
          <a:solidFill>
            <a:srgbClr val="1A2F78"/>
          </a:solidFill>
          <a:ln/>
        </p:spPr>
        <p:txBody>
          <a:bodyPr/>
          <a:lstStyle/>
          <a:p>
            <a:endParaRPr lang="en-GB"/>
          </a:p>
        </p:txBody>
      </p:sp>
      <p:pic>
        <p:nvPicPr>
          <p:cNvPr id="22" name="Image 6" descr="preencoded.png"/>
          <p:cNvPicPr>
            <a:picLocks noChangeAspect="1"/>
          </p:cNvPicPr>
          <p:nvPr/>
        </p:nvPicPr>
        <p:blipFill>
          <a:blip r:embed="rId3"/>
          <a:stretch>
            <a:fillRect/>
          </a:stretch>
        </p:blipFill>
        <p:spPr>
          <a:xfrm>
            <a:off x="4983480" y="3044952"/>
            <a:ext cx="457200" cy="457200"/>
          </a:xfrm>
          <a:prstGeom prst="rect">
            <a:avLst/>
          </a:prstGeom>
        </p:spPr>
      </p:pic>
      <p:sp>
        <p:nvSpPr>
          <p:cNvPr id="23" name="Text 14"/>
          <p:cNvSpPr/>
          <p:nvPr/>
        </p:nvSpPr>
        <p:spPr>
          <a:xfrm>
            <a:off x="5577840" y="2926080"/>
            <a:ext cx="2926080" cy="685800"/>
          </a:xfrm>
          <a:prstGeom prst="rect">
            <a:avLst/>
          </a:prstGeom>
          <a:noFill/>
          <a:ln/>
        </p:spPr>
        <p:txBody>
          <a:bodyPr wrap="square" lIns="0" tIns="0" rIns="0" bIns="0" rtlCol="0" anchor="ctr"/>
          <a:lstStyle/>
          <a:p>
            <a:pPr marL="0" indent="0">
              <a:buNone/>
            </a:pPr>
            <a:r>
              <a:rPr lang="en-US" sz="1400">
                <a:solidFill>
                  <a:srgbClr val="FFFFFF"/>
                </a:solidFill>
                <a:latin typeface="Calibri" pitchFamily="34" charset="0"/>
                <a:ea typeface="Calibri" pitchFamily="34" charset="-122"/>
                <a:cs typeface="Calibri" pitchFamily="34" charset="-120"/>
              </a:rPr>
              <a:t>Multiple deck levels</a:t>
            </a:r>
            <a:endParaRPr lang="en-US" sz="1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1">
    <p:bg>
      <p:bgPr>
        <a:solidFill>
          <a:srgbClr val="0D1B4C"/>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731520" y="320040"/>
            <a:ext cx="594360" cy="594360"/>
          </a:xfrm>
          <a:prstGeom prst="rect">
            <a:avLst/>
          </a:prstGeom>
        </p:spPr>
      </p:pic>
      <p:sp>
        <p:nvSpPr>
          <p:cNvPr id="3" name="Text 0"/>
          <p:cNvSpPr/>
          <p:nvPr/>
        </p:nvSpPr>
        <p:spPr>
          <a:xfrm>
            <a:off x="1463040" y="320040"/>
            <a:ext cx="6949440" cy="640080"/>
          </a:xfrm>
          <a:prstGeom prst="rect">
            <a:avLst/>
          </a:prstGeom>
          <a:noFill/>
          <a:ln/>
        </p:spPr>
        <p:txBody>
          <a:bodyPr wrap="square" lIns="0" tIns="0" rIns="0" bIns="0" rtlCol="0" anchor="ctr"/>
          <a:lstStyle/>
          <a:p>
            <a:pPr marL="0" indent="0">
              <a:buNone/>
            </a:pPr>
            <a:r>
              <a:rPr lang="en-US" sz="2600" b="1">
                <a:solidFill>
                  <a:srgbClr val="FFFFFF"/>
                </a:solidFill>
                <a:latin typeface="Trebuchet MS" pitchFamily="34" charset="0"/>
                <a:ea typeface="Trebuchet MS" pitchFamily="34" charset="-122"/>
                <a:cs typeface="Trebuchet MS" pitchFamily="34" charset="-120"/>
              </a:rPr>
              <a:t>The Most Dangerous Equipment Is the Human Brain</a:t>
            </a:r>
            <a:endParaRPr lang="en-US" sz="2600" dirty="0"/>
          </a:p>
        </p:txBody>
      </p:sp>
      <p:sp>
        <p:nvSpPr>
          <p:cNvPr id="4" name="Shape 1"/>
          <p:cNvSpPr/>
          <p:nvPr/>
        </p:nvSpPr>
        <p:spPr>
          <a:xfrm>
            <a:off x="731520" y="1463040"/>
            <a:ext cx="3840480" cy="731520"/>
          </a:xfrm>
          <a:prstGeom prst="rect">
            <a:avLst/>
          </a:prstGeom>
          <a:solidFill>
            <a:srgbClr val="1A2F78"/>
          </a:solidFill>
          <a:ln/>
        </p:spPr>
        <p:txBody>
          <a:bodyPr/>
          <a:lstStyle/>
          <a:p>
            <a:endParaRPr lang="en-GB"/>
          </a:p>
        </p:txBody>
      </p:sp>
      <p:sp>
        <p:nvSpPr>
          <p:cNvPr id="5" name="Text 2"/>
          <p:cNvSpPr/>
          <p:nvPr/>
        </p:nvSpPr>
        <p:spPr>
          <a:xfrm>
            <a:off x="1005840" y="1463040"/>
            <a:ext cx="3291840" cy="731520"/>
          </a:xfrm>
          <a:prstGeom prst="rect">
            <a:avLst/>
          </a:prstGeom>
          <a:noFill/>
          <a:ln/>
        </p:spPr>
        <p:txBody>
          <a:bodyPr wrap="square" lIns="0" tIns="0" rIns="0" bIns="0" rtlCol="0" anchor="ctr"/>
          <a:lstStyle/>
          <a:p>
            <a:pPr marL="0" indent="0">
              <a:buNone/>
            </a:pPr>
            <a:r>
              <a:rPr lang="en-US" sz="1500">
                <a:solidFill>
                  <a:srgbClr val="FFFFFF"/>
                </a:solidFill>
                <a:latin typeface="Calibri" pitchFamily="34" charset="0"/>
                <a:ea typeface="Calibri" pitchFamily="34" charset="-122"/>
                <a:cs typeface="Calibri" pitchFamily="34" charset="-120"/>
              </a:rPr>
              <a:t>Overconfidence</a:t>
            </a:r>
            <a:endParaRPr lang="en-US" sz="1500" dirty="0"/>
          </a:p>
        </p:txBody>
      </p:sp>
      <p:sp>
        <p:nvSpPr>
          <p:cNvPr id="6" name="Shape 3"/>
          <p:cNvSpPr/>
          <p:nvPr/>
        </p:nvSpPr>
        <p:spPr>
          <a:xfrm>
            <a:off x="4846320" y="1463040"/>
            <a:ext cx="3840480" cy="731520"/>
          </a:xfrm>
          <a:prstGeom prst="rect">
            <a:avLst/>
          </a:prstGeom>
          <a:solidFill>
            <a:srgbClr val="1A2F78"/>
          </a:solidFill>
          <a:ln/>
        </p:spPr>
        <p:txBody>
          <a:bodyPr/>
          <a:lstStyle/>
          <a:p>
            <a:endParaRPr lang="en-GB"/>
          </a:p>
        </p:txBody>
      </p:sp>
      <p:sp>
        <p:nvSpPr>
          <p:cNvPr id="7" name="Text 4"/>
          <p:cNvSpPr/>
          <p:nvPr/>
        </p:nvSpPr>
        <p:spPr>
          <a:xfrm>
            <a:off x="5120640" y="1463040"/>
            <a:ext cx="3291840" cy="731520"/>
          </a:xfrm>
          <a:prstGeom prst="rect">
            <a:avLst/>
          </a:prstGeom>
          <a:noFill/>
          <a:ln/>
        </p:spPr>
        <p:txBody>
          <a:bodyPr wrap="square" lIns="0" tIns="0" rIns="0" bIns="0" rtlCol="0" anchor="ctr"/>
          <a:lstStyle/>
          <a:p>
            <a:pPr marL="0" indent="0">
              <a:buNone/>
            </a:pPr>
            <a:r>
              <a:rPr lang="en-US" sz="1500" dirty="0">
                <a:solidFill>
                  <a:srgbClr val="FFFFFF"/>
                </a:solidFill>
                <a:latin typeface="Calibri" pitchFamily="34" charset="0"/>
                <a:ea typeface="Calibri" pitchFamily="34" charset="-122"/>
                <a:cs typeface="Calibri" pitchFamily="34" charset="-120"/>
              </a:rPr>
              <a:t>Peer pressure</a:t>
            </a:r>
            <a:endParaRPr lang="en-US" sz="1500" dirty="0"/>
          </a:p>
        </p:txBody>
      </p:sp>
      <p:sp>
        <p:nvSpPr>
          <p:cNvPr id="8" name="Shape 5"/>
          <p:cNvSpPr/>
          <p:nvPr/>
        </p:nvSpPr>
        <p:spPr>
          <a:xfrm>
            <a:off x="731520" y="2331720"/>
            <a:ext cx="3840480" cy="731520"/>
          </a:xfrm>
          <a:prstGeom prst="rect">
            <a:avLst/>
          </a:prstGeom>
          <a:solidFill>
            <a:srgbClr val="1A2F78"/>
          </a:solidFill>
          <a:ln/>
        </p:spPr>
        <p:txBody>
          <a:bodyPr/>
          <a:lstStyle/>
          <a:p>
            <a:endParaRPr lang="en-GB"/>
          </a:p>
        </p:txBody>
      </p:sp>
      <p:sp>
        <p:nvSpPr>
          <p:cNvPr id="9" name="Text 6"/>
          <p:cNvSpPr/>
          <p:nvPr/>
        </p:nvSpPr>
        <p:spPr>
          <a:xfrm>
            <a:off x="1005840" y="2331720"/>
            <a:ext cx="3291840" cy="731520"/>
          </a:xfrm>
          <a:prstGeom prst="rect">
            <a:avLst/>
          </a:prstGeom>
          <a:noFill/>
          <a:ln/>
        </p:spPr>
        <p:txBody>
          <a:bodyPr wrap="square" lIns="0" tIns="0" rIns="0" bIns="0" rtlCol="0" anchor="ctr"/>
          <a:lstStyle/>
          <a:p>
            <a:pPr marL="0" indent="0">
              <a:buNone/>
            </a:pPr>
            <a:r>
              <a:rPr lang="en-US" sz="1500">
                <a:solidFill>
                  <a:srgbClr val="FFFFFF"/>
                </a:solidFill>
                <a:latin typeface="Calibri" pitchFamily="34" charset="0"/>
                <a:ea typeface="Calibri" pitchFamily="34" charset="-122"/>
                <a:cs typeface="Calibri" pitchFamily="34" charset="-120"/>
              </a:rPr>
              <a:t>Complacency</a:t>
            </a:r>
            <a:endParaRPr lang="en-US" sz="1500" dirty="0"/>
          </a:p>
        </p:txBody>
      </p:sp>
      <p:sp>
        <p:nvSpPr>
          <p:cNvPr id="10" name="Shape 7"/>
          <p:cNvSpPr/>
          <p:nvPr/>
        </p:nvSpPr>
        <p:spPr>
          <a:xfrm>
            <a:off x="4846320" y="2331720"/>
            <a:ext cx="3840480" cy="731520"/>
          </a:xfrm>
          <a:prstGeom prst="rect">
            <a:avLst/>
          </a:prstGeom>
          <a:solidFill>
            <a:srgbClr val="1A2F78"/>
          </a:solidFill>
          <a:ln/>
        </p:spPr>
        <p:txBody>
          <a:bodyPr/>
          <a:lstStyle/>
          <a:p>
            <a:endParaRPr lang="en-GB"/>
          </a:p>
        </p:txBody>
      </p:sp>
      <p:sp>
        <p:nvSpPr>
          <p:cNvPr id="11" name="Text 8"/>
          <p:cNvSpPr/>
          <p:nvPr/>
        </p:nvSpPr>
        <p:spPr>
          <a:xfrm>
            <a:off x="5120640" y="2331720"/>
            <a:ext cx="3291840" cy="731520"/>
          </a:xfrm>
          <a:prstGeom prst="rect">
            <a:avLst/>
          </a:prstGeom>
          <a:noFill/>
          <a:ln/>
        </p:spPr>
        <p:txBody>
          <a:bodyPr wrap="square" lIns="0" tIns="0" rIns="0" bIns="0" rtlCol="0" anchor="ctr"/>
          <a:lstStyle/>
          <a:p>
            <a:pPr marL="0" indent="0">
              <a:buNone/>
            </a:pPr>
            <a:r>
              <a:rPr lang="en-US" sz="1500">
                <a:solidFill>
                  <a:srgbClr val="FFFFFF"/>
                </a:solidFill>
                <a:latin typeface="Calibri" pitchFamily="34" charset="0"/>
                <a:ea typeface="Calibri" pitchFamily="34" charset="-122"/>
                <a:cs typeface="Calibri" pitchFamily="34" charset="-120"/>
              </a:rPr>
              <a:t>Task fixation</a:t>
            </a:r>
            <a:endParaRPr lang="en-US" sz="1500" dirty="0"/>
          </a:p>
        </p:txBody>
      </p:sp>
      <p:sp>
        <p:nvSpPr>
          <p:cNvPr id="12" name="Shape 9"/>
          <p:cNvSpPr/>
          <p:nvPr/>
        </p:nvSpPr>
        <p:spPr>
          <a:xfrm>
            <a:off x="731520" y="3200400"/>
            <a:ext cx="3840480" cy="731520"/>
          </a:xfrm>
          <a:prstGeom prst="rect">
            <a:avLst/>
          </a:prstGeom>
          <a:solidFill>
            <a:srgbClr val="1A2F78"/>
          </a:solidFill>
          <a:ln/>
        </p:spPr>
        <p:txBody>
          <a:bodyPr/>
          <a:lstStyle/>
          <a:p>
            <a:endParaRPr lang="en-GB"/>
          </a:p>
        </p:txBody>
      </p:sp>
      <p:sp>
        <p:nvSpPr>
          <p:cNvPr id="13" name="Text 10"/>
          <p:cNvSpPr/>
          <p:nvPr/>
        </p:nvSpPr>
        <p:spPr>
          <a:xfrm>
            <a:off x="1005840" y="3200400"/>
            <a:ext cx="3291840" cy="731520"/>
          </a:xfrm>
          <a:prstGeom prst="rect">
            <a:avLst/>
          </a:prstGeom>
          <a:noFill/>
          <a:ln/>
        </p:spPr>
        <p:txBody>
          <a:bodyPr wrap="square" lIns="0" tIns="0" rIns="0" bIns="0" rtlCol="0" anchor="ctr"/>
          <a:lstStyle/>
          <a:p>
            <a:pPr marL="0" indent="0">
              <a:buNone/>
            </a:pPr>
            <a:r>
              <a:rPr lang="en-US" sz="1500" dirty="0">
                <a:solidFill>
                  <a:srgbClr val="FFFFFF"/>
                </a:solidFill>
                <a:latin typeface="Calibri" pitchFamily="34" charset="0"/>
                <a:ea typeface="Calibri" pitchFamily="34" charset="-122"/>
                <a:cs typeface="Calibri" pitchFamily="34" charset="-120"/>
              </a:rPr>
              <a:t>"Just one more push"</a:t>
            </a:r>
            <a:endParaRPr lang="en-US" sz="1500" dirty="0"/>
          </a:p>
        </p:txBody>
      </p:sp>
      <p:sp>
        <p:nvSpPr>
          <p:cNvPr id="14" name="Shape 11"/>
          <p:cNvSpPr/>
          <p:nvPr/>
        </p:nvSpPr>
        <p:spPr>
          <a:xfrm>
            <a:off x="4846320" y="3200400"/>
            <a:ext cx="3840480" cy="731520"/>
          </a:xfrm>
          <a:prstGeom prst="rect">
            <a:avLst/>
          </a:prstGeom>
          <a:solidFill>
            <a:srgbClr val="1A2F78"/>
          </a:solidFill>
          <a:ln/>
        </p:spPr>
        <p:txBody>
          <a:bodyPr/>
          <a:lstStyle/>
          <a:p>
            <a:endParaRPr lang="en-GB"/>
          </a:p>
        </p:txBody>
      </p:sp>
      <p:sp>
        <p:nvSpPr>
          <p:cNvPr id="15" name="Text 12"/>
          <p:cNvSpPr/>
          <p:nvPr/>
        </p:nvSpPr>
        <p:spPr>
          <a:xfrm>
            <a:off x="5120640" y="3200400"/>
            <a:ext cx="3291840" cy="731520"/>
          </a:xfrm>
          <a:prstGeom prst="rect">
            <a:avLst/>
          </a:prstGeom>
          <a:noFill/>
          <a:ln/>
        </p:spPr>
        <p:txBody>
          <a:bodyPr wrap="square" lIns="0" tIns="0" rIns="0" bIns="0" rtlCol="0" anchor="ctr"/>
          <a:lstStyle/>
          <a:p>
            <a:pPr marL="0" indent="0">
              <a:buNone/>
            </a:pPr>
            <a:r>
              <a:rPr lang="en-US" sz="1500">
                <a:solidFill>
                  <a:srgbClr val="FFFFFF"/>
                </a:solidFill>
                <a:latin typeface="Calibri" pitchFamily="34" charset="0"/>
                <a:ea typeface="Calibri" pitchFamily="34" charset="-122"/>
                <a:cs typeface="Calibri" pitchFamily="34" charset="-120"/>
              </a:rPr>
              <a:t>Ignoring warning signs</a:t>
            </a:r>
            <a:endParaRPr lang="en-US" sz="1500" dirty="0"/>
          </a:p>
        </p:txBody>
      </p:sp>
      <p:sp>
        <p:nvSpPr>
          <p:cNvPr id="16" name="Shape 13"/>
          <p:cNvSpPr/>
          <p:nvPr/>
        </p:nvSpPr>
        <p:spPr>
          <a:xfrm>
            <a:off x="731520" y="4069080"/>
            <a:ext cx="3840480" cy="731520"/>
          </a:xfrm>
          <a:prstGeom prst="rect">
            <a:avLst/>
          </a:prstGeom>
          <a:solidFill>
            <a:srgbClr val="1E3A7A"/>
          </a:solidFill>
          <a:ln/>
        </p:spPr>
        <p:txBody>
          <a:bodyPr/>
          <a:lstStyle/>
          <a:p>
            <a:endParaRPr lang="en-GB"/>
          </a:p>
        </p:txBody>
      </p:sp>
      <p:sp>
        <p:nvSpPr>
          <p:cNvPr id="17" name="Text 14"/>
          <p:cNvSpPr/>
          <p:nvPr/>
        </p:nvSpPr>
        <p:spPr>
          <a:xfrm>
            <a:off x="1005840" y="4069080"/>
            <a:ext cx="3291840" cy="731520"/>
          </a:xfrm>
          <a:prstGeom prst="rect">
            <a:avLst/>
          </a:prstGeom>
          <a:noFill/>
          <a:ln/>
        </p:spPr>
        <p:txBody>
          <a:bodyPr wrap="square" lIns="0" tIns="0" rIns="0" bIns="0" rtlCol="0" anchor="ctr"/>
          <a:lstStyle/>
          <a:p>
            <a:pPr marL="0" indent="0">
              <a:buNone/>
            </a:pPr>
            <a:r>
              <a:rPr lang="en-US" sz="1500">
                <a:solidFill>
                  <a:srgbClr val="FFFFFF"/>
                </a:solidFill>
                <a:latin typeface="Calibri" pitchFamily="34" charset="0"/>
                <a:ea typeface="Calibri" pitchFamily="34" charset="-122"/>
                <a:cs typeface="Calibri" pitchFamily="34" charset="-120"/>
              </a:rPr>
              <a:t>Normalization of deviance</a:t>
            </a:r>
            <a:endParaRPr lang="en-US" sz="15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2">
    <p:bg>
      <p:bgPr>
        <a:solidFill>
          <a:srgbClr val="0D1B4C"/>
        </a:solidFill>
        <a:effectLst/>
      </p:bgPr>
    </p:bg>
    <p:spTree>
      <p:nvGrpSpPr>
        <p:cNvPr id="1" name=""/>
        <p:cNvGrpSpPr/>
        <p:nvPr/>
      </p:nvGrpSpPr>
      <p:grpSpPr>
        <a:xfrm>
          <a:off x="0" y="0"/>
          <a:ext cx="0" cy="0"/>
          <a:chOff x="0" y="0"/>
          <a:chExt cx="0" cy="0"/>
        </a:xfrm>
      </p:grpSpPr>
      <p:sp>
        <p:nvSpPr>
          <p:cNvPr id="2" name="Text 0"/>
          <p:cNvSpPr/>
          <p:nvPr/>
        </p:nvSpPr>
        <p:spPr>
          <a:xfrm>
            <a:off x="731520" y="365760"/>
            <a:ext cx="7680960" cy="640080"/>
          </a:xfrm>
          <a:prstGeom prst="rect">
            <a:avLst/>
          </a:prstGeom>
          <a:noFill/>
          <a:ln/>
        </p:spPr>
        <p:txBody>
          <a:bodyPr wrap="square" lIns="0" tIns="0" rIns="0" bIns="0" rtlCol="0" anchor="ctr"/>
          <a:lstStyle/>
          <a:p>
            <a:pPr marL="0" indent="0">
              <a:buNone/>
            </a:pPr>
            <a:r>
              <a:rPr lang="en-US" sz="3000" b="1" i="1">
                <a:solidFill>
                  <a:srgbClr val="F28C28"/>
                </a:solidFill>
                <a:latin typeface="Trebuchet MS" pitchFamily="34" charset="0"/>
                <a:ea typeface="Trebuchet MS" pitchFamily="34" charset="-122"/>
                <a:cs typeface="Trebuchet MS" pitchFamily="34" charset="-120"/>
              </a:rPr>
              <a:t>"How We Got Away With It Last Time"</a:t>
            </a:r>
            <a:endParaRPr lang="en-US" sz="3000" dirty="0"/>
          </a:p>
        </p:txBody>
      </p:sp>
      <p:sp>
        <p:nvSpPr>
          <p:cNvPr id="3" name="Shape 1"/>
          <p:cNvSpPr/>
          <p:nvPr/>
        </p:nvSpPr>
        <p:spPr>
          <a:xfrm>
            <a:off x="457200" y="1371600"/>
            <a:ext cx="1554480" cy="1371600"/>
          </a:xfrm>
          <a:prstGeom prst="rect">
            <a:avLst/>
          </a:prstGeom>
          <a:solidFill>
            <a:srgbClr val="1A2F78"/>
          </a:solidFill>
          <a:ln/>
          <a:effectLst>
            <a:outerShdw blurRad="101600" dist="38100" dir="8100000" algn="bl" rotWithShape="0">
              <a:srgbClr val="000000">
                <a:alpha val="30000"/>
              </a:srgbClr>
            </a:outerShdw>
          </a:effectLst>
        </p:spPr>
        <p:txBody>
          <a:bodyPr/>
          <a:lstStyle/>
          <a:p>
            <a:endParaRPr lang="en-GB"/>
          </a:p>
        </p:txBody>
      </p:sp>
      <p:sp>
        <p:nvSpPr>
          <p:cNvPr id="4" name="Text 2"/>
          <p:cNvSpPr/>
          <p:nvPr/>
        </p:nvSpPr>
        <p:spPr>
          <a:xfrm>
            <a:off x="502920" y="1417320"/>
            <a:ext cx="365760" cy="320040"/>
          </a:xfrm>
          <a:prstGeom prst="rect">
            <a:avLst/>
          </a:prstGeom>
          <a:noFill/>
          <a:ln/>
        </p:spPr>
        <p:txBody>
          <a:bodyPr wrap="square" lIns="0" tIns="0" rIns="0" bIns="0" rtlCol="0" anchor="ctr"/>
          <a:lstStyle/>
          <a:p>
            <a:pPr marL="0" indent="0">
              <a:buNone/>
            </a:pPr>
            <a:r>
              <a:rPr lang="en-US" sz="1600" b="1">
                <a:solidFill>
                  <a:srgbClr val="F28C28"/>
                </a:solidFill>
                <a:latin typeface="Trebuchet MS" pitchFamily="34" charset="0"/>
                <a:ea typeface="Trebuchet MS" pitchFamily="34" charset="-122"/>
                <a:cs typeface="Trebuchet MS" pitchFamily="34" charset="-120"/>
              </a:rPr>
              <a:t>1</a:t>
            </a:r>
            <a:endParaRPr lang="en-US" sz="1600" dirty="0"/>
          </a:p>
        </p:txBody>
      </p:sp>
      <p:sp>
        <p:nvSpPr>
          <p:cNvPr id="5" name="Text 3"/>
          <p:cNvSpPr/>
          <p:nvPr/>
        </p:nvSpPr>
        <p:spPr>
          <a:xfrm>
            <a:off x="548640" y="1783080"/>
            <a:ext cx="1371600" cy="822960"/>
          </a:xfrm>
          <a:prstGeom prst="rect">
            <a:avLst/>
          </a:prstGeom>
          <a:noFill/>
          <a:ln/>
        </p:spPr>
        <p:txBody>
          <a:bodyPr wrap="square" lIns="0" tIns="0" rIns="0" bIns="0" rtlCol="0" anchor="ctr"/>
          <a:lstStyle/>
          <a:p>
            <a:pPr marL="0" indent="0">
              <a:buNone/>
            </a:pPr>
            <a:r>
              <a:rPr lang="en-US" sz="1100">
                <a:solidFill>
                  <a:srgbClr val="FFFFFF"/>
                </a:solidFill>
                <a:latin typeface="Calibri" pitchFamily="34" charset="0"/>
                <a:ea typeface="Calibri" pitchFamily="34" charset="-122"/>
                <a:cs typeface="Calibri" pitchFamily="34" charset="-120"/>
              </a:rPr>
              <a:t>Unsafe behaviour</a:t>
            </a:r>
            <a:endParaRPr lang="en-US" sz="1100"/>
          </a:p>
          <a:p>
            <a:pPr marL="0" indent="0">
              <a:buNone/>
            </a:pPr>
            <a:r>
              <a:rPr lang="en-US" sz="1100">
                <a:solidFill>
                  <a:srgbClr val="FFFFFF"/>
                </a:solidFill>
                <a:latin typeface="Calibri" pitchFamily="34" charset="0"/>
                <a:ea typeface="Calibri" pitchFamily="34" charset="-122"/>
                <a:cs typeface="Calibri" pitchFamily="34" charset="-120"/>
              </a:rPr>
              <a:t>repeated successfully</a:t>
            </a:r>
            <a:endParaRPr lang="en-US" sz="1100" dirty="0"/>
          </a:p>
        </p:txBody>
      </p:sp>
      <p:sp>
        <p:nvSpPr>
          <p:cNvPr id="6" name="Shape 4"/>
          <p:cNvSpPr/>
          <p:nvPr/>
        </p:nvSpPr>
        <p:spPr>
          <a:xfrm>
            <a:off x="2194560" y="1371600"/>
            <a:ext cx="1554480" cy="1371600"/>
          </a:xfrm>
          <a:prstGeom prst="rect">
            <a:avLst/>
          </a:prstGeom>
          <a:solidFill>
            <a:srgbClr val="1A2F78"/>
          </a:solidFill>
          <a:ln/>
          <a:effectLst>
            <a:outerShdw blurRad="101600" dist="38100" dir="8100000" algn="bl" rotWithShape="0">
              <a:srgbClr val="000000">
                <a:alpha val="30000"/>
              </a:srgbClr>
            </a:outerShdw>
          </a:effectLst>
        </p:spPr>
        <p:txBody>
          <a:bodyPr/>
          <a:lstStyle/>
          <a:p>
            <a:endParaRPr lang="en-GB"/>
          </a:p>
        </p:txBody>
      </p:sp>
      <p:sp>
        <p:nvSpPr>
          <p:cNvPr id="7" name="Text 5"/>
          <p:cNvSpPr/>
          <p:nvPr/>
        </p:nvSpPr>
        <p:spPr>
          <a:xfrm>
            <a:off x="2240280" y="1417320"/>
            <a:ext cx="365760" cy="320040"/>
          </a:xfrm>
          <a:prstGeom prst="rect">
            <a:avLst/>
          </a:prstGeom>
          <a:noFill/>
          <a:ln/>
        </p:spPr>
        <p:txBody>
          <a:bodyPr wrap="square" lIns="0" tIns="0" rIns="0" bIns="0" rtlCol="0" anchor="ctr"/>
          <a:lstStyle/>
          <a:p>
            <a:pPr marL="0" indent="0">
              <a:buNone/>
            </a:pPr>
            <a:r>
              <a:rPr lang="en-US" sz="1600" b="1">
                <a:solidFill>
                  <a:srgbClr val="F28C28"/>
                </a:solidFill>
                <a:latin typeface="Trebuchet MS" pitchFamily="34" charset="0"/>
                <a:ea typeface="Trebuchet MS" pitchFamily="34" charset="-122"/>
                <a:cs typeface="Trebuchet MS" pitchFamily="34" charset="-120"/>
              </a:rPr>
              <a:t>2</a:t>
            </a:r>
            <a:endParaRPr lang="en-US" sz="1600" dirty="0"/>
          </a:p>
        </p:txBody>
      </p:sp>
      <p:sp>
        <p:nvSpPr>
          <p:cNvPr id="8" name="Text 6"/>
          <p:cNvSpPr/>
          <p:nvPr/>
        </p:nvSpPr>
        <p:spPr>
          <a:xfrm>
            <a:off x="2286000" y="1783080"/>
            <a:ext cx="1371600" cy="822960"/>
          </a:xfrm>
          <a:prstGeom prst="rect">
            <a:avLst/>
          </a:prstGeom>
          <a:noFill/>
          <a:ln/>
        </p:spPr>
        <p:txBody>
          <a:bodyPr wrap="square" lIns="0" tIns="0" rIns="0" bIns="0" rtlCol="0" anchor="ctr"/>
          <a:lstStyle/>
          <a:p>
            <a:pPr marL="0" indent="0">
              <a:buNone/>
            </a:pPr>
            <a:r>
              <a:rPr lang="en-US" sz="1100">
                <a:solidFill>
                  <a:srgbClr val="FFFFFF"/>
                </a:solidFill>
                <a:latin typeface="Calibri" pitchFamily="34" charset="0"/>
                <a:ea typeface="Calibri" pitchFamily="34" charset="-122"/>
                <a:cs typeface="Calibri" pitchFamily="34" charset="-120"/>
              </a:rPr>
              <a:t>Risk becomes</a:t>
            </a:r>
            <a:endParaRPr lang="en-US" sz="1100"/>
          </a:p>
          <a:p>
            <a:pPr marL="0" indent="0">
              <a:buNone/>
            </a:pPr>
            <a:r>
              <a:rPr lang="en-US" sz="1100">
                <a:solidFill>
                  <a:srgbClr val="FFFFFF"/>
                </a:solidFill>
                <a:latin typeface="Calibri" pitchFamily="34" charset="0"/>
                <a:ea typeface="Calibri" pitchFamily="34" charset="-122"/>
                <a:cs typeface="Calibri" pitchFamily="34" charset="-120"/>
              </a:rPr>
              <a:t>normalised</a:t>
            </a:r>
            <a:endParaRPr lang="en-US" sz="1100" dirty="0"/>
          </a:p>
        </p:txBody>
      </p:sp>
      <p:sp>
        <p:nvSpPr>
          <p:cNvPr id="9" name="Shape 7"/>
          <p:cNvSpPr/>
          <p:nvPr/>
        </p:nvSpPr>
        <p:spPr>
          <a:xfrm>
            <a:off x="3931920" y="1371600"/>
            <a:ext cx="1554480" cy="1371600"/>
          </a:xfrm>
          <a:prstGeom prst="rect">
            <a:avLst/>
          </a:prstGeom>
          <a:solidFill>
            <a:srgbClr val="1A2F78"/>
          </a:solidFill>
          <a:ln/>
          <a:effectLst>
            <a:outerShdw blurRad="101600" dist="38100" dir="8100000" algn="bl" rotWithShape="0">
              <a:srgbClr val="000000">
                <a:alpha val="30000"/>
              </a:srgbClr>
            </a:outerShdw>
          </a:effectLst>
        </p:spPr>
        <p:txBody>
          <a:bodyPr/>
          <a:lstStyle/>
          <a:p>
            <a:endParaRPr lang="en-GB"/>
          </a:p>
        </p:txBody>
      </p:sp>
      <p:sp>
        <p:nvSpPr>
          <p:cNvPr id="10" name="Text 8"/>
          <p:cNvSpPr/>
          <p:nvPr/>
        </p:nvSpPr>
        <p:spPr>
          <a:xfrm>
            <a:off x="3977640" y="1417320"/>
            <a:ext cx="365760" cy="320040"/>
          </a:xfrm>
          <a:prstGeom prst="rect">
            <a:avLst/>
          </a:prstGeom>
          <a:noFill/>
          <a:ln/>
        </p:spPr>
        <p:txBody>
          <a:bodyPr wrap="square" lIns="0" tIns="0" rIns="0" bIns="0" rtlCol="0" anchor="ctr"/>
          <a:lstStyle/>
          <a:p>
            <a:pPr marL="0" indent="0">
              <a:buNone/>
            </a:pPr>
            <a:r>
              <a:rPr lang="en-US" sz="1600" b="1">
                <a:solidFill>
                  <a:srgbClr val="F28C28"/>
                </a:solidFill>
                <a:latin typeface="Trebuchet MS" pitchFamily="34" charset="0"/>
                <a:ea typeface="Trebuchet MS" pitchFamily="34" charset="-122"/>
                <a:cs typeface="Trebuchet MS" pitchFamily="34" charset="-120"/>
              </a:rPr>
              <a:t>3</a:t>
            </a:r>
            <a:endParaRPr lang="en-US" sz="1600" dirty="0"/>
          </a:p>
        </p:txBody>
      </p:sp>
      <p:sp>
        <p:nvSpPr>
          <p:cNvPr id="11" name="Text 9"/>
          <p:cNvSpPr/>
          <p:nvPr/>
        </p:nvSpPr>
        <p:spPr>
          <a:xfrm>
            <a:off x="4023360" y="1783080"/>
            <a:ext cx="1371600" cy="822960"/>
          </a:xfrm>
          <a:prstGeom prst="rect">
            <a:avLst/>
          </a:prstGeom>
          <a:noFill/>
          <a:ln/>
        </p:spPr>
        <p:txBody>
          <a:bodyPr wrap="square" lIns="0" tIns="0" rIns="0" bIns="0" rtlCol="0" anchor="ctr"/>
          <a:lstStyle/>
          <a:p>
            <a:pPr marL="0" indent="0">
              <a:buNone/>
            </a:pPr>
            <a:r>
              <a:rPr lang="en-US" sz="1100">
                <a:solidFill>
                  <a:srgbClr val="FFFFFF"/>
                </a:solidFill>
                <a:latin typeface="Calibri" pitchFamily="34" charset="0"/>
                <a:ea typeface="Calibri" pitchFamily="34" charset="-122"/>
                <a:cs typeface="Calibri" pitchFamily="34" charset="-120"/>
              </a:rPr>
              <a:t>Limits slowly</a:t>
            </a:r>
            <a:endParaRPr lang="en-US" sz="1100"/>
          </a:p>
          <a:p>
            <a:pPr marL="0" indent="0">
              <a:buNone/>
            </a:pPr>
            <a:r>
              <a:rPr lang="en-US" sz="1100">
                <a:solidFill>
                  <a:srgbClr val="FFFFFF"/>
                </a:solidFill>
                <a:latin typeface="Calibri" pitchFamily="34" charset="0"/>
                <a:ea typeface="Calibri" pitchFamily="34" charset="-122"/>
                <a:cs typeface="Calibri" pitchFamily="34" charset="-120"/>
              </a:rPr>
              <a:t>pushed further</a:t>
            </a:r>
            <a:endParaRPr lang="en-US" sz="1100" dirty="0"/>
          </a:p>
        </p:txBody>
      </p:sp>
      <p:sp>
        <p:nvSpPr>
          <p:cNvPr id="12" name="Shape 10"/>
          <p:cNvSpPr/>
          <p:nvPr/>
        </p:nvSpPr>
        <p:spPr>
          <a:xfrm>
            <a:off x="5669280" y="1371600"/>
            <a:ext cx="1554480" cy="1371600"/>
          </a:xfrm>
          <a:prstGeom prst="rect">
            <a:avLst/>
          </a:prstGeom>
          <a:solidFill>
            <a:srgbClr val="1A2F78"/>
          </a:solidFill>
          <a:ln/>
          <a:effectLst>
            <a:outerShdw blurRad="101600" dist="38100" dir="8100000" algn="bl" rotWithShape="0">
              <a:srgbClr val="000000">
                <a:alpha val="30000"/>
              </a:srgbClr>
            </a:outerShdw>
          </a:effectLst>
        </p:spPr>
        <p:txBody>
          <a:bodyPr/>
          <a:lstStyle/>
          <a:p>
            <a:endParaRPr lang="en-GB"/>
          </a:p>
        </p:txBody>
      </p:sp>
      <p:sp>
        <p:nvSpPr>
          <p:cNvPr id="13" name="Text 11"/>
          <p:cNvSpPr/>
          <p:nvPr/>
        </p:nvSpPr>
        <p:spPr>
          <a:xfrm>
            <a:off x="5715000" y="1417320"/>
            <a:ext cx="365760" cy="320040"/>
          </a:xfrm>
          <a:prstGeom prst="rect">
            <a:avLst/>
          </a:prstGeom>
          <a:noFill/>
          <a:ln/>
        </p:spPr>
        <p:txBody>
          <a:bodyPr wrap="square" lIns="0" tIns="0" rIns="0" bIns="0" rtlCol="0" anchor="ctr"/>
          <a:lstStyle/>
          <a:p>
            <a:pPr marL="0" indent="0">
              <a:buNone/>
            </a:pPr>
            <a:r>
              <a:rPr lang="en-US" sz="1600" b="1">
                <a:solidFill>
                  <a:srgbClr val="F28C28"/>
                </a:solidFill>
                <a:latin typeface="Trebuchet MS" pitchFamily="34" charset="0"/>
                <a:ea typeface="Trebuchet MS" pitchFamily="34" charset="-122"/>
                <a:cs typeface="Trebuchet MS" pitchFamily="34" charset="-120"/>
              </a:rPr>
              <a:t>4</a:t>
            </a:r>
            <a:endParaRPr lang="en-US" sz="1600" dirty="0"/>
          </a:p>
        </p:txBody>
      </p:sp>
      <p:sp>
        <p:nvSpPr>
          <p:cNvPr id="14" name="Text 12"/>
          <p:cNvSpPr/>
          <p:nvPr/>
        </p:nvSpPr>
        <p:spPr>
          <a:xfrm>
            <a:off x="5760720" y="1783080"/>
            <a:ext cx="1371600" cy="822960"/>
          </a:xfrm>
          <a:prstGeom prst="rect">
            <a:avLst/>
          </a:prstGeom>
          <a:noFill/>
          <a:ln/>
        </p:spPr>
        <p:txBody>
          <a:bodyPr wrap="square" lIns="0" tIns="0" rIns="0" bIns="0" rtlCol="0" anchor="ctr"/>
          <a:lstStyle/>
          <a:p>
            <a:pPr marL="0" indent="0">
              <a:buNone/>
            </a:pPr>
            <a:r>
              <a:rPr lang="en-US" sz="1100">
                <a:solidFill>
                  <a:srgbClr val="FFFFFF"/>
                </a:solidFill>
                <a:latin typeface="Calibri" pitchFamily="34" charset="0"/>
                <a:ea typeface="Calibri" pitchFamily="34" charset="-122"/>
                <a:cs typeface="Calibri" pitchFamily="34" charset="-120"/>
              </a:rPr>
              <a:t>Shortcuts become</a:t>
            </a:r>
            <a:endParaRPr lang="en-US" sz="1100"/>
          </a:p>
          <a:p>
            <a:pPr marL="0" indent="0">
              <a:buNone/>
            </a:pPr>
            <a:r>
              <a:rPr lang="en-US" sz="1100">
                <a:solidFill>
                  <a:srgbClr val="FFFFFF"/>
                </a:solidFill>
                <a:latin typeface="Calibri" pitchFamily="34" charset="0"/>
                <a:ea typeface="Calibri" pitchFamily="34" charset="-122"/>
                <a:cs typeface="Calibri" pitchFamily="34" charset="-120"/>
              </a:rPr>
              <a:t>habits</a:t>
            </a:r>
            <a:endParaRPr lang="en-US" sz="1100" dirty="0"/>
          </a:p>
        </p:txBody>
      </p:sp>
      <p:sp>
        <p:nvSpPr>
          <p:cNvPr id="15" name="Shape 13"/>
          <p:cNvSpPr/>
          <p:nvPr/>
        </p:nvSpPr>
        <p:spPr>
          <a:xfrm>
            <a:off x="7406640" y="1371600"/>
            <a:ext cx="1554480" cy="1371600"/>
          </a:xfrm>
          <a:prstGeom prst="rect">
            <a:avLst/>
          </a:prstGeom>
          <a:solidFill>
            <a:srgbClr val="1A2F78"/>
          </a:solidFill>
          <a:ln/>
          <a:effectLst>
            <a:outerShdw blurRad="101600" dist="38100" dir="8100000" algn="bl" rotWithShape="0">
              <a:srgbClr val="000000">
                <a:alpha val="30000"/>
              </a:srgbClr>
            </a:outerShdw>
          </a:effectLst>
        </p:spPr>
        <p:txBody>
          <a:bodyPr/>
          <a:lstStyle/>
          <a:p>
            <a:endParaRPr lang="en-GB"/>
          </a:p>
        </p:txBody>
      </p:sp>
      <p:sp>
        <p:nvSpPr>
          <p:cNvPr id="16" name="Text 14"/>
          <p:cNvSpPr/>
          <p:nvPr/>
        </p:nvSpPr>
        <p:spPr>
          <a:xfrm>
            <a:off x="7452360" y="1417320"/>
            <a:ext cx="365760" cy="320040"/>
          </a:xfrm>
          <a:prstGeom prst="rect">
            <a:avLst/>
          </a:prstGeom>
          <a:noFill/>
          <a:ln/>
        </p:spPr>
        <p:txBody>
          <a:bodyPr wrap="square" lIns="0" tIns="0" rIns="0" bIns="0" rtlCol="0" anchor="ctr"/>
          <a:lstStyle/>
          <a:p>
            <a:pPr marL="0" indent="0">
              <a:buNone/>
            </a:pPr>
            <a:r>
              <a:rPr lang="en-US" sz="1600" b="1">
                <a:solidFill>
                  <a:srgbClr val="F28C28"/>
                </a:solidFill>
                <a:latin typeface="Trebuchet MS" pitchFamily="34" charset="0"/>
                <a:ea typeface="Trebuchet MS" pitchFamily="34" charset="-122"/>
                <a:cs typeface="Trebuchet MS" pitchFamily="34" charset="-120"/>
              </a:rPr>
              <a:t>5</a:t>
            </a:r>
            <a:endParaRPr lang="en-US" sz="1600" dirty="0"/>
          </a:p>
        </p:txBody>
      </p:sp>
      <p:sp>
        <p:nvSpPr>
          <p:cNvPr id="17" name="Text 15"/>
          <p:cNvSpPr/>
          <p:nvPr/>
        </p:nvSpPr>
        <p:spPr>
          <a:xfrm>
            <a:off x="7498080" y="1783080"/>
            <a:ext cx="1371600" cy="822960"/>
          </a:xfrm>
          <a:prstGeom prst="rect">
            <a:avLst/>
          </a:prstGeom>
          <a:noFill/>
          <a:ln/>
        </p:spPr>
        <p:txBody>
          <a:bodyPr wrap="square" lIns="0" tIns="0" rIns="0" bIns="0" rtlCol="0" anchor="ctr"/>
          <a:lstStyle/>
          <a:p>
            <a:pPr marL="0" indent="0">
              <a:buNone/>
            </a:pPr>
            <a:r>
              <a:rPr lang="en-US" sz="1100">
                <a:solidFill>
                  <a:srgbClr val="FFFFFF"/>
                </a:solidFill>
                <a:latin typeface="Calibri" pitchFamily="34" charset="0"/>
                <a:ea typeface="Calibri" pitchFamily="34" charset="-122"/>
                <a:cs typeface="Calibri" pitchFamily="34" charset="-120"/>
              </a:rPr>
              <a:t>Confidence grows</a:t>
            </a:r>
            <a:endParaRPr lang="en-US" sz="1100"/>
          </a:p>
          <a:p>
            <a:pPr marL="0" indent="0">
              <a:buNone/>
            </a:pPr>
            <a:r>
              <a:rPr lang="en-US" sz="1100">
                <a:solidFill>
                  <a:srgbClr val="FFFFFF"/>
                </a:solidFill>
                <a:latin typeface="Calibri" pitchFamily="34" charset="0"/>
                <a:ea typeface="Calibri" pitchFamily="34" charset="-122"/>
                <a:cs typeface="Calibri" pitchFamily="34" charset="-120"/>
              </a:rPr>
              <a:t>without safety margin</a:t>
            </a:r>
            <a:endParaRPr lang="en-US" sz="1100" dirty="0"/>
          </a:p>
        </p:txBody>
      </p:sp>
      <p:sp>
        <p:nvSpPr>
          <p:cNvPr id="18" name="Text 16"/>
          <p:cNvSpPr/>
          <p:nvPr/>
        </p:nvSpPr>
        <p:spPr>
          <a:xfrm>
            <a:off x="731520" y="3108960"/>
            <a:ext cx="7680960" cy="365760"/>
          </a:xfrm>
          <a:prstGeom prst="rect">
            <a:avLst/>
          </a:prstGeom>
          <a:noFill/>
          <a:ln/>
        </p:spPr>
        <p:txBody>
          <a:bodyPr wrap="square" lIns="0" tIns="0" rIns="0" bIns="0" rtlCol="0" anchor="ctr"/>
          <a:lstStyle/>
          <a:p>
            <a:pPr marL="0" indent="0">
              <a:buNone/>
            </a:pPr>
            <a:r>
              <a:rPr lang="en-US" sz="1600" b="1">
                <a:solidFill>
                  <a:srgbClr val="F28C28"/>
                </a:solidFill>
                <a:latin typeface="Trebuchet MS" pitchFamily="34" charset="0"/>
                <a:ea typeface="Trebuchet MS" pitchFamily="34" charset="-122"/>
                <a:cs typeface="Trebuchet MS" pitchFamily="34" charset="-120"/>
              </a:rPr>
              <a:t>Warning Signs</a:t>
            </a:r>
            <a:endParaRPr lang="en-US" sz="1600" dirty="0"/>
          </a:p>
        </p:txBody>
      </p:sp>
      <p:sp>
        <p:nvSpPr>
          <p:cNvPr id="19" name="Shape 17"/>
          <p:cNvSpPr/>
          <p:nvPr/>
        </p:nvSpPr>
        <p:spPr>
          <a:xfrm>
            <a:off x="731520" y="3611880"/>
            <a:ext cx="1828800" cy="640080"/>
          </a:xfrm>
          <a:prstGeom prst="rect">
            <a:avLst/>
          </a:prstGeom>
          <a:solidFill>
            <a:srgbClr val="5C2E0E"/>
          </a:solidFill>
          <a:ln/>
        </p:spPr>
        <p:txBody>
          <a:bodyPr/>
          <a:lstStyle/>
          <a:p>
            <a:endParaRPr lang="en-GB"/>
          </a:p>
        </p:txBody>
      </p:sp>
      <p:sp>
        <p:nvSpPr>
          <p:cNvPr id="20" name="Text 18"/>
          <p:cNvSpPr/>
          <p:nvPr/>
        </p:nvSpPr>
        <p:spPr>
          <a:xfrm>
            <a:off x="868680" y="3611880"/>
            <a:ext cx="1554480" cy="640080"/>
          </a:xfrm>
          <a:prstGeom prst="rect">
            <a:avLst/>
          </a:prstGeom>
          <a:noFill/>
          <a:ln/>
        </p:spPr>
        <p:txBody>
          <a:bodyPr wrap="square" lIns="0" tIns="0" rIns="0" bIns="0" rtlCol="0" anchor="ctr"/>
          <a:lstStyle/>
          <a:p>
            <a:pPr marL="0" indent="0">
              <a:buNone/>
            </a:pPr>
            <a:r>
              <a:rPr lang="en-US" sz="1100">
                <a:solidFill>
                  <a:srgbClr val="FFFFFF"/>
                </a:solidFill>
                <a:latin typeface="Calibri" pitchFamily="34" charset="0"/>
                <a:ea typeface="Calibri" pitchFamily="34" charset="-122"/>
                <a:cs typeface="Calibri" pitchFamily="34" charset="-120"/>
              </a:rPr>
              <a:t>Ignoring gas rules</a:t>
            </a:r>
            <a:endParaRPr lang="en-US" sz="1100" dirty="0"/>
          </a:p>
        </p:txBody>
      </p:sp>
      <p:sp>
        <p:nvSpPr>
          <p:cNvPr id="21" name="Shape 19"/>
          <p:cNvSpPr/>
          <p:nvPr/>
        </p:nvSpPr>
        <p:spPr>
          <a:xfrm>
            <a:off x="2743200" y="3611880"/>
            <a:ext cx="1828800" cy="640080"/>
          </a:xfrm>
          <a:prstGeom prst="rect">
            <a:avLst/>
          </a:prstGeom>
          <a:solidFill>
            <a:srgbClr val="5C2E0E"/>
          </a:solidFill>
          <a:ln/>
        </p:spPr>
        <p:txBody>
          <a:bodyPr/>
          <a:lstStyle/>
          <a:p>
            <a:endParaRPr lang="en-GB"/>
          </a:p>
        </p:txBody>
      </p:sp>
      <p:sp>
        <p:nvSpPr>
          <p:cNvPr id="22" name="Text 20"/>
          <p:cNvSpPr/>
          <p:nvPr/>
        </p:nvSpPr>
        <p:spPr>
          <a:xfrm>
            <a:off x="2880360" y="3611880"/>
            <a:ext cx="1554480" cy="640080"/>
          </a:xfrm>
          <a:prstGeom prst="rect">
            <a:avLst/>
          </a:prstGeom>
          <a:noFill/>
          <a:ln/>
        </p:spPr>
        <p:txBody>
          <a:bodyPr wrap="square" lIns="0" tIns="0" rIns="0" bIns="0" rtlCol="0" anchor="ctr"/>
          <a:lstStyle/>
          <a:p>
            <a:pPr marL="0" indent="0">
              <a:buNone/>
            </a:pPr>
            <a:r>
              <a:rPr lang="en-US" sz="1100" dirty="0">
                <a:solidFill>
                  <a:srgbClr val="FFFFFF"/>
                </a:solidFill>
                <a:latin typeface="Calibri" pitchFamily="34" charset="0"/>
                <a:ea typeface="Calibri" pitchFamily="34" charset="-122"/>
                <a:cs typeface="Calibri" pitchFamily="34" charset="-120"/>
              </a:rPr>
              <a:t>Poor redundancy</a:t>
            </a:r>
            <a:endParaRPr lang="en-US" sz="1100" dirty="0"/>
          </a:p>
        </p:txBody>
      </p:sp>
      <p:sp>
        <p:nvSpPr>
          <p:cNvPr id="23" name="Shape 21"/>
          <p:cNvSpPr/>
          <p:nvPr/>
        </p:nvSpPr>
        <p:spPr>
          <a:xfrm>
            <a:off x="4754880" y="3611880"/>
            <a:ext cx="1828800" cy="640080"/>
          </a:xfrm>
          <a:prstGeom prst="rect">
            <a:avLst/>
          </a:prstGeom>
          <a:solidFill>
            <a:srgbClr val="5C2E0E"/>
          </a:solidFill>
          <a:ln/>
        </p:spPr>
        <p:txBody>
          <a:bodyPr/>
          <a:lstStyle/>
          <a:p>
            <a:endParaRPr lang="en-GB"/>
          </a:p>
        </p:txBody>
      </p:sp>
      <p:sp>
        <p:nvSpPr>
          <p:cNvPr id="24" name="Text 22"/>
          <p:cNvSpPr/>
          <p:nvPr/>
        </p:nvSpPr>
        <p:spPr>
          <a:xfrm>
            <a:off x="4892040" y="3611880"/>
            <a:ext cx="1554480" cy="640080"/>
          </a:xfrm>
          <a:prstGeom prst="rect">
            <a:avLst/>
          </a:prstGeom>
          <a:noFill/>
          <a:ln/>
        </p:spPr>
        <p:txBody>
          <a:bodyPr wrap="square" lIns="0" tIns="0" rIns="0" bIns="0" rtlCol="0" anchor="ctr"/>
          <a:lstStyle/>
          <a:p>
            <a:pPr marL="0" indent="0">
              <a:buNone/>
            </a:pPr>
            <a:r>
              <a:rPr lang="en-US" sz="1100" dirty="0">
                <a:solidFill>
                  <a:srgbClr val="FFFFFF"/>
                </a:solidFill>
                <a:latin typeface="Calibri" pitchFamily="34" charset="0"/>
                <a:ea typeface="Calibri" pitchFamily="34" charset="-122"/>
                <a:cs typeface="Calibri" pitchFamily="34" charset="-120"/>
              </a:rPr>
              <a:t>Improper training progression</a:t>
            </a:r>
            <a:endParaRPr lang="en-US" sz="1100" dirty="0"/>
          </a:p>
        </p:txBody>
      </p:sp>
      <p:sp>
        <p:nvSpPr>
          <p:cNvPr id="25" name="Shape 23"/>
          <p:cNvSpPr/>
          <p:nvPr/>
        </p:nvSpPr>
        <p:spPr>
          <a:xfrm>
            <a:off x="6766560" y="3611880"/>
            <a:ext cx="1828800" cy="640080"/>
          </a:xfrm>
          <a:prstGeom prst="rect">
            <a:avLst/>
          </a:prstGeom>
          <a:solidFill>
            <a:srgbClr val="5C2E0E"/>
          </a:solidFill>
          <a:ln/>
        </p:spPr>
        <p:txBody>
          <a:bodyPr/>
          <a:lstStyle/>
          <a:p>
            <a:endParaRPr lang="en-GB"/>
          </a:p>
        </p:txBody>
      </p:sp>
      <p:sp>
        <p:nvSpPr>
          <p:cNvPr id="26" name="Text 24"/>
          <p:cNvSpPr/>
          <p:nvPr/>
        </p:nvSpPr>
        <p:spPr>
          <a:xfrm>
            <a:off x="6903720" y="3611880"/>
            <a:ext cx="1554480" cy="640080"/>
          </a:xfrm>
          <a:prstGeom prst="rect">
            <a:avLst/>
          </a:prstGeom>
          <a:noFill/>
          <a:ln/>
        </p:spPr>
        <p:txBody>
          <a:bodyPr wrap="square" lIns="0" tIns="0" rIns="0" bIns="0" rtlCol="0" anchor="ctr"/>
          <a:lstStyle/>
          <a:p>
            <a:pPr marL="0" indent="0">
              <a:buNone/>
            </a:pPr>
            <a:r>
              <a:rPr lang="en-US" sz="1100" dirty="0">
                <a:solidFill>
                  <a:srgbClr val="FFFFFF"/>
                </a:solidFill>
                <a:latin typeface="Calibri" pitchFamily="34" charset="0"/>
                <a:ea typeface="Calibri" pitchFamily="34" charset="-122"/>
                <a:cs typeface="Calibri" pitchFamily="34" charset="-120"/>
              </a:rPr>
              <a:t>Diving outside certification limits</a:t>
            </a:r>
            <a:endParaRPr lang="en-US" sz="11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3">
    <p:bg>
      <p:bgPr>
        <a:solidFill>
          <a:srgbClr val="0D1B4C"/>
        </a:solidFill>
        <a:effectLst/>
      </p:bgPr>
    </p:bg>
    <p:spTree>
      <p:nvGrpSpPr>
        <p:cNvPr id="1" name=""/>
        <p:cNvGrpSpPr/>
        <p:nvPr/>
      </p:nvGrpSpPr>
      <p:grpSpPr>
        <a:xfrm>
          <a:off x="0" y="0"/>
          <a:ext cx="0" cy="0"/>
          <a:chOff x="0" y="0"/>
          <a:chExt cx="0" cy="0"/>
        </a:xfrm>
      </p:grpSpPr>
      <p:sp>
        <p:nvSpPr>
          <p:cNvPr id="2" name="Text 0"/>
          <p:cNvSpPr/>
          <p:nvPr/>
        </p:nvSpPr>
        <p:spPr>
          <a:xfrm>
            <a:off x="731520" y="365760"/>
            <a:ext cx="7680960" cy="640080"/>
          </a:xfrm>
          <a:prstGeom prst="rect">
            <a:avLst/>
          </a:prstGeom>
          <a:noFill/>
          <a:ln/>
        </p:spPr>
        <p:txBody>
          <a:bodyPr wrap="square" lIns="0" tIns="0" rIns="0" bIns="0" rtlCol="0" anchor="ctr"/>
          <a:lstStyle/>
          <a:p>
            <a:pPr marL="0" indent="0">
              <a:buNone/>
            </a:pPr>
            <a:r>
              <a:rPr lang="en-US" sz="3600" b="1">
                <a:solidFill>
                  <a:srgbClr val="FFFFFF"/>
                </a:solidFill>
                <a:latin typeface="Trebuchet MS" pitchFamily="34" charset="0"/>
                <a:ea typeface="Trebuchet MS" pitchFamily="34" charset="-122"/>
                <a:cs typeface="Trebuchet MS" pitchFamily="34" charset="-120"/>
              </a:rPr>
              <a:t>Calling the Dive</a:t>
            </a:r>
            <a:endParaRPr lang="en-US" sz="3600" dirty="0"/>
          </a:p>
        </p:txBody>
      </p:sp>
      <p:sp>
        <p:nvSpPr>
          <p:cNvPr id="3" name="Text 1"/>
          <p:cNvSpPr/>
          <p:nvPr/>
        </p:nvSpPr>
        <p:spPr>
          <a:xfrm>
            <a:off x="731520" y="1051560"/>
            <a:ext cx="7680960" cy="320040"/>
          </a:xfrm>
          <a:prstGeom prst="rect">
            <a:avLst/>
          </a:prstGeom>
          <a:noFill/>
          <a:ln/>
        </p:spPr>
        <p:txBody>
          <a:bodyPr wrap="square" lIns="0" tIns="0" rIns="0" bIns="0" rtlCol="0" anchor="ctr"/>
          <a:lstStyle/>
          <a:p>
            <a:pPr marL="0" indent="0">
              <a:buNone/>
            </a:pPr>
            <a:r>
              <a:rPr lang="en-US" sz="1400">
                <a:solidFill>
                  <a:srgbClr val="F28C28"/>
                </a:solidFill>
                <a:latin typeface="Calibri" pitchFamily="34" charset="0"/>
                <a:ea typeface="Calibri" pitchFamily="34" charset="-122"/>
                <a:cs typeface="Calibri" pitchFamily="34" charset="-120"/>
              </a:rPr>
              <a:t>Good reasons to abort:</a:t>
            </a:r>
            <a:endParaRPr lang="en-US" sz="1400" dirty="0"/>
          </a:p>
        </p:txBody>
      </p:sp>
      <p:sp>
        <p:nvSpPr>
          <p:cNvPr id="4" name="Shape 2"/>
          <p:cNvSpPr/>
          <p:nvPr/>
        </p:nvSpPr>
        <p:spPr>
          <a:xfrm>
            <a:off x="731520" y="1554480"/>
            <a:ext cx="3840480" cy="640080"/>
          </a:xfrm>
          <a:prstGeom prst="rect">
            <a:avLst/>
          </a:prstGeom>
          <a:solidFill>
            <a:srgbClr val="1A2F78"/>
          </a:solidFill>
          <a:ln/>
        </p:spPr>
        <p:txBody>
          <a:bodyPr/>
          <a:lstStyle/>
          <a:p>
            <a:endParaRPr lang="en-GB"/>
          </a:p>
        </p:txBody>
      </p:sp>
      <p:pic>
        <p:nvPicPr>
          <p:cNvPr id="5" name="Image 0" descr="preencoded.png"/>
          <p:cNvPicPr>
            <a:picLocks noChangeAspect="1"/>
          </p:cNvPicPr>
          <p:nvPr/>
        </p:nvPicPr>
        <p:blipFill>
          <a:blip r:embed="rId3"/>
          <a:stretch>
            <a:fillRect/>
          </a:stretch>
        </p:blipFill>
        <p:spPr>
          <a:xfrm>
            <a:off x="868680" y="1645920"/>
            <a:ext cx="457200" cy="457200"/>
          </a:xfrm>
          <a:prstGeom prst="rect">
            <a:avLst/>
          </a:prstGeom>
        </p:spPr>
      </p:pic>
      <p:sp>
        <p:nvSpPr>
          <p:cNvPr id="6" name="Text 3"/>
          <p:cNvSpPr/>
          <p:nvPr/>
        </p:nvSpPr>
        <p:spPr>
          <a:xfrm>
            <a:off x="1463040" y="1554480"/>
            <a:ext cx="2926080" cy="640080"/>
          </a:xfrm>
          <a:prstGeom prst="rect">
            <a:avLst/>
          </a:prstGeom>
          <a:noFill/>
          <a:ln/>
        </p:spPr>
        <p:txBody>
          <a:bodyPr wrap="square" lIns="0" tIns="0" rIns="0" bIns="0" rtlCol="0" anchor="ctr"/>
          <a:lstStyle/>
          <a:p>
            <a:pPr marL="0" indent="0">
              <a:buNone/>
            </a:pPr>
            <a:r>
              <a:rPr lang="en-US" sz="1400">
                <a:solidFill>
                  <a:srgbClr val="FFFFFF"/>
                </a:solidFill>
                <a:latin typeface="Calibri" pitchFamily="34" charset="0"/>
                <a:ea typeface="Calibri" pitchFamily="34" charset="-122"/>
                <a:cs typeface="Calibri" pitchFamily="34" charset="-120"/>
              </a:rPr>
              <a:t>Poor visibility</a:t>
            </a:r>
            <a:endParaRPr lang="en-US" sz="1400" dirty="0"/>
          </a:p>
        </p:txBody>
      </p:sp>
      <p:sp>
        <p:nvSpPr>
          <p:cNvPr id="7" name="Shape 4"/>
          <p:cNvSpPr/>
          <p:nvPr/>
        </p:nvSpPr>
        <p:spPr>
          <a:xfrm>
            <a:off x="4846320" y="1554480"/>
            <a:ext cx="3840480" cy="640080"/>
          </a:xfrm>
          <a:prstGeom prst="rect">
            <a:avLst/>
          </a:prstGeom>
          <a:solidFill>
            <a:srgbClr val="1A2F78"/>
          </a:solidFill>
          <a:ln/>
        </p:spPr>
        <p:txBody>
          <a:bodyPr/>
          <a:lstStyle/>
          <a:p>
            <a:endParaRPr lang="en-GB"/>
          </a:p>
        </p:txBody>
      </p:sp>
      <p:pic>
        <p:nvPicPr>
          <p:cNvPr id="8" name="Image 1" descr="preencoded.png"/>
          <p:cNvPicPr>
            <a:picLocks noChangeAspect="1"/>
          </p:cNvPicPr>
          <p:nvPr/>
        </p:nvPicPr>
        <p:blipFill>
          <a:blip r:embed="rId3"/>
          <a:stretch>
            <a:fillRect/>
          </a:stretch>
        </p:blipFill>
        <p:spPr>
          <a:xfrm>
            <a:off x="4983480" y="1645920"/>
            <a:ext cx="457200" cy="457200"/>
          </a:xfrm>
          <a:prstGeom prst="rect">
            <a:avLst/>
          </a:prstGeom>
        </p:spPr>
      </p:pic>
      <p:sp>
        <p:nvSpPr>
          <p:cNvPr id="9" name="Text 5"/>
          <p:cNvSpPr/>
          <p:nvPr/>
        </p:nvSpPr>
        <p:spPr>
          <a:xfrm>
            <a:off x="5577840" y="1554480"/>
            <a:ext cx="2926080" cy="640080"/>
          </a:xfrm>
          <a:prstGeom prst="rect">
            <a:avLst/>
          </a:prstGeom>
          <a:noFill/>
          <a:ln/>
        </p:spPr>
        <p:txBody>
          <a:bodyPr wrap="square" lIns="0" tIns="0" rIns="0" bIns="0" rtlCol="0" anchor="ctr"/>
          <a:lstStyle/>
          <a:p>
            <a:pPr marL="0" indent="0">
              <a:buNone/>
            </a:pPr>
            <a:r>
              <a:rPr lang="en-US" sz="1400">
                <a:solidFill>
                  <a:srgbClr val="FFFFFF"/>
                </a:solidFill>
                <a:latin typeface="Calibri" pitchFamily="34" charset="0"/>
                <a:ea typeface="Calibri" pitchFamily="34" charset="-122"/>
                <a:cs typeface="Calibri" pitchFamily="34" charset="-120"/>
              </a:rPr>
              <a:t>Equipment concerns</a:t>
            </a:r>
            <a:endParaRPr lang="en-US" sz="1400" dirty="0"/>
          </a:p>
        </p:txBody>
      </p:sp>
      <p:sp>
        <p:nvSpPr>
          <p:cNvPr id="10" name="Shape 6"/>
          <p:cNvSpPr/>
          <p:nvPr/>
        </p:nvSpPr>
        <p:spPr>
          <a:xfrm>
            <a:off x="731520" y="2331720"/>
            <a:ext cx="3840480" cy="640080"/>
          </a:xfrm>
          <a:prstGeom prst="rect">
            <a:avLst/>
          </a:prstGeom>
          <a:solidFill>
            <a:srgbClr val="1A2F78"/>
          </a:solidFill>
          <a:ln/>
        </p:spPr>
        <p:txBody>
          <a:bodyPr/>
          <a:lstStyle/>
          <a:p>
            <a:endParaRPr lang="en-GB"/>
          </a:p>
        </p:txBody>
      </p:sp>
      <p:pic>
        <p:nvPicPr>
          <p:cNvPr id="11" name="Image 2" descr="preencoded.png"/>
          <p:cNvPicPr>
            <a:picLocks noChangeAspect="1"/>
          </p:cNvPicPr>
          <p:nvPr/>
        </p:nvPicPr>
        <p:blipFill>
          <a:blip r:embed="rId3"/>
          <a:stretch>
            <a:fillRect/>
          </a:stretch>
        </p:blipFill>
        <p:spPr>
          <a:xfrm>
            <a:off x="868680" y="2423160"/>
            <a:ext cx="457200" cy="457200"/>
          </a:xfrm>
          <a:prstGeom prst="rect">
            <a:avLst/>
          </a:prstGeom>
        </p:spPr>
      </p:pic>
      <p:sp>
        <p:nvSpPr>
          <p:cNvPr id="12" name="Text 7"/>
          <p:cNvSpPr/>
          <p:nvPr/>
        </p:nvSpPr>
        <p:spPr>
          <a:xfrm>
            <a:off x="1463040" y="2331720"/>
            <a:ext cx="2926080" cy="640080"/>
          </a:xfrm>
          <a:prstGeom prst="rect">
            <a:avLst/>
          </a:prstGeom>
          <a:noFill/>
          <a:ln/>
        </p:spPr>
        <p:txBody>
          <a:bodyPr wrap="square" lIns="0" tIns="0" rIns="0" bIns="0" rtlCol="0" anchor="ctr"/>
          <a:lstStyle/>
          <a:p>
            <a:pPr marL="0" indent="0">
              <a:buNone/>
            </a:pPr>
            <a:r>
              <a:rPr lang="en-US" sz="1400">
                <a:solidFill>
                  <a:srgbClr val="FFFFFF"/>
                </a:solidFill>
                <a:latin typeface="Calibri" pitchFamily="34" charset="0"/>
                <a:ea typeface="Calibri" pitchFamily="34" charset="-122"/>
                <a:cs typeface="Calibri" pitchFamily="34" charset="-120"/>
              </a:rPr>
              <a:t>Stress or anxiety</a:t>
            </a:r>
            <a:endParaRPr lang="en-US" sz="1400" dirty="0"/>
          </a:p>
        </p:txBody>
      </p:sp>
      <p:sp>
        <p:nvSpPr>
          <p:cNvPr id="13" name="Shape 8"/>
          <p:cNvSpPr/>
          <p:nvPr/>
        </p:nvSpPr>
        <p:spPr>
          <a:xfrm>
            <a:off x="4846320" y="2331720"/>
            <a:ext cx="3840480" cy="640080"/>
          </a:xfrm>
          <a:prstGeom prst="rect">
            <a:avLst/>
          </a:prstGeom>
          <a:solidFill>
            <a:srgbClr val="1A2F78"/>
          </a:solidFill>
          <a:ln/>
        </p:spPr>
        <p:txBody>
          <a:bodyPr/>
          <a:lstStyle/>
          <a:p>
            <a:endParaRPr lang="en-GB"/>
          </a:p>
        </p:txBody>
      </p:sp>
      <p:pic>
        <p:nvPicPr>
          <p:cNvPr id="14" name="Image 3" descr="preencoded.png"/>
          <p:cNvPicPr>
            <a:picLocks noChangeAspect="1"/>
          </p:cNvPicPr>
          <p:nvPr/>
        </p:nvPicPr>
        <p:blipFill>
          <a:blip r:embed="rId3"/>
          <a:stretch>
            <a:fillRect/>
          </a:stretch>
        </p:blipFill>
        <p:spPr>
          <a:xfrm>
            <a:off x="4983480" y="2423160"/>
            <a:ext cx="457200" cy="457200"/>
          </a:xfrm>
          <a:prstGeom prst="rect">
            <a:avLst/>
          </a:prstGeom>
        </p:spPr>
      </p:pic>
      <p:sp>
        <p:nvSpPr>
          <p:cNvPr id="15" name="Text 9"/>
          <p:cNvSpPr/>
          <p:nvPr/>
        </p:nvSpPr>
        <p:spPr>
          <a:xfrm>
            <a:off x="5577840" y="2331720"/>
            <a:ext cx="2926080" cy="640080"/>
          </a:xfrm>
          <a:prstGeom prst="rect">
            <a:avLst/>
          </a:prstGeom>
          <a:noFill/>
          <a:ln/>
        </p:spPr>
        <p:txBody>
          <a:bodyPr wrap="square" lIns="0" tIns="0" rIns="0" bIns="0" rtlCol="0" anchor="ctr"/>
          <a:lstStyle/>
          <a:p>
            <a:pPr marL="0" indent="0">
              <a:buNone/>
            </a:pPr>
            <a:r>
              <a:rPr lang="en-US" sz="1400">
                <a:solidFill>
                  <a:srgbClr val="FFFFFF"/>
                </a:solidFill>
                <a:latin typeface="Calibri" pitchFamily="34" charset="0"/>
                <a:ea typeface="Calibri" pitchFamily="34" charset="-122"/>
                <a:cs typeface="Calibri" pitchFamily="34" charset="-120"/>
              </a:rPr>
              <a:t>Bad conditions</a:t>
            </a:r>
            <a:endParaRPr lang="en-US" sz="1400" dirty="0"/>
          </a:p>
        </p:txBody>
      </p:sp>
      <p:sp>
        <p:nvSpPr>
          <p:cNvPr id="16" name="Shape 10"/>
          <p:cNvSpPr/>
          <p:nvPr/>
        </p:nvSpPr>
        <p:spPr>
          <a:xfrm>
            <a:off x="731520" y="3108960"/>
            <a:ext cx="3840480" cy="640080"/>
          </a:xfrm>
          <a:prstGeom prst="rect">
            <a:avLst/>
          </a:prstGeom>
          <a:solidFill>
            <a:srgbClr val="1A2F78"/>
          </a:solidFill>
          <a:ln/>
        </p:spPr>
        <p:txBody>
          <a:bodyPr/>
          <a:lstStyle/>
          <a:p>
            <a:endParaRPr lang="en-GB"/>
          </a:p>
        </p:txBody>
      </p:sp>
      <p:pic>
        <p:nvPicPr>
          <p:cNvPr id="17" name="Image 4" descr="preencoded.png"/>
          <p:cNvPicPr>
            <a:picLocks noChangeAspect="1"/>
          </p:cNvPicPr>
          <p:nvPr/>
        </p:nvPicPr>
        <p:blipFill>
          <a:blip r:embed="rId3"/>
          <a:stretch>
            <a:fillRect/>
          </a:stretch>
        </p:blipFill>
        <p:spPr>
          <a:xfrm>
            <a:off x="868680" y="3200400"/>
            <a:ext cx="457200" cy="457200"/>
          </a:xfrm>
          <a:prstGeom prst="rect">
            <a:avLst/>
          </a:prstGeom>
        </p:spPr>
      </p:pic>
      <p:sp>
        <p:nvSpPr>
          <p:cNvPr id="18" name="Text 11"/>
          <p:cNvSpPr/>
          <p:nvPr/>
        </p:nvSpPr>
        <p:spPr>
          <a:xfrm>
            <a:off x="1463040" y="3108960"/>
            <a:ext cx="2926080" cy="640080"/>
          </a:xfrm>
          <a:prstGeom prst="rect">
            <a:avLst/>
          </a:prstGeom>
          <a:noFill/>
          <a:ln/>
        </p:spPr>
        <p:txBody>
          <a:bodyPr wrap="square" lIns="0" tIns="0" rIns="0" bIns="0" rtlCol="0" anchor="ctr"/>
          <a:lstStyle/>
          <a:p>
            <a:pPr marL="0" indent="0">
              <a:buNone/>
            </a:pPr>
            <a:r>
              <a:rPr lang="en-US" sz="1400">
                <a:solidFill>
                  <a:srgbClr val="FFFFFF"/>
                </a:solidFill>
                <a:latin typeface="Calibri" pitchFamily="34" charset="0"/>
                <a:ea typeface="Calibri" pitchFamily="34" charset="-122"/>
                <a:cs typeface="Calibri" pitchFamily="34" charset="-120"/>
              </a:rPr>
              <a:t>Poor communication</a:t>
            </a:r>
            <a:endParaRPr lang="en-US" sz="1400" dirty="0"/>
          </a:p>
        </p:txBody>
      </p:sp>
      <p:sp>
        <p:nvSpPr>
          <p:cNvPr id="19" name="Shape 12"/>
          <p:cNvSpPr/>
          <p:nvPr/>
        </p:nvSpPr>
        <p:spPr>
          <a:xfrm>
            <a:off x="4846320" y="3108960"/>
            <a:ext cx="3840480" cy="640080"/>
          </a:xfrm>
          <a:prstGeom prst="rect">
            <a:avLst/>
          </a:prstGeom>
          <a:solidFill>
            <a:srgbClr val="1A2F78"/>
          </a:solidFill>
          <a:ln/>
        </p:spPr>
        <p:txBody>
          <a:bodyPr/>
          <a:lstStyle/>
          <a:p>
            <a:endParaRPr lang="en-GB"/>
          </a:p>
        </p:txBody>
      </p:sp>
      <p:pic>
        <p:nvPicPr>
          <p:cNvPr id="20" name="Image 5" descr="preencoded.png"/>
          <p:cNvPicPr>
            <a:picLocks noChangeAspect="1"/>
          </p:cNvPicPr>
          <p:nvPr/>
        </p:nvPicPr>
        <p:blipFill>
          <a:blip r:embed="rId3"/>
          <a:stretch>
            <a:fillRect/>
          </a:stretch>
        </p:blipFill>
        <p:spPr>
          <a:xfrm>
            <a:off x="4983480" y="3200400"/>
            <a:ext cx="457200" cy="457200"/>
          </a:xfrm>
          <a:prstGeom prst="rect">
            <a:avLst/>
          </a:prstGeom>
        </p:spPr>
      </p:pic>
      <p:sp>
        <p:nvSpPr>
          <p:cNvPr id="21" name="Text 13"/>
          <p:cNvSpPr/>
          <p:nvPr/>
        </p:nvSpPr>
        <p:spPr>
          <a:xfrm>
            <a:off x="5577840" y="3108960"/>
            <a:ext cx="2926080" cy="640080"/>
          </a:xfrm>
          <a:prstGeom prst="rect">
            <a:avLst/>
          </a:prstGeom>
          <a:noFill/>
          <a:ln/>
        </p:spPr>
        <p:txBody>
          <a:bodyPr wrap="square" lIns="0" tIns="0" rIns="0" bIns="0" rtlCol="0" anchor="ctr"/>
          <a:lstStyle/>
          <a:p>
            <a:pPr marL="0" indent="0">
              <a:buNone/>
            </a:pPr>
            <a:r>
              <a:rPr lang="en-US" sz="1400">
                <a:solidFill>
                  <a:srgbClr val="FFFFFF"/>
                </a:solidFill>
                <a:latin typeface="Calibri" pitchFamily="34" charset="0"/>
                <a:ea typeface="Calibri" pitchFamily="34" charset="-122"/>
                <a:cs typeface="Calibri" pitchFamily="34" charset="-120"/>
              </a:rPr>
              <a:t>Unexpected gas consumption</a:t>
            </a:r>
            <a:endParaRPr lang="en-US" sz="1400" dirty="0"/>
          </a:p>
        </p:txBody>
      </p:sp>
      <p:sp>
        <p:nvSpPr>
          <p:cNvPr id="22" name="Shape 14"/>
          <p:cNvSpPr/>
          <p:nvPr/>
        </p:nvSpPr>
        <p:spPr>
          <a:xfrm>
            <a:off x="731520" y="3886200"/>
            <a:ext cx="3840480" cy="640080"/>
          </a:xfrm>
          <a:prstGeom prst="rect">
            <a:avLst/>
          </a:prstGeom>
          <a:solidFill>
            <a:srgbClr val="1A2F78"/>
          </a:solidFill>
          <a:ln/>
        </p:spPr>
        <p:txBody>
          <a:bodyPr/>
          <a:lstStyle/>
          <a:p>
            <a:endParaRPr lang="en-GB"/>
          </a:p>
        </p:txBody>
      </p:sp>
      <p:pic>
        <p:nvPicPr>
          <p:cNvPr id="23" name="Image 6" descr="preencoded.png"/>
          <p:cNvPicPr>
            <a:picLocks noChangeAspect="1"/>
          </p:cNvPicPr>
          <p:nvPr/>
        </p:nvPicPr>
        <p:blipFill>
          <a:blip r:embed="rId3"/>
          <a:stretch>
            <a:fillRect/>
          </a:stretch>
        </p:blipFill>
        <p:spPr>
          <a:xfrm>
            <a:off x="868680" y="3977640"/>
            <a:ext cx="457200" cy="457200"/>
          </a:xfrm>
          <a:prstGeom prst="rect">
            <a:avLst/>
          </a:prstGeom>
        </p:spPr>
      </p:pic>
      <p:sp>
        <p:nvSpPr>
          <p:cNvPr id="24" name="Text 15"/>
          <p:cNvSpPr/>
          <p:nvPr/>
        </p:nvSpPr>
        <p:spPr>
          <a:xfrm>
            <a:off x="1463040" y="3886200"/>
            <a:ext cx="2926080" cy="640080"/>
          </a:xfrm>
          <a:prstGeom prst="rect">
            <a:avLst/>
          </a:prstGeom>
          <a:noFill/>
          <a:ln/>
        </p:spPr>
        <p:txBody>
          <a:bodyPr wrap="square" lIns="0" tIns="0" rIns="0" bIns="0" rtlCol="0" anchor="ctr"/>
          <a:lstStyle/>
          <a:p>
            <a:pPr marL="0" indent="0">
              <a:buNone/>
            </a:pPr>
            <a:r>
              <a:rPr lang="en-US" sz="1400">
                <a:solidFill>
                  <a:srgbClr val="FFFFFF"/>
                </a:solidFill>
                <a:latin typeface="Calibri" pitchFamily="34" charset="0"/>
                <a:ea typeface="Calibri" pitchFamily="34" charset="-122"/>
                <a:cs typeface="Calibri" pitchFamily="34" charset="-120"/>
              </a:rPr>
              <a:t>Team concerns</a:t>
            </a:r>
            <a:endParaRPr lang="en-US" sz="1400" dirty="0"/>
          </a:p>
        </p:txBody>
      </p:sp>
      <p:sp>
        <p:nvSpPr>
          <p:cNvPr id="25" name="Shape 16"/>
          <p:cNvSpPr/>
          <p:nvPr/>
        </p:nvSpPr>
        <p:spPr>
          <a:xfrm>
            <a:off x="4846320" y="3886200"/>
            <a:ext cx="3840480" cy="640080"/>
          </a:xfrm>
          <a:prstGeom prst="rect">
            <a:avLst/>
          </a:prstGeom>
          <a:solidFill>
            <a:srgbClr val="1A2F78"/>
          </a:solidFill>
          <a:ln/>
        </p:spPr>
        <p:txBody>
          <a:bodyPr/>
          <a:lstStyle/>
          <a:p>
            <a:endParaRPr lang="en-GB"/>
          </a:p>
        </p:txBody>
      </p:sp>
      <p:pic>
        <p:nvPicPr>
          <p:cNvPr id="26" name="Image 7" descr="preencoded.png"/>
          <p:cNvPicPr>
            <a:picLocks noChangeAspect="1"/>
          </p:cNvPicPr>
          <p:nvPr/>
        </p:nvPicPr>
        <p:blipFill>
          <a:blip r:embed="rId3"/>
          <a:stretch>
            <a:fillRect/>
          </a:stretch>
        </p:blipFill>
        <p:spPr>
          <a:xfrm>
            <a:off x="4983480" y="3977640"/>
            <a:ext cx="457200" cy="457200"/>
          </a:xfrm>
          <a:prstGeom prst="rect">
            <a:avLst/>
          </a:prstGeom>
        </p:spPr>
      </p:pic>
      <p:sp>
        <p:nvSpPr>
          <p:cNvPr id="27" name="Text 17"/>
          <p:cNvSpPr/>
          <p:nvPr/>
        </p:nvSpPr>
        <p:spPr>
          <a:xfrm>
            <a:off x="5577840" y="3886200"/>
            <a:ext cx="2926080" cy="640080"/>
          </a:xfrm>
          <a:prstGeom prst="rect">
            <a:avLst/>
          </a:prstGeom>
          <a:noFill/>
          <a:ln/>
        </p:spPr>
        <p:txBody>
          <a:bodyPr wrap="square" lIns="0" tIns="0" rIns="0" bIns="0" rtlCol="0" anchor="ctr"/>
          <a:lstStyle/>
          <a:p>
            <a:pPr marL="0" indent="0">
              <a:buNone/>
            </a:pPr>
            <a:r>
              <a:rPr lang="en-US" sz="1400" dirty="0">
                <a:solidFill>
                  <a:srgbClr val="FFFFFF"/>
                </a:solidFill>
                <a:latin typeface="Calibri" pitchFamily="34" charset="0"/>
                <a:ea typeface="Calibri" pitchFamily="34" charset="-122"/>
                <a:cs typeface="Calibri" pitchFamily="34" charset="-120"/>
              </a:rPr>
              <a:t>Gut feeling</a:t>
            </a:r>
            <a:endParaRPr lang="en-US" sz="14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4">
    <p:bg>
      <p:bgPr>
        <a:solidFill>
          <a:srgbClr val="0D1B4C"/>
        </a:solidFill>
        <a:effectLst/>
      </p:bgPr>
    </p:bg>
    <p:spTree>
      <p:nvGrpSpPr>
        <p:cNvPr id="1" name=""/>
        <p:cNvGrpSpPr/>
        <p:nvPr/>
      </p:nvGrpSpPr>
      <p:grpSpPr>
        <a:xfrm>
          <a:off x="0" y="0"/>
          <a:ext cx="0" cy="0"/>
          <a:chOff x="0" y="0"/>
          <a:chExt cx="0" cy="0"/>
        </a:xfrm>
      </p:grpSpPr>
      <p:sp>
        <p:nvSpPr>
          <p:cNvPr id="2" name="Text 0"/>
          <p:cNvSpPr/>
          <p:nvPr/>
        </p:nvSpPr>
        <p:spPr>
          <a:xfrm>
            <a:off x="731520" y="365760"/>
            <a:ext cx="7680960" cy="640080"/>
          </a:xfrm>
          <a:prstGeom prst="rect">
            <a:avLst/>
          </a:prstGeom>
          <a:noFill/>
          <a:ln/>
        </p:spPr>
        <p:txBody>
          <a:bodyPr wrap="square" lIns="0" tIns="0" rIns="0" bIns="0" rtlCol="0" anchor="ctr"/>
          <a:lstStyle/>
          <a:p>
            <a:pPr marL="0" indent="0">
              <a:buNone/>
            </a:pPr>
            <a:r>
              <a:rPr lang="en-US" sz="2600" b="1">
                <a:solidFill>
                  <a:srgbClr val="FFFFFF"/>
                </a:solidFill>
                <a:latin typeface="Trebuchet MS" pitchFamily="34" charset="0"/>
                <a:ea typeface="Trebuchet MS" pitchFamily="34" charset="-122"/>
                <a:cs typeface="Trebuchet MS" pitchFamily="34" charset="-120"/>
              </a:rPr>
              <a:t>Common Themes in Technical Diving Fatalities</a:t>
            </a:r>
            <a:endParaRPr lang="en-US" sz="2600" dirty="0"/>
          </a:p>
        </p:txBody>
      </p:sp>
      <p:sp>
        <p:nvSpPr>
          <p:cNvPr id="3" name="Shape 1"/>
          <p:cNvSpPr/>
          <p:nvPr/>
        </p:nvSpPr>
        <p:spPr>
          <a:xfrm>
            <a:off x="731520" y="1371600"/>
            <a:ext cx="3840480" cy="685800"/>
          </a:xfrm>
          <a:prstGeom prst="rect">
            <a:avLst/>
          </a:prstGeom>
          <a:solidFill>
            <a:srgbClr val="1A2F78"/>
          </a:solidFill>
          <a:ln/>
        </p:spPr>
        <p:txBody>
          <a:bodyPr/>
          <a:lstStyle/>
          <a:p>
            <a:endParaRPr lang="en-GB"/>
          </a:p>
        </p:txBody>
      </p:sp>
      <p:sp>
        <p:nvSpPr>
          <p:cNvPr id="4" name="Text 2"/>
          <p:cNvSpPr/>
          <p:nvPr/>
        </p:nvSpPr>
        <p:spPr>
          <a:xfrm>
            <a:off x="868680" y="1371600"/>
            <a:ext cx="365760" cy="685800"/>
          </a:xfrm>
          <a:prstGeom prst="rect">
            <a:avLst/>
          </a:prstGeom>
          <a:noFill/>
          <a:ln/>
        </p:spPr>
        <p:txBody>
          <a:bodyPr wrap="square" lIns="0" tIns="0" rIns="0" bIns="0" rtlCol="0" anchor="ctr"/>
          <a:lstStyle/>
          <a:p>
            <a:pPr marL="0" indent="0">
              <a:buNone/>
            </a:pPr>
            <a:r>
              <a:rPr lang="en-US" sz="1800" b="1">
                <a:solidFill>
                  <a:srgbClr val="F28C28"/>
                </a:solidFill>
                <a:latin typeface="Trebuchet MS" pitchFamily="34" charset="0"/>
                <a:ea typeface="Trebuchet MS" pitchFamily="34" charset="-122"/>
                <a:cs typeface="Trebuchet MS" pitchFamily="34" charset="-120"/>
              </a:rPr>
              <a:t>1</a:t>
            </a:r>
            <a:endParaRPr lang="en-US" sz="1800" dirty="0"/>
          </a:p>
        </p:txBody>
      </p:sp>
      <p:sp>
        <p:nvSpPr>
          <p:cNvPr id="5" name="Text 3"/>
          <p:cNvSpPr/>
          <p:nvPr/>
        </p:nvSpPr>
        <p:spPr>
          <a:xfrm>
            <a:off x="1280160" y="1371600"/>
            <a:ext cx="3108960" cy="685800"/>
          </a:xfrm>
          <a:prstGeom prst="rect">
            <a:avLst/>
          </a:prstGeom>
          <a:noFill/>
          <a:ln/>
        </p:spPr>
        <p:txBody>
          <a:bodyPr wrap="square" lIns="0" tIns="0" rIns="0" bIns="0" rtlCol="0" anchor="ctr"/>
          <a:lstStyle/>
          <a:p>
            <a:pPr marL="0" indent="0">
              <a:buNone/>
            </a:pPr>
            <a:r>
              <a:rPr lang="en-US" sz="1400">
                <a:solidFill>
                  <a:srgbClr val="FFFFFF"/>
                </a:solidFill>
                <a:latin typeface="Calibri" pitchFamily="34" charset="0"/>
                <a:ea typeface="Calibri" pitchFamily="34" charset="-122"/>
                <a:cs typeface="Calibri" pitchFamily="34" charset="-120"/>
              </a:rPr>
              <a:t>Insufficient redundancy</a:t>
            </a:r>
            <a:endParaRPr lang="en-US" sz="1400" dirty="0"/>
          </a:p>
        </p:txBody>
      </p:sp>
      <p:sp>
        <p:nvSpPr>
          <p:cNvPr id="6" name="Shape 4"/>
          <p:cNvSpPr/>
          <p:nvPr/>
        </p:nvSpPr>
        <p:spPr>
          <a:xfrm>
            <a:off x="4846320" y="1371600"/>
            <a:ext cx="3840480" cy="685800"/>
          </a:xfrm>
          <a:prstGeom prst="rect">
            <a:avLst/>
          </a:prstGeom>
          <a:solidFill>
            <a:srgbClr val="1A2F78"/>
          </a:solidFill>
          <a:ln/>
        </p:spPr>
        <p:txBody>
          <a:bodyPr/>
          <a:lstStyle/>
          <a:p>
            <a:endParaRPr lang="en-GB"/>
          </a:p>
        </p:txBody>
      </p:sp>
      <p:sp>
        <p:nvSpPr>
          <p:cNvPr id="7" name="Text 5"/>
          <p:cNvSpPr/>
          <p:nvPr/>
        </p:nvSpPr>
        <p:spPr>
          <a:xfrm>
            <a:off x="4983480" y="1371600"/>
            <a:ext cx="365760" cy="685800"/>
          </a:xfrm>
          <a:prstGeom prst="rect">
            <a:avLst/>
          </a:prstGeom>
          <a:noFill/>
          <a:ln/>
        </p:spPr>
        <p:txBody>
          <a:bodyPr wrap="square" lIns="0" tIns="0" rIns="0" bIns="0" rtlCol="0" anchor="ctr"/>
          <a:lstStyle/>
          <a:p>
            <a:pPr marL="0" indent="0">
              <a:buNone/>
            </a:pPr>
            <a:r>
              <a:rPr lang="en-US" sz="1800" b="1">
                <a:solidFill>
                  <a:srgbClr val="F28C28"/>
                </a:solidFill>
                <a:latin typeface="Trebuchet MS" pitchFamily="34" charset="0"/>
                <a:ea typeface="Trebuchet MS" pitchFamily="34" charset="-122"/>
                <a:cs typeface="Trebuchet MS" pitchFamily="34" charset="-120"/>
              </a:rPr>
              <a:t>2</a:t>
            </a:r>
            <a:endParaRPr lang="en-US" sz="1800" dirty="0"/>
          </a:p>
        </p:txBody>
      </p:sp>
      <p:sp>
        <p:nvSpPr>
          <p:cNvPr id="8" name="Text 6"/>
          <p:cNvSpPr/>
          <p:nvPr/>
        </p:nvSpPr>
        <p:spPr>
          <a:xfrm>
            <a:off x="5394960" y="1371600"/>
            <a:ext cx="3108960" cy="685800"/>
          </a:xfrm>
          <a:prstGeom prst="rect">
            <a:avLst/>
          </a:prstGeom>
          <a:noFill/>
          <a:ln/>
        </p:spPr>
        <p:txBody>
          <a:bodyPr wrap="square" lIns="0" tIns="0" rIns="0" bIns="0" rtlCol="0" anchor="ctr"/>
          <a:lstStyle/>
          <a:p>
            <a:pPr marL="0" indent="0">
              <a:buNone/>
            </a:pPr>
            <a:r>
              <a:rPr lang="en-US" sz="1400">
                <a:solidFill>
                  <a:srgbClr val="FFFFFF"/>
                </a:solidFill>
                <a:latin typeface="Calibri" pitchFamily="34" charset="0"/>
                <a:ea typeface="Calibri" pitchFamily="34" charset="-122"/>
                <a:cs typeface="Calibri" pitchFamily="34" charset="-120"/>
              </a:rPr>
              <a:t>Poor gas planning</a:t>
            </a:r>
            <a:endParaRPr lang="en-US" sz="1400" dirty="0"/>
          </a:p>
        </p:txBody>
      </p:sp>
      <p:sp>
        <p:nvSpPr>
          <p:cNvPr id="9" name="Shape 7"/>
          <p:cNvSpPr/>
          <p:nvPr/>
        </p:nvSpPr>
        <p:spPr>
          <a:xfrm>
            <a:off x="731520" y="2194560"/>
            <a:ext cx="3840480" cy="685800"/>
          </a:xfrm>
          <a:prstGeom prst="rect">
            <a:avLst/>
          </a:prstGeom>
          <a:solidFill>
            <a:srgbClr val="1A2F78"/>
          </a:solidFill>
          <a:ln/>
        </p:spPr>
        <p:txBody>
          <a:bodyPr/>
          <a:lstStyle/>
          <a:p>
            <a:endParaRPr lang="en-GB"/>
          </a:p>
        </p:txBody>
      </p:sp>
      <p:sp>
        <p:nvSpPr>
          <p:cNvPr id="10" name="Text 8"/>
          <p:cNvSpPr/>
          <p:nvPr/>
        </p:nvSpPr>
        <p:spPr>
          <a:xfrm>
            <a:off x="868680" y="2194560"/>
            <a:ext cx="365760" cy="685800"/>
          </a:xfrm>
          <a:prstGeom prst="rect">
            <a:avLst/>
          </a:prstGeom>
          <a:noFill/>
          <a:ln/>
        </p:spPr>
        <p:txBody>
          <a:bodyPr wrap="square" lIns="0" tIns="0" rIns="0" bIns="0" rtlCol="0" anchor="ctr"/>
          <a:lstStyle/>
          <a:p>
            <a:pPr marL="0" indent="0">
              <a:buNone/>
            </a:pPr>
            <a:r>
              <a:rPr lang="en-US" sz="1800" b="1">
                <a:solidFill>
                  <a:srgbClr val="F28C28"/>
                </a:solidFill>
                <a:latin typeface="Trebuchet MS" pitchFamily="34" charset="0"/>
                <a:ea typeface="Trebuchet MS" pitchFamily="34" charset="-122"/>
                <a:cs typeface="Trebuchet MS" pitchFamily="34" charset="-120"/>
              </a:rPr>
              <a:t>3</a:t>
            </a:r>
            <a:endParaRPr lang="en-US" sz="1800" dirty="0"/>
          </a:p>
        </p:txBody>
      </p:sp>
      <p:sp>
        <p:nvSpPr>
          <p:cNvPr id="11" name="Text 9"/>
          <p:cNvSpPr/>
          <p:nvPr/>
        </p:nvSpPr>
        <p:spPr>
          <a:xfrm>
            <a:off x="1280160" y="2194560"/>
            <a:ext cx="3108960" cy="685800"/>
          </a:xfrm>
          <a:prstGeom prst="rect">
            <a:avLst/>
          </a:prstGeom>
          <a:noFill/>
          <a:ln/>
        </p:spPr>
        <p:txBody>
          <a:bodyPr wrap="square" lIns="0" tIns="0" rIns="0" bIns="0" rtlCol="0" anchor="ctr"/>
          <a:lstStyle/>
          <a:p>
            <a:pPr marL="0" indent="0">
              <a:buNone/>
            </a:pPr>
            <a:r>
              <a:rPr lang="en-US" sz="1400">
                <a:solidFill>
                  <a:srgbClr val="FFFFFF"/>
                </a:solidFill>
                <a:latin typeface="Calibri" pitchFamily="34" charset="0"/>
                <a:ea typeface="Calibri" pitchFamily="34" charset="-122"/>
                <a:cs typeface="Calibri" pitchFamily="34" charset="-120"/>
              </a:rPr>
              <a:t>Exceeding training limits</a:t>
            </a:r>
            <a:endParaRPr lang="en-US" sz="1400" dirty="0"/>
          </a:p>
        </p:txBody>
      </p:sp>
      <p:sp>
        <p:nvSpPr>
          <p:cNvPr id="12" name="Shape 10"/>
          <p:cNvSpPr/>
          <p:nvPr/>
        </p:nvSpPr>
        <p:spPr>
          <a:xfrm>
            <a:off x="4846320" y="2194560"/>
            <a:ext cx="3840480" cy="685800"/>
          </a:xfrm>
          <a:prstGeom prst="rect">
            <a:avLst/>
          </a:prstGeom>
          <a:solidFill>
            <a:srgbClr val="1A2F78"/>
          </a:solidFill>
          <a:ln/>
        </p:spPr>
        <p:txBody>
          <a:bodyPr/>
          <a:lstStyle/>
          <a:p>
            <a:endParaRPr lang="en-GB"/>
          </a:p>
        </p:txBody>
      </p:sp>
      <p:sp>
        <p:nvSpPr>
          <p:cNvPr id="13" name="Text 11"/>
          <p:cNvSpPr/>
          <p:nvPr/>
        </p:nvSpPr>
        <p:spPr>
          <a:xfrm>
            <a:off x="4983480" y="2194560"/>
            <a:ext cx="365760" cy="685800"/>
          </a:xfrm>
          <a:prstGeom prst="rect">
            <a:avLst/>
          </a:prstGeom>
          <a:noFill/>
          <a:ln/>
        </p:spPr>
        <p:txBody>
          <a:bodyPr wrap="square" lIns="0" tIns="0" rIns="0" bIns="0" rtlCol="0" anchor="ctr"/>
          <a:lstStyle/>
          <a:p>
            <a:pPr marL="0" indent="0">
              <a:buNone/>
            </a:pPr>
            <a:r>
              <a:rPr lang="en-US" sz="1800" b="1">
                <a:solidFill>
                  <a:srgbClr val="F28C28"/>
                </a:solidFill>
                <a:latin typeface="Trebuchet MS" pitchFamily="34" charset="0"/>
                <a:ea typeface="Trebuchet MS" pitchFamily="34" charset="-122"/>
                <a:cs typeface="Trebuchet MS" pitchFamily="34" charset="-120"/>
              </a:rPr>
              <a:t>4</a:t>
            </a:r>
            <a:endParaRPr lang="en-US" sz="1800" dirty="0"/>
          </a:p>
        </p:txBody>
      </p:sp>
      <p:sp>
        <p:nvSpPr>
          <p:cNvPr id="14" name="Text 12"/>
          <p:cNvSpPr/>
          <p:nvPr/>
        </p:nvSpPr>
        <p:spPr>
          <a:xfrm>
            <a:off x="5394960" y="2194560"/>
            <a:ext cx="3108960" cy="685800"/>
          </a:xfrm>
          <a:prstGeom prst="rect">
            <a:avLst/>
          </a:prstGeom>
          <a:noFill/>
          <a:ln/>
        </p:spPr>
        <p:txBody>
          <a:bodyPr wrap="square" lIns="0" tIns="0" rIns="0" bIns="0" rtlCol="0" anchor="ctr"/>
          <a:lstStyle/>
          <a:p>
            <a:pPr marL="0" indent="0">
              <a:buNone/>
            </a:pPr>
            <a:r>
              <a:rPr lang="en-US" sz="1400">
                <a:solidFill>
                  <a:srgbClr val="FFFFFF"/>
                </a:solidFill>
                <a:latin typeface="Calibri" pitchFamily="34" charset="0"/>
                <a:ea typeface="Calibri" pitchFamily="34" charset="-122"/>
                <a:cs typeface="Calibri" pitchFamily="34" charset="-120"/>
              </a:rPr>
              <a:t>Ignoring warning signs</a:t>
            </a:r>
            <a:endParaRPr lang="en-US" sz="1400" dirty="0"/>
          </a:p>
        </p:txBody>
      </p:sp>
      <p:sp>
        <p:nvSpPr>
          <p:cNvPr id="15" name="Shape 13"/>
          <p:cNvSpPr/>
          <p:nvPr/>
        </p:nvSpPr>
        <p:spPr>
          <a:xfrm>
            <a:off x="731520" y="3017520"/>
            <a:ext cx="3840480" cy="685800"/>
          </a:xfrm>
          <a:prstGeom prst="rect">
            <a:avLst/>
          </a:prstGeom>
          <a:solidFill>
            <a:srgbClr val="1A2F78"/>
          </a:solidFill>
          <a:ln/>
        </p:spPr>
        <p:txBody>
          <a:bodyPr/>
          <a:lstStyle/>
          <a:p>
            <a:endParaRPr lang="en-GB"/>
          </a:p>
        </p:txBody>
      </p:sp>
      <p:sp>
        <p:nvSpPr>
          <p:cNvPr id="16" name="Text 14"/>
          <p:cNvSpPr/>
          <p:nvPr/>
        </p:nvSpPr>
        <p:spPr>
          <a:xfrm>
            <a:off x="868680" y="3017520"/>
            <a:ext cx="365760" cy="685800"/>
          </a:xfrm>
          <a:prstGeom prst="rect">
            <a:avLst/>
          </a:prstGeom>
          <a:noFill/>
          <a:ln/>
        </p:spPr>
        <p:txBody>
          <a:bodyPr wrap="square" lIns="0" tIns="0" rIns="0" bIns="0" rtlCol="0" anchor="ctr"/>
          <a:lstStyle/>
          <a:p>
            <a:pPr marL="0" indent="0">
              <a:buNone/>
            </a:pPr>
            <a:r>
              <a:rPr lang="en-US" sz="1800" b="1">
                <a:solidFill>
                  <a:srgbClr val="F28C28"/>
                </a:solidFill>
                <a:latin typeface="Trebuchet MS" pitchFamily="34" charset="0"/>
                <a:ea typeface="Trebuchet MS" pitchFamily="34" charset="-122"/>
                <a:cs typeface="Trebuchet MS" pitchFamily="34" charset="-120"/>
              </a:rPr>
              <a:t>5</a:t>
            </a:r>
            <a:endParaRPr lang="en-US" sz="1800" dirty="0"/>
          </a:p>
        </p:txBody>
      </p:sp>
      <p:sp>
        <p:nvSpPr>
          <p:cNvPr id="17" name="Text 15"/>
          <p:cNvSpPr/>
          <p:nvPr/>
        </p:nvSpPr>
        <p:spPr>
          <a:xfrm>
            <a:off x="1280160" y="3017520"/>
            <a:ext cx="3108960" cy="685800"/>
          </a:xfrm>
          <a:prstGeom prst="rect">
            <a:avLst/>
          </a:prstGeom>
          <a:noFill/>
          <a:ln/>
        </p:spPr>
        <p:txBody>
          <a:bodyPr wrap="square" lIns="0" tIns="0" rIns="0" bIns="0" rtlCol="0" anchor="ctr"/>
          <a:lstStyle/>
          <a:p>
            <a:pPr marL="0" indent="0">
              <a:buNone/>
            </a:pPr>
            <a:r>
              <a:rPr lang="en-US" sz="1400">
                <a:solidFill>
                  <a:srgbClr val="FFFFFF"/>
                </a:solidFill>
                <a:latin typeface="Calibri" pitchFamily="34" charset="0"/>
                <a:ea typeface="Calibri" pitchFamily="34" charset="-122"/>
                <a:cs typeface="Calibri" pitchFamily="34" charset="-120"/>
              </a:rPr>
              <a:t>Overconfidence</a:t>
            </a:r>
            <a:endParaRPr lang="en-US" sz="1400" dirty="0"/>
          </a:p>
        </p:txBody>
      </p:sp>
      <p:sp>
        <p:nvSpPr>
          <p:cNvPr id="18" name="Shape 16"/>
          <p:cNvSpPr/>
          <p:nvPr/>
        </p:nvSpPr>
        <p:spPr>
          <a:xfrm>
            <a:off x="4846320" y="3017520"/>
            <a:ext cx="3840480" cy="685800"/>
          </a:xfrm>
          <a:prstGeom prst="rect">
            <a:avLst/>
          </a:prstGeom>
          <a:solidFill>
            <a:srgbClr val="1A2F78"/>
          </a:solidFill>
          <a:ln/>
        </p:spPr>
        <p:txBody>
          <a:bodyPr/>
          <a:lstStyle/>
          <a:p>
            <a:endParaRPr lang="en-GB"/>
          </a:p>
        </p:txBody>
      </p:sp>
      <p:sp>
        <p:nvSpPr>
          <p:cNvPr id="19" name="Text 17"/>
          <p:cNvSpPr/>
          <p:nvPr/>
        </p:nvSpPr>
        <p:spPr>
          <a:xfrm>
            <a:off x="4983480" y="3017520"/>
            <a:ext cx="365760" cy="685800"/>
          </a:xfrm>
          <a:prstGeom prst="rect">
            <a:avLst/>
          </a:prstGeom>
          <a:noFill/>
          <a:ln/>
        </p:spPr>
        <p:txBody>
          <a:bodyPr wrap="square" lIns="0" tIns="0" rIns="0" bIns="0" rtlCol="0" anchor="ctr"/>
          <a:lstStyle/>
          <a:p>
            <a:pPr marL="0" indent="0">
              <a:buNone/>
            </a:pPr>
            <a:r>
              <a:rPr lang="en-US" sz="1800" b="1">
                <a:solidFill>
                  <a:srgbClr val="F28C28"/>
                </a:solidFill>
                <a:latin typeface="Trebuchet MS" pitchFamily="34" charset="0"/>
                <a:ea typeface="Trebuchet MS" pitchFamily="34" charset="-122"/>
                <a:cs typeface="Trebuchet MS" pitchFamily="34" charset="-120"/>
              </a:rPr>
              <a:t>6</a:t>
            </a:r>
            <a:endParaRPr lang="en-US" sz="1800" dirty="0"/>
          </a:p>
        </p:txBody>
      </p:sp>
      <p:sp>
        <p:nvSpPr>
          <p:cNvPr id="20" name="Text 18"/>
          <p:cNvSpPr/>
          <p:nvPr/>
        </p:nvSpPr>
        <p:spPr>
          <a:xfrm>
            <a:off x="5394960" y="3017520"/>
            <a:ext cx="3108960" cy="685800"/>
          </a:xfrm>
          <a:prstGeom prst="rect">
            <a:avLst/>
          </a:prstGeom>
          <a:noFill/>
          <a:ln/>
        </p:spPr>
        <p:txBody>
          <a:bodyPr wrap="square" lIns="0" tIns="0" rIns="0" bIns="0" rtlCol="0" anchor="ctr"/>
          <a:lstStyle/>
          <a:p>
            <a:pPr marL="0" indent="0">
              <a:buNone/>
            </a:pPr>
            <a:r>
              <a:rPr lang="en-US" sz="1400">
                <a:solidFill>
                  <a:srgbClr val="FFFFFF"/>
                </a:solidFill>
                <a:latin typeface="Calibri" pitchFamily="34" charset="0"/>
                <a:ea typeface="Calibri" pitchFamily="34" charset="-122"/>
                <a:cs typeface="Calibri" pitchFamily="34" charset="-120"/>
              </a:rPr>
              <a:t>Penetrating too far</a:t>
            </a:r>
            <a:endParaRPr lang="en-US" sz="1400" dirty="0"/>
          </a:p>
        </p:txBody>
      </p:sp>
      <p:sp>
        <p:nvSpPr>
          <p:cNvPr id="21" name="Shape 19"/>
          <p:cNvSpPr/>
          <p:nvPr/>
        </p:nvSpPr>
        <p:spPr>
          <a:xfrm>
            <a:off x="731520" y="3840480"/>
            <a:ext cx="3840480" cy="685800"/>
          </a:xfrm>
          <a:prstGeom prst="rect">
            <a:avLst/>
          </a:prstGeom>
          <a:solidFill>
            <a:srgbClr val="1A2F78"/>
          </a:solidFill>
          <a:ln/>
        </p:spPr>
        <p:txBody>
          <a:bodyPr/>
          <a:lstStyle/>
          <a:p>
            <a:endParaRPr lang="en-GB"/>
          </a:p>
        </p:txBody>
      </p:sp>
      <p:sp>
        <p:nvSpPr>
          <p:cNvPr id="22" name="Text 20"/>
          <p:cNvSpPr/>
          <p:nvPr/>
        </p:nvSpPr>
        <p:spPr>
          <a:xfrm>
            <a:off x="868680" y="3840480"/>
            <a:ext cx="365760" cy="685800"/>
          </a:xfrm>
          <a:prstGeom prst="rect">
            <a:avLst/>
          </a:prstGeom>
          <a:noFill/>
          <a:ln/>
        </p:spPr>
        <p:txBody>
          <a:bodyPr wrap="square" lIns="0" tIns="0" rIns="0" bIns="0" rtlCol="0" anchor="ctr"/>
          <a:lstStyle/>
          <a:p>
            <a:pPr marL="0" indent="0">
              <a:buNone/>
            </a:pPr>
            <a:r>
              <a:rPr lang="en-US" sz="1800" b="1">
                <a:solidFill>
                  <a:srgbClr val="F28C28"/>
                </a:solidFill>
                <a:latin typeface="Trebuchet MS" pitchFamily="34" charset="0"/>
                <a:ea typeface="Trebuchet MS" pitchFamily="34" charset="-122"/>
                <a:cs typeface="Trebuchet MS" pitchFamily="34" charset="-120"/>
              </a:rPr>
              <a:t>7</a:t>
            </a:r>
            <a:endParaRPr lang="en-US" sz="1800" dirty="0"/>
          </a:p>
        </p:txBody>
      </p:sp>
      <p:sp>
        <p:nvSpPr>
          <p:cNvPr id="23" name="Text 21"/>
          <p:cNvSpPr/>
          <p:nvPr/>
        </p:nvSpPr>
        <p:spPr>
          <a:xfrm>
            <a:off x="1280160" y="3840480"/>
            <a:ext cx="3108960" cy="685800"/>
          </a:xfrm>
          <a:prstGeom prst="rect">
            <a:avLst/>
          </a:prstGeom>
          <a:noFill/>
          <a:ln/>
        </p:spPr>
        <p:txBody>
          <a:bodyPr wrap="square" lIns="0" tIns="0" rIns="0" bIns="0" rtlCol="0" anchor="ctr"/>
          <a:lstStyle/>
          <a:p>
            <a:pPr marL="0" indent="0">
              <a:buNone/>
            </a:pPr>
            <a:r>
              <a:rPr lang="en-US" sz="1400">
                <a:solidFill>
                  <a:srgbClr val="FFFFFF"/>
                </a:solidFill>
                <a:latin typeface="Calibri" pitchFamily="34" charset="0"/>
                <a:ea typeface="Calibri" pitchFamily="34" charset="-122"/>
                <a:cs typeface="Calibri" pitchFamily="34" charset="-120"/>
              </a:rPr>
              <a:t>Task overload</a:t>
            </a:r>
            <a:endParaRPr lang="en-US" sz="1400" dirty="0"/>
          </a:p>
        </p:txBody>
      </p:sp>
      <p:sp>
        <p:nvSpPr>
          <p:cNvPr id="24" name="Shape 22"/>
          <p:cNvSpPr/>
          <p:nvPr/>
        </p:nvSpPr>
        <p:spPr>
          <a:xfrm>
            <a:off x="4846320" y="3840480"/>
            <a:ext cx="3840480" cy="685800"/>
          </a:xfrm>
          <a:prstGeom prst="rect">
            <a:avLst/>
          </a:prstGeom>
          <a:solidFill>
            <a:srgbClr val="1A2F78"/>
          </a:solidFill>
          <a:ln/>
        </p:spPr>
        <p:txBody>
          <a:bodyPr/>
          <a:lstStyle/>
          <a:p>
            <a:endParaRPr lang="en-GB"/>
          </a:p>
        </p:txBody>
      </p:sp>
      <p:sp>
        <p:nvSpPr>
          <p:cNvPr id="25" name="Text 23"/>
          <p:cNvSpPr/>
          <p:nvPr/>
        </p:nvSpPr>
        <p:spPr>
          <a:xfrm>
            <a:off x="4983480" y="3840480"/>
            <a:ext cx="365760" cy="685800"/>
          </a:xfrm>
          <a:prstGeom prst="rect">
            <a:avLst/>
          </a:prstGeom>
          <a:noFill/>
          <a:ln/>
        </p:spPr>
        <p:txBody>
          <a:bodyPr wrap="square" lIns="0" tIns="0" rIns="0" bIns="0" rtlCol="0" anchor="ctr"/>
          <a:lstStyle/>
          <a:p>
            <a:pPr marL="0" indent="0">
              <a:buNone/>
            </a:pPr>
            <a:r>
              <a:rPr lang="en-US" sz="1800" b="1">
                <a:solidFill>
                  <a:srgbClr val="F28C28"/>
                </a:solidFill>
                <a:latin typeface="Trebuchet MS" pitchFamily="34" charset="0"/>
                <a:ea typeface="Trebuchet MS" pitchFamily="34" charset="-122"/>
                <a:cs typeface="Trebuchet MS" pitchFamily="34" charset="-120"/>
              </a:rPr>
              <a:t>8</a:t>
            </a:r>
            <a:endParaRPr lang="en-US" sz="1800" dirty="0"/>
          </a:p>
        </p:txBody>
      </p:sp>
      <p:sp>
        <p:nvSpPr>
          <p:cNvPr id="26" name="Text 24"/>
          <p:cNvSpPr/>
          <p:nvPr/>
        </p:nvSpPr>
        <p:spPr>
          <a:xfrm>
            <a:off x="5394960" y="3840480"/>
            <a:ext cx="3108960" cy="685800"/>
          </a:xfrm>
          <a:prstGeom prst="rect">
            <a:avLst/>
          </a:prstGeom>
          <a:noFill/>
          <a:ln/>
        </p:spPr>
        <p:txBody>
          <a:bodyPr wrap="square" lIns="0" tIns="0" rIns="0" bIns="0" rtlCol="0" anchor="ctr"/>
          <a:lstStyle/>
          <a:p>
            <a:pPr marL="0" indent="0">
              <a:buNone/>
            </a:pPr>
            <a:r>
              <a:rPr lang="en-US" sz="1400">
                <a:solidFill>
                  <a:srgbClr val="FFFFFF"/>
                </a:solidFill>
                <a:latin typeface="Calibri" pitchFamily="34" charset="0"/>
                <a:ea typeface="Calibri" pitchFamily="34" charset="-122"/>
                <a:cs typeface="Calibri" pitchFamily="34" charset="-120"/>
              </a:rPr>
              <a:t>Failure to turn early</a:t>
            </a:r>
            <a:endParaRPr lang="en-US" sz="1400" dirty="0"/>
          </a:p>
        </p:txBody>
      </p:sp>
      <p:sp>
        <p:nvSpPr>
          <p:cNvPr id="27" name="Text 25"/>
          <p:cNvSpPr/>
          <p:nvPr/>
        </p:nvSpPr>
        <p:spPr>
          <a:xfrm>
            <a:off x="731520" y="4572000"/>
            <a:ext cx="7680960" cy="365760"/>
          </a:xfrm>
          <a:prstGeom prst="rect">
            <a:avLst/>
          </a:prstGeom>
          <a:noFill/>
          <a:ln/>
        </p:spPr>
        <p:txBody>
          <a:bodyPr wrap="square" lIns="0" tIns="0" rIns="0" bIns="0" rtlCol="0" anchor="ctr"/>
          <a:lstStyle/>
          <a:p>
            <a:pPr marL="0" indent="0">
              <a:buNone/>
            </a:pPr>
            <a:r>
              <a:rPr lang="en-US" sz="1300" i="1">
                <a:solidFill>
                  <a:srgbClr val="B8C8E8"/>
                </a:solidFill>
                <a:latin typeface="Calibri" pitchFamily="34" charset="0"/>
                <a:ea typeface="Calibri" pitchFamily="34" charset="-122"/>
                <a:cs typeface="Calibri" pitchFamily="34" charset="-120"/>
              </a:rPr>
              <a:t>Most accidents are caused by multiple smaller mistakes aligning together.</a:t>
            </a:r>
            <a:endParaRPr lang="en-US" sz="13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5">
    <p:bg>
      <p:bgPr>
        <a:solidFill>
          <a:srgbClr val="0D1B4C"/>
        </a:solidFill>
        <a:effectLst/>
      </p:bgPr>
    </p:bg>
    <p:spTree>
      <p:nvGrpSpPr>
        <p:cNvPr id="1" name=""/>
        <p:cNvGrpSpPr/>
        <p:nvPr/>
      </p:nvGrpSpPr>
      <p:grpSpPr>
        <a:xfrm>
          <a:off x="0" y="0"/>
          <a:ext cx="0" cy="0"/>
          <a:chOff x="0" y="0"/>
          <a:chExt cx="0" cy="0"/>
        </a:xfrm>
      </p:grpSpPr>
      <p:sp>
        <p:nvSpPr>
          <p:cNvPr id="2" name="Text 0"/>
          <p:cNvSpPr/>
          <p:nvPr/>
        </p:nvSpPr>
        <p:spPr>
          <a:xfrm>
            <a:off x="731520" y="365760"/>
            <a:ext cx="7680960" cy="640080"/>
          </a:xfrm>
          <a:prstGeom prst="rect">
            <a:avLst/>
          </a:prstGeom>
          <a:noFill/>
          <a:ln/>
        </p:spPr>
        <p:txBody>
          <a:bodyPr wrap="square" lIns="0" tIns="0" rIns="0" bIns="0" rtlCol="0" anchor="ctr"/>
          <a:lstStyle/>
          <a:p>
            <a:pPr marL="0" indent="0">
              <a:buNone/>
            </a:pPr>
            <a:r>
              <a:rPr lang="en-US" sz="3600" b="1">
                <a:solidFill>
                  <a:srgbClr val="FFFFFF"/>
                </a:solidFill>
                <a:latin typeface="Trebuchet MS" pitchFamily="34" charset="0"/>
                <a:ea typeface="Trebuchet MS" pitchFamily="34" charset="-122"/>
                <a:cs typeface="Trebuchet MS" pitchFamily="34" charset="-120"/>
              </a:rPr>
              <a:t>Why This Matters to Everyone</a:t>
            </a:r>
            <a:endParaRPr lang="en-US" sz="3600" dirty="0"/>
          </a:p>
        </p:txBody>
      </p:sp>
      <p:sp>
        <p:nvSpPr>
          <p:cNvPr id="3" name="Shape 1"/>
          <p:cNvSpPr/>
          <p:nvPr/>
        </p:nvSpPr>
        <p:spPr>
          <a:xfrm>
            <a:off x="731520" y="1280160"/>
            <a:ext cx="3840480" cy="685800"/>
          </a:xfrm>
          <a:prstGeom prst="rect">
            <a:avLst/>
          </a:prstGeom>
          <a:solidFill>
            <a:srgbClr val="1A2F78"/>
          </a:solidFill>
          <a:ln/>
        </p:spPr>
        <p:txBody>
          <a:bodyPr/>
          <a:lstStyle/>
          <a:p>
            <a:endParaRPr lang="en-GB"/>
          </a:p>
        </p:txBody>
      </p:sp>
      <p:pic>
        <p:nvPicPr>
          <p:cNvPr id="4" name="Image 0" descr="preencoded.png"/>
          <p:cNvPicPr>
            <a:picLocks noChangeAspect="1"/>
          </p:cNvPicPr>
          <p:nvPr/>
        </p:nvPicPr>
        <p:blipFill>
          <a:blip r:embed="rId3"/>
          <a:stretch>
            <a:fillRect/>
          </a:stretch>
        </p:blipFill>
        <p:spPr>
          <a:xfrm>
            <a:off x="868680" y="1399032"/>
            <a:ext cx="457200" cy="457200"/>
          </a:xfrm>
          <a:prstGeom prst="rect">
            <a:avLst/>
          </a:prstGeom>
        </p:spPr>
      </p:pic>
      <p:sp>
        <p:nvSpPr>
          <p:cNvPr id="5" name="Text 2"/>
          <p:cNvSpPr/>
          <p:nvPr/>
        </p:nvSpPr>
        <p:spPr>
          <a:xfrm>
            <a:off x="1463040" y="1280160"/>
            <a:ext cx="2926080" cy="685800"/>
          </a:xfrm>
          <a:prstGeom prst="rect">
            <a:avLst/>
          </a:prstGeom>
          <a:noFill/>
          <a:ln/>
        </p:spPr>
        <p:txBody>
          <a:bodyPr wrap="square" lIns="0" tIns="0" rIns="0" bIns="0" rtlCol="0" anchor="ctr"/>
          <a:lstStyle/>
          <a:p>
            <a:pPr marL="0" indent="0">
              <a:buNone/>
            </a:pPr>
            <a:r>
              <a:rPr lang="en-US" sz="1400">
                <a:solidFill>
                  <a:srgbClr val="FFFFFF"/>
                </a:solidFill>
                <a:latin typeface="Calibri" pitchFamily="34" charset="0"/>
                <a:ea typeface="Calibri" pitchFamily="34" charset="-122"/>
                <a:cs typeface="Calibri" pitchFamily="34" charset="-120"/>
              </a:rPr>
              <a:t>Better planning</a:t>
            </a:r>
            <a:endParaRPr lang="en-US" sz="1400" dirty="0"/>
          </a:p>
        </p:txBody>
      </p:sp>
      <p:sp>
        <p:nvSpPr>
          <p:cNvPr id="6" name="Shape 3"/>
          <p:cNvSpPr/>
          <p:nvPr/>
        </p:nvSpPr>
        <p:spPr>
          <a:xfrm>
            <a:off x="731520" y="2103120"/>
            <a:ext cx="3840480" cy="685800"/>
          </a:xfrm>
          <a:prstGeom prst="rect">
            <a:avLst/>
          </a:prstGeom>
          <a:solidFill>
            <a:srgbClr val="1A2F78"/>
          </a:solidFill>
          <a:ln/>
        </p:spPr>
        <p:txBody>
          <a:bodyPr/>
          <a:lstStyle/>
          <a:p>
            <a:endParaRPr lang="en-GB"/>
          </a:p>
        </p:txBody>
      </p:sp>
      <p:pic>
        <p:nvPicPr>
          <p:cNvPr id="7" name="Image 1" descr="preencoded.png"/>
          <p:cNvPicPr>
            <a:picLocks noChangeAspect="1"/>
          </p:cNvPicPr>
          <p:nvPr/>
        </p:nvPicPr>
        <p:blipFill>
          <a:blip r:embed="rId4"/>
          <a:stretch>
            <a:fillRect/>
          </a:stretch>
        </p:blipFill>
        <p:spPr>
          <a:xfrm>
            <a:off x="868680" y="2221992"/>
            <a:ext cx="457200" cy="457200"/>
          </a:xfrm>
          <a:prstGeom prst="rect">
            <a:avLst/>
          </a:prstGeom>
        </p:spPr>
      </p:pic>
      <p:sp>
        <p:nvSpPr>
          <p:cNvPr id="8" name="Text 4"/>
          <p:cNvSpPr/>
          <p:nvPr/>
        </p:nvSpPr>
        <p:spPr>
          <a:xfrm>
            <a:off x="1463040" y="2103120"/>
            <a:ext cx="2926080" cy="685800"/>
          </a:xfrm>
          <a:prstGeom prst="rect">
            <a:avLst/>
          </a:prstGeom>
          <a:noFill/>
          <a:ln/>
        </p:spPr>
        <p:txBody>
          <a:bodyPr wrap="square" lIns="0" tIns="0" rIns="0" bIns="0" rtlCol="0" anchor="ctr"/>
          <a:lstStyle/>
          <a:p>
            <a:pPr marL="0" indent="0">
              <a:buNone/>
            </a:pPr>
            <a:r>
              <a:rPr lang="en-US" sz="1400">
                <a:solidFill>
                  <a:srgbClr val="FFFFFF"/>
                </a:solidFill>
                <a:latin typeface="Calibri" pitchFamily="34" charset="0"/>
                <a:ea typeface="Calibri" pitchFamily="34" charset="-122"/>
                <a:cs typeface="Calibri" pitchFamily="34" charset="-120"/>
              </a:rPr>
              <a:t>Better gas awareness</a:t>
            </a:r>
            <a:endParaRPr lang="en-US" sz="1400" dirty="0"/>
          </a:p>
        </p:txBody>
      </p:sp>
      <p:sp>
        <p:nvSpPr>
          <p:cNvPr id="9" name="Shape 5"/>
          <p:cNvSpPr/>
          <p:nvPr/>
        </p:nvSpPr>
        <p:spPr>
          <a:xfrm>
            <a:off x="731520" y="2926080"/>
            <a:ext cx="3840480" cy="685800"/>
          </a:xfrm>
          <a:prstGeom prst="rect">
            <a:avLst/>
          </a:prstGeom>
          <a:solidFill>
            <a:srgbClr val="1A2F78"/>
          </a:solidFill>
          <a:ln/>
        </p:spPr>
        <p:txBody>
          <a:bodyPr/>
          <a:lstStyle/>
          <a:p>
            <a:endParaRPr lang="en-GB"/>
          </a:p>
        </p:txBody>
      </p:sp>
      <p:pic>
        <p:nvPicPr>
          <p:cNvPr id="10" name="Image 2" descr="preencoded.png"/>
          <p:cNvPicPr>
            <a:picLocks noChangeAspect="1"/>
          </p:cNvPicPr>
          <p:nvPr/>
        </p:nvPicPr>
        <p:blipFill>
          <a:blip r:embed="rId5"/>
          <a:stretch>
            <a:fillRect/>
          </a:stretch>
        </p:blipFill>
        <p:spPr>
          <a:xfrm>
            <a:off x="868680" y="3044952"/>
            <a:ext cx="457200" cy="457200"/>
          </a:xfrm>
          <a:prstGeom prst="rect">
            <a:avLst/>
          </a:prstGeom>
        </p:spPr>
      </p:pic>
      <p:sp>
        <p:nvSpPr>
          <p:cNvPr id="11" name="Text 6"/>
          <p:cNvSpPr/>
          <p:nvPr/>
        </p:nvSpPr>
        <p:spPr>
          <a:xfrm>
            <a:off x="1463040" y="2926080"/>
            <a:ext cx="2926080" cy="685800"/>
          </a:xfrm>
          <a:prstGeom prst="rect">
            <a:avLst/>
          </a:prstGeom>
          <a:noFill/>
          <a:ln/>
        </p:spPr>
        <p:txBody>
          <a:bodyPr wrap="square" lIns="0" tIns="0" rIns="0" bIns="0" rtlCol="0" anchor="ctr"/>
          <a:lstStyle/>
          <a:p>
            <a:pPr marL="0" indent="0">
              <a:buNone/>
            </a:pPr>
            <a:r>
              <a:rPr lang="en-US" sz="1400">
                <a:solidFill>
                  <a:srgbClr val="FFFFFF"/>
                </a:solidFill>
                <a:latin typeface="Calibri" pitchFamily="34" charset="0"/>
                <a:ea typeface="Calibri" pitchFamily="34" charset="-122"/>
                <a:cs typeface="Calibri" pitchFamily="34" charset="-120"/>
              </a:rPr>
              <a:t>Stronger buddy procedures</a:t>
            </a:r>
            <a:endParaRPr lang="en-US" sz="1400" dirty="0"/>
          </a:p>
        </p:txBody>
      </p:sp>
      <p:sp>
        <p:nvSpPr>
          <p:cNvPr id="12" name="Shape 7"/>
          <p:cNvSpPr/>
          <p:nvPr/>
        </p:nvSpPr>
        <p:spPr>
          <a:xfrm>
            <a:off x="731520" y="3749040"/>
            <a:ext cx="3840480" cy="685800"/>
          </a:xfrm>
          <a:prstGeom prst="rect">
            <a:avLst/>
          </a:prstGeom>
          <a:solidFill>
            <a:srgbClr val="1A2F78"/>
          </a:solidFill>
          <a:ln/>
        </p:spPr>
        <p:txBody>
          <a:bodyPr/>
          <a:lstStyle/>
          <a:p>
            <a:endParaRPr lang="en-GB"/>
          </a:p>
        </p:txBody>
      </p:sp>
      <p:pic>
        <p:nvPicPr>
          <p:cNvPr id="13" name="Image 3" descr="preencoded.png"/>
          <p:cNvPicPr>
            <a:picLocks noChangeAspect="1"/>
          </p:cNvPicPr>
          <p:nvPr/>
        </p:nvPicPr>
        <p:blipFill>
          <a:blip r:embed="rId6"/>
          <a:stretch>
            <a:fillRect/>
          </a:stretch>
        </p:blipFill>
        <p:spPr>
          <a:xfrm>
            <a:off x="868680" y="3867912"/>
            <a:ext cx="457200" cy="457200"/>
          </a:xfrm>
          <a:prstGeom prst="rect">
            <a:avLst/>
          </a:prstGeom>
        </p:spPr>
      </p:pic>
      <p:sp>
        <p:nvSpPr>
          <p:cNvPr id="14" name="Text 8"/>
          <p:cNvSpPr/>
          <p:nvPr/>
        </p:nvSpPr>
        <p:spPr>
          <a:xfrm>
            <a:off x="1463040" y="3749040"/>
            <a:ext cx="2926080" cy="685800"/>
          </a:xfrm>
          <a:prstGeom prst="rect">
            <a:avLst/>
          </a:prstGeom>
          <a:noFill/>
          <a:ln/>
        </p:spPr>
        <p:txBody>
          <a:bodyPr wrap="square" lIns="0" tIns="0" rIns="0" bIns="0" rtlCol="0" anchor="ctr"/>
          <a:lstStyle/>
          <a:p>
            <a:pPr marL="0" indent="0">
              <a:buNone/>
            </a:pPr>
            <a:r>
              <a:rPr lang="en-US" sz="1400">
                <a:solidFill>
                  <a:srgbClr val="FFFFFF"/>
                </a:solidFill>
                <a:latin typeface="Calibri" pitchFamily="34" charset="0"/>
                <a:ea typeface="Calibri" pitchFamily="34" charset="-122"/>
                <a:cs typeface="Calibri" pitchFamily="34" charset="-120"/>
              </a:rPr>
              <a:t>Improved situational awareness</a:t>
            </a:r>
            <a:endParaRPr lang="en-US" sz="1400" dirty="0"/>
          </a:p>
        </p:txBody>
      </p:sp>
      <p:sp>
        <p:nvSpPr>
          <p:cNvPr id="15" name="Shape 9"/>
          <p:cNvSpPr/>
          <p:nvPr/>
        </p:nvSpPr>
        <p:spPr>
          <a:xfrm>
            <a:off x="4846320" y="1280160"/>
            <a:ext cx="3840480" cy="685800"/>
          </a:xfrm>
          <a:prstGeom prst="rect">
            <a:avLst/>
          </a:prstGeom>
          <a:solidFill>
            <a:srgbClr val="1A2F78"/>
          </a:solidFill>
          <a:ln/>
        </p:spPr>
        <p:txBody>
          <a:bodyPr/>
          <a:lstStyle/>
          <a:p>
            <a:endParaRPr lang="en-GB"/>
          </a:p>
        </p:txBody>
      </p:sp>
      <p:pic>
        <p:nvPicPr>
          <p:cNvPr id="16" name="Image 4" descr="preencoded.png"/>
          <p:cNvPicPr>
            <a:picLocks noChangeAspect="1"/>
          </p:cNvPicPr>
          <p:nvPr/>
        </p:nvPicPr>
        <p:blipFill>
          <a:blip r:embed="rId7"/>
          <a:stretch>
            <a:fillRect/>
          </a:stretch>
        </p:blipFill>
        <p:spPr>
          <a:xfrm>
            <a:off x="4983480" y="1399032"/>
            <a:ext cx="457200" cy="457200"/>
          </a:xfrm>
          <a:prstGeom prst="rect">
            <a:avLst/>
          </a:prstGeom>
        </p:spPr>
      </p:pic>
      <p:sp>
        <p:nvSpPr>
          <p:cNvPr id="17" name="Text 10"/>
          <p:cNvSpPr/>
          <p:nvPr/>
        </p:nvSpPr>
        <p:spPr>
          <a:xfrm>
            <a:off x="5577840" y="1280160"/>
            <a:ext cx="2926080" cy="685800"/>
          </a:xfrm>
          <a:prstGeom prst="rect">
            <a:avLst/>
          </a:prstGeom>
          <a:noFill/>
          <a:ln/>
        </p:spPr>
        <p:txBody>
          <a:bodyPr wrap="square" lIns="0" tIns="0" rIns="0" bIns="0" rtlCol="0" anchor="ctr"/>
          <a:lstStyle/>
          <a:p>
            <a:pPr marL="0" indent="0">
              <a:buNone/>
            </a:pPr>
            <a:r>
              <a:rPr lang="en-US" sz="1400">
                <a:solidFill>
                  <a:srgbClr val="FFFFFF"/>
                </a:solidFill>
                <a:latin typeface="Calibri" pitchFamily="34" charset="0"/>
                <a:ea typeface="Calibri" pitchFamily="34" charset="-122"/>
                <a:cs typeface="Calibri" pitchFamily="34" charset="-120"/>
              </a:rPr>
              <a:t>Confidence to abort dives</a:t>
            </a:r>
            <a:endParaRPr lang="en-US" sz="1400" dirty="0"/>
          </a:p>
        </p:txBody>
      </p:sp>
      <p:sp>
        <p:nvSpPr>
          <p:cNvPr id="18" name="Shape 11"/>
          <p:cNvSpPr/>
          <p:nvPr/>
        </p:nvSpPr>
        <p:spPr>
          <a:xfrm>
            <a:off x="4846320" y="2103120"/>
            <a:ext cx="3840480" cy="685800"/>
          </a:xfrm>
          <a:prstGeom prst="rect">
            <a:avLst/>
          </a:prstGeom>
          <a:solidFill>
            <a:srgbClr val="1A2F78"/>
          </a:solidFill>
          <a:ln/>
        </p:spPr>
        <p:txBody>
          <a:bodyPr/>
          <a:lstStyle/>
          <a:p>
            <a:endParaRPr lang="en-GB"/>
          </a:p>
        </p:txBody>
      </p:sp>
      <p:pic>
        <p:nvPicPr>
          <p:cNvPr id="19" name="Image 5" descr="preencoded.png"/>
          <p:cNvPicPr>
            <a:picLocks noChangeAspect="1"/>
          </p:cNvPicPr>
          <p:nvPr/>
        </p:nvPicPr>
        <p:blipFill>
          <a:blip r:embed="rId8"/>
          <a:stretch>
            <a:fillRect/>
          </a:stretch>
        </p:blipFill>
        <p:spPr>
          <a:xfrm>
            <a:off x="4983480" y="2221992"/>
            <a:ext cx="457200" cy="457200"/>
          </a:xfrm>
          <a:prstGeom prst="rect">
            <a:avLst/>
          </a:prstGeom>
        </p:spPr>
      </p:pic>
      <p:sp>
        <p:nvSpPr>
          <p:cNvPr id="20" name="Text 12"/>
          <p:cNvSpPr/>
          <p:nvPr/>
        </p:nvSpPr>
        <p:spPr>
          <a:xfrm>
            <a:off x="5577840" y="2103120"/>
            <a:ext cx="2926080" cy="685800"/>
          </a:xfrm>
          <a:prstGeom prst="rect">
            <a:avLst/>
          </a:prstGeom>
          <a:noFill/>
          <a:ln/>
        </p:spPr>
        <p:txBody>
          <a:bodyPr wrap="square" lIns="0" tIns="0" rIns="0" bIns="0" rtlCol="0" anchor="ctr"/>
          <a:lstStyle/>
          <a:p>
            <a:pPr marL="0" indent="0">
              <a:buNone/>
            </a:pPr>
            <a:r>
              <a:rPr lang="en-US" sz="1400">
                <a:solidFill>
                  <a:srgbClr val="FFFFFF"/>
                </a:solidFill>
                <a:latin typeface="Calibri" pitchFamily="34" charset="0"/>
                <a:ea typeface="Calibri" pitchFamily="34" charset="-122"/>
                <a:cs typeface="Calibri" pitchFamily="34" charset="-120"/>
              </a:rPr>
              <a:t>Respect for limits</a:t>
            </a:r>
            <a:endParaRPr lang="en-US" sz="1400" dirty="0"/>
          </a:p>
        </p:txBody>
      </p:sp>
      <p:sp>
        <p:nvSpPr>
          <p:cNvPr id="21" name="Shape 13"/>
          <p:cNvSpPr/>
          <p:nvPr/>
        </p:nvSpPr>
        <p:spPr>
          <a:xfrm>
            <a:off x="4846320" y="2926080"/>
            <a:ext cx="3840480" cy="685800"/>
          </a:xfrm>
          <a:prstGeom prst="rect">
            <a:avLst/>
          </a:prstGeom>
          <a:solidFill>
            <a:srgbClr val="1A2F78"/>
          </a:solidFill>
          <a:ln/>
        </p:spPr>
        <p:txBody>
          <a:bodyPr/>
          <a:lstStyle/>
          <a:p>
            <a:endParaRPr lang="en-GB"/>
          </a:p>
        </p:txBody>
      </p:sp>
      <p:pic>
        <p:nvPicPr>
          <p:cNvPr id="22" name="Image 6" descr="preencoded.png"/>
          <p:cNvPicPr>
            <a:picLocks noChangeAspect="1"/>
          </p:cNvPicPr>
          <p:nvPr/>
        </p:nvPicPr>
        <p:blipFill>
          <a:blip r:embed="rId9"/>
          <a:stretch>
            <a:fillRect/>
          </a:stretch>
        </p:blipFill>
        <p:spPr>
          <a:xfrm>
            <a:off x="4983480" y="3044952"/>
            <a:ext cx="457200" cy="457200"/>
          </a:xfrm>
          <a:prstGeom prst="rect">
            <a:avLst/>
          </a:prstGeom>
        </p:spPr>
      </p:pic>
      <p:sp>
        <p:nvSpPr>
          <p:cNvPr id="23" name="Text 14"/>
          <p:cNvSpPr/>
          <p:nvPr/>
        </p:nvSpPr>
        <p:spPr>
          <a:xfrm>
            <a:off x="5577840" y="2926080"/>
            <a:ext cx="2926080" cy="685800"/>
          </a:xfrm>
          <a:prstGeom prst="rect">
            <a:avLst/>
          </a:prstGeom>
          <a:noFill/>
          <a:ln/>
        </p:spPr>
        <p:txBody>
          <a:bodyPr wrap="square" lIns="0" tIns="0" rIns="0" bIns="0" rtlCol="0" anchor="ctr"/>
          <a:lstStyle/>
          <a:p>
            <a:pPr marL="0" indent="0">
              <a:buNone/>
            </a:pPr>
            <a:r>
              <a:rPr lang="en-US" sz="1400">
                <a:solidFill>
                  <a:srgbClr val="FFFFFF"/>
                </a:solidFill>
                <a:latin typeface="Calibri" pitchFamily="34" charset="0"/>
                <a:ea typeface="Calibri" pitchFamily="34" charset="-122"/>
                <a:cs typeface="Calibri" pitchFamily="34" charset="-120"/>
              </a:rPr>
              <a:t>Understanding progression</a:t>
            </a:r>
            <a:endParaRPr lang="en-US" sz="14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6">
    <p:bg>
      <p:bgPr>
        <a:solidFill>
          <a:srgbClr val="0D1B4C"/>
        </a:solidFill>
        <a:effectLst/>
      </p:bgPr>
    </p:bg>
    <p:spTree>
      <p:nvGrpSpPr>
        <p:cNvPr id="1" name=""/>
        <p:cNvGrpSpPr/>
        <p:nvPr/>
      </p:nvGrpSpPr>
      <p:grpSpPr>
        <a:xfrm>
          <a:off x="0" y="0"/>
          <a:ext cx="0" cy="0"/>
          <a:chOff x="0" y="0"/>
          <a:chExt cx="0" cy="0"/>
        </a:xfrm>
      </p:grpSpPr>
      <p:sp>
        <p:nvSpPr>
          <p:cNvPr id="2" name="Text 0"/>
          <p:cNvSpPr/>
          <p:nvPr/>
        </p:nvSpPr>
        <p:spPr>
          <a:xfrm>
            <a:off x="731520" y="365760"/>
            <a:ext cx="7680960" cy="640080"/>
          </a:xfrm>
          <a:prstGeom prst="rect">
            <a:avLst/>
          </a:prstGeom>
          <a:noFill/>
          <a:ln/>
        </p:spPr>
        <p:txBody>
          <a:bodyPr wrap="square" lIns="0" tIns="0" rIns="0" bIns="0" rtlCol="0" anchor="ctr"/>
          <a:lstStyle/>
          <a:p>
            <a:pPr marL="0" indent="0">
              <a:buNone/>
            </a:pPr>
            <a:r>
              <a:rPr lang="en-US" sz="3400" b="1">
                <a:solidFill>
                  <a:srgbClr val="FFFFFF"/>
                </a:solidFill>
                <a:latin typeface="Trebuchet MS" pitchFamily="34" charset="0"/>
                <a:ea typeface="Trebuchet MS" pitchFamily="34" charset="-122"/>
                <a:cs typeface="Trebuchet MS" pitchFamily="34" charset="-120"/>
              </a:rPr>
              <a:t>Technical Diving Is About Discipline</a:t>
            </a:r>
            <a:endParaRPr lang="en-US" sz="3400" dirty="0"/>
          </a:p>
        </p:txBody>
      </p:sp>
      <p:sp>
        <p:nvSpPr>
          <p:cNvPr id="3" name="Text 1"/>
          <p:cNvSpPr/>
          <p:nvPr/>
        </p:nvSpPr>
        <p:spPr>
          <a:xfrm>
            <a:off x="731520" y="1280160"/>
            <a:ext cx="7680960" cy="2286000"/>
          </a:xfrm>
          <a:prstGeom prst="rect">
            <a:avLst/>
          </a:prstGeom>
          <a:noFill/>
          <a:ln/>
        </p:spPr>
        <p:txBody>
          <a:bodyPr wrap="square" lIns="0" tIns="0" rIns="0" bIns="0" rtlCol="0" anchor="ctr"/>
          <a:lstStyle/>
          <a:p>
            <a:pPr marL="342900" indent="-342900">
              <a:spcAft>
                <a:spcPts val="1000"/>
              </a:spcAft>
              <a:buSzPct val="100000"/>
              <a:buChar char="•"/>
            </a:pPr>
            <a:r>
              <a:rPr lang="en-US" sz="1600">
                <a:solidFill>
                  <a:srgbClr val="FFFFFF"/>
                </a:solidFill>
                <a:latin typeface="Calibri" pitchFamily="34" charset="0"/>
                <a:ea typeface="Calibri" pitchFamily="34" charset="-122"/>
                <a:cs typeface="Calibri" pitchFamily="34" charset="-120"/>
              </a:rPr>
              <a:t>Technical diving is not about bravery</a:t>
            </a:r>
            <a:endParaRPr lang="en-US" sz="1600"/>
          </a:p>
          <a:p>
            <a:pPr marL="342900" indent="-342900">
              <a:spcAft>
                <a:spcPts val="1000"/>
              </a:spcAft>
              <a:buSzPct val="100000"/>
              <a:buChar char="•"/>
            </a:pPr>
            <a:r>
              <a:rPr lang="en-US" sz="1600">
                <a:solidFill>
                  <a:srgbClr val="FFFFFF"/>
                </a:solidFill>
                <a:latin typeface="Calibri" pitchFamily="34" charset="0"/>
                <a:ea typeface="Calibri" pitchFamily="34" charset="-122"/>
                <a:cs typeface="Calibri" pitchFamily="34" charset="-120"/>
              </a:rPr>
              <a:t>Redundancy exists for a reason</a:t>
            </a:r>
            <a:endParaRPr lang="en-US" sz="1600"/>
          </a:p>
          <a:p>
            <a:pPr marL="342900" indent="-342900">
              <a:spcAft>
                <a:spcPts val="1000"/>
              </a:spcAft>
              <a:buSzPct val="100000"/>
              <a:buChar char="•"/>
            </a:pPr>
            <a:r>
              <a:rPr lang="en-US" sz="1600">
                <a:solidFill>
                  <a:srgbClr val="FFFFFF"/>
                </a:solidFill>
                <a:latin typeface="Calibri" pitchFamily="34" charset="0"/>
                <a:ea typeface="Calibri" pitchFamily="34" charset="-122"/>
                <a:cs typeface="Calibri" pitchFamily="34" charset="-120"/>
              </a:rPr>
              <a:t>Direct ascent changes everything</a:t>
            </a:r>
            <a:endParaRPr lang="en-US" sz="1600"/>
          </a:p>
          <a:p>
            <a:pPr marL="342900" indent="-342900">
              <a:spcAft>
                <a:spcPts val="1000"/>
              </a:spcAft>
              <a:buSzPct val="100000"/>
              <a:buChar char="•"/>
            </a:pPr>
            <a:r>
              <a:rPr lang="en-US" sz="1600">
                <a:solidFill>
                  <a:srgbClr val="FFFFFF"/>
                </a:solidFill>
                <a:latin typeface="Calibri" pitchFamily="34" charset="0"/>
                <a:ea typeface="Calibri" pitchFamily="34" charset="-122"/>
                <a:cs typeface="Calibri" pitchFamily="34" charset="-120"/>
              </a:rPr>
              <a:t>Most fatal accidents are preventable</a:t>
            </a:r>
            <a:endParaRPr lang="en-US" sz="1600"/>
          </a:p>
          <a:p>
            <a:pPr marL="342900" indent="-342900">
              <a:spcAft>
                <a:spcPts val="1000"/>
              </a:spcAft>
              <a:buSzPct val="100000"/>
              <a:buChar char="•"/>
            </a:pPr>
            <a:r>
              <a:rPr lang="en-US" sz="1600">
                <a:solidFill>
                  <a:srgbClr val="FFFFFF"/>
                </a:solidFill>
                <a:latin typeface="Calibri" pitchFamily="34" charset="0"/>
                <a:ea typeface="Calibri" pitchFamily="34" charset="-122"/>
                <a:cs typeface="Calibri" pitchFamily="34" charset="-120"/>
              </a:rPr>
              <a:t>The safest dive is the one everyone returns from</a:t>
            </a:r>
            <a:endParaRPr lang="en-US" sz="1600" dirty="0"/>
          </a:p>
        </p:txBody>
      </p:sp>
      <p:sp>
        <p:nvSpPr>
          <p:cNvPr id="4" name="Shape 2"/>
          <p:cNvSpPr/>
          <p:nvPr/>
        </p:nvSpPr>
        <p:spPr>
          <a:xfrm>
            <a:off x="1371600" y="3657600"/>
            <a:ext cx="6400800" cy="1005840"/>
          </a:xfrm>
          <a:prstGeom prst="rect">
            <a:avLst/>
          </a:prstGeom>
          <a:solidFill>
            <a:srgbClr val="1E3A7A"/>
          </a:solidFill>
          <a:ln/>
          <a:effectLst>
            <a:outerShdw blurRad="101600" dist="38100" dir="8100000" algn="bl" rotWithShape="0">
              <a:srgbClr val="000000">
                <a:alpha val="30000"/>
              </a:srgbClr>
            </a:outerShdw>
          </a:effectLst>
        </p:spPr>
        <p:txBody>
          <a:bodyPr/>
          <a:lstStyle/>
          <a:p>
            <a:endParaRPr lang="en-GB"/>
          </a:p>
        </p:txBody>
      </p:sp>
      <p:sp>
        <p:nvSpPr>
          <p:cNvPr id="5" name="Text 3"/>
          <p:cNvSpPr/>
          <p:nvPr/>
        </p:nvSpPr>
        <p:spPr>
          <a:xfrm>
            <a:off x="1371600" y="3657600"/>
            <a:ext cx="6400800" cy="1005840"/>
          </a:xfrm>
          <a:prstGeom prst="rect">
            <a:avLst/>
          </a:prstGeom>
          <a:noFill/>
          <a:ln/>
        </p:spPr>
        <p:txBody>
          <a:bodyPr wrap="square" lIns="0" tIns="0" rIns="0" bIns="0" rtlCol="0" anchor="ctr"/>
          <a:lstStyle/>
          <a:p>
            <a:pPr marL="0" indent="0" algn="ctr">
              <a:buNone/>
            </a:pPr>
            <a:r>
              <a:rPr lang="en-US" sz="1800" i="1">
                <a:solidFill>
                  <a:srgbClr val="FFFFFF"/>
                </a:solidFill>
                <a:latin typeface="Trebuchet MS" pitchFamily="34" charset="0"/>
                <a:ea typeface="Trebuchet MS" pitchFamily="34" charset="-122"/>
                <a:cs typeface="Trebuchet MS" pitchFamily="34" charset="-120"/>
              </a:rPr>
              <a:t>"Any diver can call a dive at any time, for any reason."</a:t>
            </a:r>
            <a:endParaRPr lang="en-US" sz="18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17">
    <p:bg>
      <p:bgPr>
        <a:solidFill>
          <a:srgbClr val="0D1B4C"/>
        </a:solidFill>
        <a:effectLst/>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D4A843"/>
          </a:solidFill>
          <a:ln/>
        </p:spPr>
        <p:txBody>
          <a:bodyPr/>
          <a:lstStyle/>
          <a:p>
            <a:endParaRPr lang="en-GB"/>
          </a:p>
        </p:txBody>
      </p:sp>
      <p:sp>
        <p:nvSpPr>
          <p:cNvPr id="3" name="Text 1"/>
          <p:cNvSpPr/>
          <p:nvPr/>
        </p:nvSpPr>
        <p:spPr>
          <a:xfrm>
            <a:off x="731520" y="365760"/>
            <a:ext cx="7680960" cy="822960"/>
          </a:xfrm>
          <a:prstGeom prst="rect">
            <a:avLst/>
          </a:prstGeom>
          <a:noFill/>
          <a:ln/>
        </p:spPr>
        <p:txBody>
          <a:bodyPr wrap="square" lIns="0" tIns="0" rIns="0" bIns="0" rtlCol="0" anchor="ctr"/>
          <a:lstStyle/>
          <a:p>
            <a:pPr marL="0" indent="0" algn="ctr">
              <a:buNone/>
            </a:pPr>
            <a:r>
              <a:rPr lang="en-US" sz="4800" b="1">
                <a:solidFill>
                  <a:srgbClr val="FFFFFF"/>
                </a:solidFill>
                <a:latin typeface="Trebuchet MS" pitchFamily="34" charset="0"/>
                <a:ea typeface="Trebuchet MS" pitchFamily="34" charset="-122"/>
                <a:cs typeface="Trebuchet MS" pitchFamily="34" charset="-120"/>
              </a:rPr>
              <a:t>Questions?</a:t>
            </a:r>
            <a:endParaRPr lang="en-US" sz="4800" dirty="0"/>
          </a:p>
        </p:txBody>
      </p:sp>
      <p:sp>
        <p:nvSpPr>
          <p:cNvPr id="4" name="Text 2"/>
          <p:cNvSpPr/>
          <p:nvPr/>
        </p:nvSpPr>
        <p:spPr>
          <a:xfrm>
            <a:off x="731520" y="1371600"/>
            <a:ext cx="7680960" cy="365760"/>
          </a:xfrm>
          <a:prstGeom prst="rect">
            <a:avLst/>
          </a:prstGeom>
          <a:noFill/>
          <a:ln/>
        </p:spPr>
        <p:txBody>
          <a:bodyPr wrap="square" lIns="0" tIns="0" rIns="0" bIns="0" rtlCol="0" anchor="ctr"/>
          <a:lstStyle/>
          <a:p>
            <a:pPr marL="0" indent="0" algn="ctr">
              <a:buNone/>
            </a:pPr>
            <a:r>
              <a:rPr lang="en-US" sz="1600" b="1">
                <a:solidFill>
                  <a:srgbClr val="F28C28"/>
                </a:solidFill>
                <a:latin typeface="Trebuchet MS" pitchFamily="34" charset="0"/>
                <a:ea typeface="Trebuchet MS" pitchFamily="34" charset="-122"/>
                <a:cs typeface="Trebuchet MS" pitchFamily="34" charset="-120"/>
              </a:rPr>
              <a:t>Discussion Topics</a:t>
            </a:r>
            <a:endParaRPr lang="en-US" sz="1600" dirty="0"/>
          </a:p>
        </p:txBody>
      </p:sp>
      <p:sp>
        <p:nvSpPr>
          <p:cNvPr id="5" name="Shape 3"/>
          <p:cNvSpPr/>
          <p:nvPr/>
        </p:nvSpPr>
        <p:spPr>
          <a:xfrm>
            <a:off x="1371600" y="2011680"/>
            <a:ext cx="6400800" cy="502920"/>
          </a:xfrm>
          <a:prstGeom prst="rect">
            <a:avLst/>
          </a:prstGeom>
          <a:solidFill>
            <a:srgbClr val="1A2F78"/>
          </a:solidFill>
          <a:ln/>
        </p:spPr>
        <p:txBody>
          <a:bodyPr/>
          <a:lstStyle/>
          <a:p>
            <a:endParaRPr lang="en-GB"/>
          </a:p>
        </p:txBody>
      </p:sp>
      <p:pic>
        <p:nvPicPr>
          <p:cNvPr id="6" name="Image 0" descr="preencoded.png"/>
          <p:cNvPicPr>
            <a:picLocks noChangeAspect="1"/>
          </p:cNvPicPr>
          <p:nvPr/>
        </p:nvPicPr>
        <p:blipFill>
          <a:blip r:embed="rId3"/>
          <a:stretch>
            <a:fillRect/>
          </a:stretch>
        </p:blipFill>
        <p:spPr>
          <a:xfrm>
            <a:off x="1554480" y="2084832"/>
            <a:ext cx="365760" cy="365760"/>
          </a:xfrm>
          <a:prstGeom prst="rect">
            <a:avLst/>
          </a:prstGeom>
        </p:spPr>
      </p:pic>
      <p:sp>
        <p:nvSpPr>
          <p:cNvPr id="7" name="Text 4"/>
          <p:cNvSpPr/>
          <p:nvPr/>
        </p:nvSpPr>
        <p:spPr>
          <a:xfrm>
            <a:off x="2103120" y="2011680"/>
            <a:ext cx="5394960" cy="502920"/>
          </a:xfrm>
          <a:prstGeom prst="rect">
            <a:avLst/>
          </a:prstGeom>
          <a:noFill/>
          <a:ln/>
        </p:spPr>
        <p:txBody>
          <a:bodyPr wrap="square" lIns="0" tIns="0" rIns="0" bIns="0" rtlCol="0" anchor="ctr"/>
          <a:lstStyle/>
          <a:p>
            <a:pPr marL="0" indent="0">
              <a:buNone/>
            </a:pPr>
            <a:r>
              <a:rPr lang="en-US" sz="1300" dirty="0">
                <a:solidFill>
                  <a:srgbClr val="FFFFFF"/>
                </a:solidFill>
                <a:latin typeface="Calibri" pitchFamily="34" charset="0"/>
                <a:ea typeface="Calibri" pitchFamily="34" charset="-122"/>
                <a:cs typeface="Calibri" pitchFamily="34" charset="-120"/>
              </a:rPr>
              <a:t>Would you recognise when a recreational dive becomes technical?</a:t>
            </a:r>
            <a:endParaRPr lang="en-US" sz="1300" dirty="0"/>
          </a:p>
        </p:txBody>
      </p:sp>
      <p:sp>
        <p:nvSpPr>
          <p:cNvPr id="8" name="Shape 5"/>
          <p:cNvSpPr/>
          <p:nvPr/>
        </p:nvSpPr>
        <p:spPr>
          <a:xfrm>
            <a:off x="1371600" y="2651760"/>
            <a:ext cx="6400800" cy="502920"/>
          </a:xfrm>
          <a:prstGeom prst="rect">
            <a:avLst/>
          </a:prstGeom>
          <a:solidFill>
            <a:srgbClr val="1A2F78"/>
          </a:solidFill>
          <a:ln/>
        </p:spPr>
        <p:txBody>
          <a:bodyPr/>
          <a:lstStyle/>
          <a:p>
            <a:endParaRPr lang="en-GB"/>
          </a:p>
        </p:txBody>
      </p:sp>
      <p:pic>
        <p:nvPicPr>
          <p:cNvPr id="9" name="Image 1" descr="preencoded.png"/>
          <p:cNvPicPr>
            <a:picLocks noChangeAspect="1"/>
          </p:cNvPicPr>
          <p:nvPr/>
        </p:nvPicPr>
        <p:blipFill>
          <a:blip r:embed="rId3"/>
          <a:stretch>
            <a:fillRect/>
          </a:stretch>
        </p:blipFill>
        <p:spPr>
          <a:xfrm>
            <a:off x="1554480" y="2724912"/>
            <a:ext cx="365760" cy="365760"/>
          </a:xfrm>
          <a:prstGeom prst="rect">
            <a:avLst/>
          </a:prstGeom>
        </p:spPr>
      </p:pic>
      <p:sp>
        <p:nvSpPr>
          <p:cNvPr id="10" name="Text 6"/>
          <p:cNvSpPr/>
          <p:nvPr/>
        </p:nvSpPr>
        <p:spPr>
          <a:xfrm>
            <a:off x="2103120" y="2651760"/>
            <a:ext cx="5394960" cy="502920"/>
          </a:xfrm>
          <a:prstGeom prst="rect">
            <a:avLst/>
          </a:prstGeom>
          <a:noFill/>
          <a:ln/>
        </p:spPr>
        <p:txBody>
          <a:bodyPr wrap="square" lIns="0" tIns="0" rIns="0" bIns="0" rtlCol="0" anchor="ctr"/>
          <a:lstStyle/>
          <a:p>
            <a:pPr marL="0" indent="0">
              <a:buNone/>
            </a:pPr>
            <a:r>
              <a:rPr lang="en-US" sz="1300" dirty="0">
                <a:solidFill>
                  <a:srgbClr val="FFFFFF"/>
                </a:solidFill>
                <a:latin typeface="Calibri" pitchFamily="34" charset="0"/>
                <a:ea typeface="Calibri" pitchFamily="34" charset="-122"/>
                <a:cs typeface="Calibri" pitchFamily="34" charset="-120"/>
              </a:rPr>
              <a:t>What failures could your current setup survive?</a:t>
            </a:r>
            <a:endParaRPr lang="en-US" sz="1300" dirty="0"/>
          </a:p>
        </p:txBody>
      </p:sp>
      <p:sp>
        <p:nvSpPr>
          <p:cNvPr id="11" name="Shape 7"/>
          <p:cNvSpPr/>
          <p:nvPr/>
        </p:nvSpPr>
        <p:spPr>
          <a:xfrm>
            <a:off x="1371600" y="3291840"/>
            <a:ext cx="6400800" cy="502920"/>
          </a:xfrm>
          <a:prstGeom prst="rect">
            <a:avLst/>
          </a:prstGeom>
          <a:solidFill>
            <a:srgbClr val="1A2F78"/>
          </a:solidFill>
          <a:ln/>
        </p:spPr>
        <p:txBody>
          <a:bodyPr/>
          <a:lstStyle/>
          <a:p>
            <a:endParaRPr lang="en-GB"/>
          </a:p>
        </p:txBody>
      </p:sp>
      <p:pic>
        <p:nvPicPr>
          <p:cNvPr id="12" name="Image 2" descr="preencoded.png"/>
          <p:cNvPicPr>
            <a:picLocks noChangeAspect="1"/>
          </p:cNvPicPr>
          <p:nvPr/>
        </p:nvPicPr>
        <p:blipFill>
          <a:blip r:embed="rId3"/>
          <a:stretch>
            <a:fillRect/>
          </a:stretch>
        </p:blipFill>
        <p:spPr>
          <a:xfrm>
            <a:off x="1554480" y="3364992"/>
            <a:ext cx="365760" cy="365760"/>
          </a:xfrm>
          <a:prstGeom prst="rect">
            <a:avLst/>
          </a:prstGeom>
        </p:spPr>
      </p:pic>
      <p:sp>
        <p:nvSpPr>
          <p:cNvPr id="13" name="Text 8"/>
          <p:cNvSpPr/>
          <p:nvPr/>
        </p:nvSpPr>
        <p:spPr>
          <a:xfrm>
            <a:off x="2103120" y="3291840"/>
            <a:ext cx="5394960" cy="502920"/>
          </a:xfrm>
          <a:prstGeom prst="rect">
            <a:avLst/>
          </a:prstGeom>
          <a:noFill/>
          <a:ln/>
        </p:spPr>
        <p:txBody>
          <a:bodyPr wrap="square" lIns="0" tIns="0" rIns="0" bIns="0" rtlCol="0" anchor="ctr"/>
          <a:lstStyle/>
          <a:p>
            <a:pPr marL="0" indent="0">
              <a:buNone/>
            </a:pPr>
            <a:r>
              <a:rPr lang="en-US" sz="1300" dirty="0">
                <a:solidFill>
                  <a:srgbClr val="FFFFFF"/>
                </a:solidFill>
                <a:latin typeface="Calibri" pitchFamily="34" charset="0"/>
                <a:ea typeface="Calibri" pitchFamily="34" charset="-122"/>
                <a:cs typeface="Calibri" pitchFamily="34" charset="-120"/>
              </a:rPr>
              <a:t>How much redundancy is enough?</a:t>
            </a:r>
            <a:endParaRPr lang="en-US" sz="1300" dirty="0"/>
          </a:p>
        </p:txBody>
      </p:sp>
      <p:sp>
        <p:nvSpPr>
          <p:cNvPr id="14" name="Shape 9"/>
          <p:cNvSpPr/>
          <p:nvPr/>
        </p:nvSpPr>
        <p:spPr>
          <a:xfrm>
            <a:off x="1371600" y="3931920"/>
            <a:ext cx="6400800" cy="502920"/>
          </a:xfrm>
          <a:prstGeom prst="rect">
            <a:avLst/>
          </a:prstGeom>
          <a:solidFill>
            <a:srgbClr val="1A2F78"/>
          </a:solidFill>
          <a:ln/>
        </p:spPr>
        <p:txBody>
          <a:bodyPr/>
          <a:lstStyle/>
          <a:p>
            <a:endParaRPr lang="en-GB"/>
          </a:p>
        </p:txBody>
      </p:sp>
      <p:pic>
        <p:nvPicPr>
          <p:cNvPr id="15" name="Image 3" descr="preencoded.png"/>
          <p:cNvPicPr>
            <a:picLocks noChangeAspect="1"/>
          </p:cNvPicPr>
          <p:nvPr/>
        </p:nvPicPr>
        <p:blipFill>
          <a:blip r:embed="rId3"/>
          <a:stretch>
            <a:fillRect/>
          </a:stretch>
        </p:blipFill>
        <p:spPr>
          <a:xfrm>
            <a:off x="1554480" y="4005072"/>
            <a:ext cx="365760" cy="365760"/>
          </a:xfrm>
          <a:prstGeom prst="rect">
            <a:avLst/>
          </a:prstGeom>
        </p:spPr>
      </p:pic>
      <p:sp>
        <p:nvSpPr>
          <p:cNvPr id="16" name="Text 10"/>
          <p:cNvSpPr/>
          <p:nvPr/>
        </p:nvSpPr>
        <p:spPr>
          <a:xfrm>
            <a:off x="2103120" y="3931920"/>
            <a:ext cx="5394960" cy="502920"/>
          </a:xfrm>
          <a:prstGeom prst="rect">
            <a:avLst/>
          </a:prstGeom>
          <a:noFill/>
          <a:ln/>
        </p:spPr>
        <p:txBody>
          <a:bodyPr wrap="square" lIns="0" tIns="0" rIns="0" bIns="0" rtlCol="0" anchor="ctr"/>
          <a:lstStyle/>
          <a:p>
            <a:pPr marL="0" indent="0">
              <a:buNone/>
            </a:pPr>
            <a:r>
              <a:rPr lang="en-US" sz="1300" dirty="0">
                <a:solidFill>
                  <a:srgbClr val="FFFFFF"/>
                </a:solidFill>
                <a:latin typeface="Calibri" pitchFamily="34" charset="0"/>
                <a:ea typeface="Calibri" pitchFamily="34" charset="-122"/>
                <a:cs typeface="Calibri" pitchFamily="34" charset="-120"/>
              </a:rPr>
              <a:t>How do divers recognise complacency in themselves?</a:t>
            </a:r>
            <a:endParaRPr lang="en-US" sz="1300" dirty="0"/>
          </a:p>
        </p:txBody>
      </p:sp>
      <p:sp>
        <p:nvSpPr>
          <p:cNvPr id="17" name="Shape 11"/>
          <p:cNvSpPr/>
          <p:nvPr/>
        </p:nvSpPr>
        <p:spPr>
          <a:xfrm>
            <a:off x="0" y="4905756"/>
            <a:ext cx="9144000" cy="54864"/>
          </a:xfrm>
          <a:prstGeom prst="rect">
            <a:avLst/>
          </a:prstGeom>
          <a:solidFill>
            <a:srgbClr val="D4A843"/>
          </a:solidFill>
          <a:ln/>
        </p:spPr>
        <p:txBody>
          <a:bodyPr/>
          <a:lstStyle/>
          <a:p>
            <a:endParaRPr lang="en-GB"/>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1586</Words>
  <Application>Microsoft Office PowerPoint</Application>
  <PresentationFormat>On-screen Show (16:9)</PresentationFormat>
  <Paragraphs>264</Paragraphs>
  <Slides>20</Slides>
  <Notes>20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Arial</vt:lpstr>
      <vt:lpstr>Calibri</vt:lpstr>
      <vt:lpstr>Consolas</vt:lpstr>
      <vt:lpstr>Trebuchet MS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Lee Ingram</dc:creator>
  <cp:lastModifiedBy>Lee Ingram</cp:lastModifiedBy>
  <cp:revision>4</cp:revision>
  <dcterms:created xsi:type="dcterms:W3CDTF">2026-05-20T16:43:31Z</dcterms:created>
  <dcterms:modified xsi:type="dcterms:W3CDTF">2026-05-20T17:42:23Z</dcterms:modified>
</cp:coreProperties>
</file>