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62" r:id="rId2"/>
    <p:sldId id="256" r:id="rId3"/>
    <p:sldId id="257" r:id="rId4"/>
    <p:sldId id="258" r:id="rId5"/>
    <p:sldId id="259" r:id="rId6"/>
    <p:sldId id="260" r:id="rId7"/>
    <p:sldId id="263" r:id="rId8"/>
    <p:sldId id="268" r:id="rId9"/>
    <p:sldId id="269" r:id="rId10"/>
    <p:sldId id="264" r:id="rId11"/>
    <p:sldId id="265" r:id="rId12"/>
    <p:sldId id="266" r:id="rId13"/>
    <p:sldId id="270" r:id="rId14"/>
    <p:sldId id="271" r:id="rId15"/>
    <p:sldId id="272" r:id="rId16"/>
    <p:sldId id="267" r:id="rId17"/>
    <p:sldId id="261"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60"/>
  </p:normalViewPr>
  <p:slideViewPr>
    <p:cSldViewPr snapToGrid="0">
      <p:cViewPr varScale="1">
        <p:scale>
          <a:sx n="139" d="100"/>
          <a:sy n="139" d="100"/>
        </p:scale>
        <p:origin x="100"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Height of tide (m)</c:v>
                </c:pt>
              </c:strCache>
            </c:strRef>
          </c:tx>
          <c:spPr>
            <a:ln w="41275">
              <a:solidFill>
                <a:srgbClr val="5AC8FA"/>
              </a:solidFill>
            </a:ln>
          </c:spPr>
          <c:marker>
            <c:symbol val="none"/>
          </c:marker>
          <c:dLbls>
            <c:dLbl>
              <c:idx val="2"/>
              <c:tx>
                <c:rich>
                  <a:bodyPr/>
                  <a:lstStyle/>
                  <a:p>
                    <a:r>
                      <a:rPr lang="en-US" sz="1200" b="1">
                        <a:solidFill>
                          <a:srgbClr val="F2A93B"/>
                        </a:solidFill>
                      </a:rPr>
                      <a:t>LW 0.7 m</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373-42ED-9B34-C4892B41A269}"/>
                </c:ext>
              </c:extLst>
            </c:dLbl>
            <c:dLbl>
              <c:idx val="14"/>
              <c:tx>
                <c:rich>
                  <a:bodyPr/>
                  <a:lstStyle/>
                  <a:p>
                    <a:r>
                      <a:rPr lang="en-US" sz="1200" b="1">
                        <a:solidFill>
                          <a:srgbClr val="F2A93B"/>
                        </a:solidFill>
                      </a:rPr>
                      <a:t>HW 5.4 m</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373-42ED-9B34-C4892B41A26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Sheet1!$A$2:$A$25</c:f>
              <c:strCache>
                <c:ptCount val="24"/>
                <c:pt idx="0">
                  <c:v>00:00</c:v>
                </c:pt>
                <c:pt idx="1">
                  <c:v>00:30</c:v>
                </c:pt>
                <c:pt idx="2">
                  <c:v>01:00</c:v>
                </c:pt>
                <c:pt idx="3">
                  <c:v>01:30</c:v>
                </c:pt>
                <c:pt idx="4">
                  <c:v>02:00</c:v>
                </c:pt>
                <c:pt idx="5">
                  <c:v>02:30</c:v>
                </c:pt>
                <c:pt idx="6">
                  <c:v>03:00</c:v>
                </c:pt>
                <c:pt idx="7">
                  <c:v>03:30</c:v>
                </c:pt>
                <c:pt idx="8">
                  <c:v>04:00</c:v>
                </c:pt>
                <c:pt idx="9">
                  <c:v>04:30</c:v>
                </c:pt>
                <c:pt idx="10">
                  <c:v>05:00</c:v>
                </c:pt>
                <c:pt idx="11">
                  <c:v>05:30</c:v>
                </c:pt>
                <c:pt idx="12">
                  <c:v>06:00</c:v>
                </c:pt>
                <c:pt idx="13">
                  <c:v>06:30</c:v>
                </c:pt>
                <c:pt idx="14">
                  <c:v>07:00</c:v>
                </c:pt>
                <c:pt idx="15">
                  <c:v>07:30</c:v>
                </c:pt>
                <c:pt idx="16">
                  <c:v>08:00</c:v>
                </c:pt>
                <c:pt idx="17">
                  <c:v>08:30</c:v>
                </c:pt>
                <c:pt idx="18">
                  <c:v>09:00</c:v>
                </c:pt>
                <c:pt idx="19">
                  <c:v>09:30</c:v>
                </c:pt>
                <c:pt idx="20">
                  <c:v>10:00</c:v>
                </c:pt>
                <c:pt idx="21">
                  <c:v>10:30</c:v>
                </c:pt>
                <c:pt idx="22">
                  <c:v>11:00</c:v>
                </c:pt>
                <c:pt idx="23">
                  <c:v>11:30</c:v>
                </c:pt>
              </c:strCache>
            </c:strRef>
          </c:cat>
          <c:val>
            <c:numRef>
              <c:f>Sheet1!$B$2:$B$25</c:f>
              <c:numCache>
                <c:formatCode>General</c:formatCode>
                <c:ptCount val="24"/>
                <c:pt idx="0">
                  <c:v>1.2</c:v>
                </c:pt>
                <c:pt idx="1">
                  <c:v>0.9</c:v>
                </c:pt>
                <c:pt idx="2">
                  <c:v>0.7</c:v>
                </c:pt>
                <c:pt idx="3">
                  <c:v>0.8</c:v>
                </c:pt>
                <c:pt idx="4">
                  <c:v>1.1000000000000001</c:v>
                </c:pt>
                <c:pt idx="5">
                  <c:v>1.5</c:v>
                </c:pt>
                <c:pt idx="6">
                  <c:v>2</c:v>
                </c:pt>
                <c:pt idx="7">
                  <c:v>2.5</c:v>
                </c:pt>
                <c:pt idx="8">
                  <c:v>3</c:v>
                </c:pt>
                <c:pt idx="9">
                  <c:v>3.5</c:v>
                </c:pt>
                <c:pt idx="10">
                  <c:v>4.0999999999999996</c:v>
                </c:pt>
                <c:pt idx="11">
                  <c:v>4.5999999999999996</c:v>
                </c:pt>
                <c:pt idx="12">
                  <c:v>5</c:v>
                </c:pt>
                <c:pt idx="13">
                  <c:v>5.3</c:v>
                </c:pt>
                <c:pt idx="14">
                  <c:v>5.4</c:v>
                </c:pt>
                <c:pt idx="15">
                  <c:v>5.4</c:v>
                </c:pt>
                <c:pt idx="16">
                  <c:v>5.2</c:v>
                </c:pt>
                <c:pt idx="17">
                  <c:v>5</c:v>
                </c:pt>
                <c:pt idx="18">
                  <c:v>4.5999999999999996</c:v>
                </c:pt>
                <c:pt idx="19">
                  <c:v>4.0999999999999996</c:v>
                </c:pt>
                <c:pt idx="20">
                  <c:v>3.6</c:v>
                </c:pt>
                <c:pt idx="21">
                  <c:v>3</c:v>
                </c:pt>
                <c:pt idx="22">
                  <c:v>2.4</c:v>
                </c:pt>
                <c:pt idx="23">
                  <c:v>1.9</c:v>
                </c:pt>
              </c:numCache>
            </c:numRef>
          </c:val>
          <c:smooth val="1"/>
          <c:extLst>
            <c:ext xmlns:c16="http://schemas.microsoft.com/office/drawing/2014/chart" uri="{C3380CC4-5D6E-409C-BE32-E72D297353CC}">
              <c16:uniqueId val="{00000002-1373-42ED-9B34-C4892B41A269}"/>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title>
          <c:tx>
            <c:rich>
              <a:bodyPr/>
              <a:lstStyle/>
              <a:p>
                <a:r>
                  <a:rPr lang="en-GB" sz="1100" b="0">
                    <a:solidFill>
                      <a:srgbClr val="C9DCE8"/>
                    </a:solidFill>
                  </a:rPr>
                  <a:t>Time (BST)</a:t>
                </a:r>
              </a:p>
            </c:rich>
          </c:tx>
          <c:overlay val="0"/>
        </c:title>
        <c:numFmt formatCode="General" sourceLinked="0"/>
        <c:majorTickMark val="out"/>
        <c:minorTickMark val="none"/>
        <c:tickLblPos val="nextTo"/>
        <c:spPr>
          <a:ln>
            <a:solidFill>
              <a:srgbClr val="6B7F99"/>
            </a:solidFill>
          </a:ln>
        </c:spPr>
        <c:crossAx val="2140495176"/>
        <c:crosses val="autoZero"/>
        <c:auto val="1"/>
        <c:lblAlgn val="ctr"/>
        <c:lblOffset val="100"/>
        <c:tickLblSkip val="4"/>
        <c:noMultiLvlLbl val="0"/>
      </c:catAx>
      <c:valAx>
        <c:axId val="2140495176"/>
        <c:scaling>
          <c:orientation val="minMax"/>
          <c:max val="6.5"/>
          <c:min val="0"/>
        </c:scaling>
        <c:delete val="0"/>
        <c:axPos val="l"/>
        <c:majorGridlines>
          <c:spPr>
            <a:ln>
              <a:solidFill>
                <a:srgbClr val="2B4A6E"/>
              </a:solidFill>
            </a:ln>
          </c:spPr>
        </c:majorGridlines>
        <c:title>
          <c:tx>
            <c:rich>
              <a:bodyPr/>
              <a:lstStyle/>
              <a:p>
                <a:r>
                  <a:rPr lang="en-GB" sz="1100" b="0">
                    <a:solidFill>
                      <a:srgbClr val="C9DCE8"/>
                    </a:solidFill>
                  </a:rPr>
                  <a:t>Metres above chart datum</a:t>
                </a:r>
              </a:p>
            </c:rich>
          </c:tx>
          <c:overlay val="0"/>
        </c:title>
        <c:numFmt formatCode="General" sourceLinked="1"/>
        <c:majorTickMark val="out"/>
        <c:minorTickMark val="none"/>
        <c:tickLblPos val="nextTo"/>
        <c:spPr>
          <a:ln>
            <a:noFill/>
          </a:ln>
        </c:spPr>
        <c:crossAx val="2118791784"/>
        <c:crosses val="autoZero"/>
        <c:crossBetween val="between"/>
        <c:majorUnit val="1"/>
      </c:valAx>
    </c:plotArea>
    <c:plotVisOnly val="1"/>
    <c:dispBlanksAs val="gap"/>
    <c:showDLblsOverMax val="0"/>
  </c:chart>
  <c:txPr>
    <a:bodyPr/>
    <a:lstStyle/>
    <a:p>
      <a:pPr>
        <a:defRPr sz="1100">
          <a:solidFill>
            <a:srgbClr val="C9DCE8"/>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Twelfths</c:v>
                </c:pt>
              </c:strCache>
            </c:strRef>
          </c:tx>
          <c:spPr>
            <a:solidFill>
              <a:srgbClr val="F2A93B"/>
            </a:solidFill>
          </c:spPr>
          <c:invertIfNegative val="1"/>
          <c:dLbls>
            <c:dLbl>
              <c:idx val="0"/>
              <c:tx>
                <c:rich>
                  <a:bodyPr/>
                  <a:lstStyle/>
                  <a:p>
                    <a:r>
                      <a:rPr lang="en-US" sz="1300" b="1">
                        <a:solidFill>
                          <a:srgbClr val="FFFFFF"/>
                        </a:solidFill>
                      </a:rPr>
                      <a:t>1/12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A34-4F48-A29A-21A4F82D0A04}"/>
                </c:ext>
              </c:extLst>
            </c:dLbl>
            <c:dLbl>
              <c:idx val="1"/>
              <c:tx>
                <c:rich>
                  <a:bodyPr/>
                  <a:lstStyle/>
                  <a:p>
                    <a:r>
                      <a:rPr lang="en-US" sz="1300" b="1">
                        <a:solidFill>
                          <a:srgbClr val="FFFFFF"/>
                        </a:solidFill>
                      </a:rPr>
                      <a:t>2/12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A34-4F48-A29A-21A4F82D0A04}"/>
                </c:ext>
              </c:extLst>
            </c:dLbl>
            <c:dLbl>
              <c:idx val="2"/>
              <c:tx>
                <c:rich>
                  <a:bodyPr/>
                  <a:lstStyle/>
                  <a:p>
                    <a:r>
                      <a:rPr lang="en-US" sz="1300" b="1">
                        <a:solidFill>
                          <a:srgbClr val="FFFFFF"/>
                        </a:solidFill>
                      </a:rPr>
                      <a:t>3/12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A34-4F48-A29A-21A4F82D0A04}"/>
                </c:ext>
              </c:extLst>
            </c:dLbl>
            <c:dLbl>
              <c:idx val="3"/>
              <c:tx>
                <c:rich>
                  <a:bodyPr/>
                  <a:lstStyle/>
                  <a:p>
                    <a:r>
                      <a:rPr lang="en-US" sz="1300" b="1">
                        <a:solidFill>
                          <a:srgbClr val="FFFFFF"/>
                        </a:solidFill>
                      </a:rPr>
                      <a:t>3/12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A34-4F48-A29A-21A4F82D0A04}"/>
                </c:ext>
              </c:extLst>
            </c:dLbl>
            <c:dLbl>
              <c:idx val="4"/>
              <c:tx>
                <c:rich>
                  <a:bodyPr/>
                  <a:lstStyle/>
                  <a:p>
                    <a:r>
                      <a:rPr lang="en-US" sz="1300" b="1">
                        <a:solidFill>
                          <a:srgbClr val="FFFFFF"/>
                        </a:solidFill>
                      </a:rPr>
                      <a:t>2/12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A34-4F48-A29A-21A4F82D0A04}"/>
                </c:ext>
              </c:extLst>
            </c:dLbl>
            <c:dLbl>
              <c:idx val="5"/>
              <c:tx>
                <c:rich>
                  <a:bodyPr/>
                  <a:lstStyle/>
                  <a:p>
                    <a:r>
                      <a:rPr lang="en-US" sz="1300" b="1">
                        <a:solidFill>
                          <a:srgbClr val="FFFFFF"/>
                        </a:solidFill>
                      </a:rPr>
                      <a:t>1/12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A34-4F48-A29A-21A4F82D0A0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Sheet1!$A$2:$A$7</c:f>
              <c:strCache>
                <c:ptCount val="6"/>
                <c:pt idx="0">
                  <c:v>Hour 1</c:v>
                </c:pt>
                <c:pt idx="1">
                  <c:v>Hour 2</c:v>
                </c:pt>
                <c:pt idx="2">
                  <c:v>Hour 3</c:v>
                </c:pt>
                <c:pt idx="3">
                  <c:v>Hour 4</c:v>
                </c:pt>
                <c:pt idx="4">
                  <c:v>Hour 5</c:v>
                </c:pt>
                <c:pt idx="5">
                  <c:v>Hour 6</c:v>
                </c:pt>
              </c:strCache>
            </c:strRef>
          </c:cat>
          <c:val>
            <c:numRef>
              <c:f>Sheet1!$B$2:$B$7</c:f>
              <c:numCache>
                <c:formatCode>General</c:formatCode>
                <c:ptCount val="6"/>
                <c:pt idx="0">
                  <c:v>1</c:v>
                </c:pt>
                <c:pt idx="1">
                  <c:v>2</c:v>
                </c:pt>
                <c:pt idx="2">
                  <c:v>3</c:v>
                </c:pt>
                <c:pt idx="3">
                  <c:v>3</c:v>
                </c:pt>
                <c:pt idx="4">
                  <c:v>2</c:v>
                </c:pt>
                <c:pt idx="5">
                  <c:v>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6-7A34-4F48-A29A-21A4F82D0A04}"/>
            </c:ext>
          </c:extLst>
        </c:ser>
        <c:dLbls>
          <c:showLegendKey val="0"/>
          <c:showVal val="0"/>
          <c:showCatName val="0"/>
          <c:showSerName val="0"/>
          <c:showPercent val="0"/>
          <c:showBubbleSize val="0"/>
        </c:dLbls>
        <c:gapWidth val="45"/>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6B7F99"/>
            </a:solidFill>
          </a:ln>
        </c:spPr>
        <c:crossAx val="2113994440"/>
        <c:crosses val="autoZero"/>
        <c:auto val="1"/>
        <c:lblAlgn val="ctr"/>
        <c:lblOffset val="100"/>
        <c:noMultiLvlLbl val="0"/>
      </c:catAx>
      <c:valAx>
        <c:axId val="2113994440"/>
        <c:scaling>
          <c:orientation val="minMax"/>
          <c:max val="3.8"/>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100">
          <a:solidFill>
            <a:srgbClr val="C9DCE8"/>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Height of tide</c:v>
                </c:pt>
              </c:strCache>
            </c:strRef>
          </c:tx>
          <c:spPr>
            <a:ln w="38100">
              <a:solidFill>
                <a:srgbClr val="5AC8FA"/>
              </a:solidFill>
            </a:ln>
          </c:spPr>
          <c:marker>
            <c:symbol val="none"/>
          </c:marker>
          <c:cat>
            <c:strRef>
              <c:f>Sheet1!$A$2:$A$26</c:f>
              <c:strCache>
                <c:ptCount val="25"/>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strCache>
            </c:strRef>
          </c:cat>
          <c:val>
            <c:numRef>
              <c:f>Sheet1!$B$2:$B$26</c:f>
              <c:numCache>
                <c:formatCode>General</c:formatCode>
                <c:ptCount val="25"/>
                <c:pt idx="0">
                  <c:v>1</c:v>
                </c:pt>
                <c:pt idx="1">
                  <c:v>0.96799999999999997</c:v>
                </c:pt>
                <c:pt idx="2">
                  <c:v>0.875</c:v>
                </c:pt>
                <c:pt idx="3">
                  <c:v>0.72599999999999998</c:v>
                </c:pt>
                <c:pt idx="4">
                  <c:v>0.53</c:v>
                </c:pt>
                <c:pt idx="5">
                  <c:v>0.30099999999999999</c:v>
                </c:pt>
                <c:pt idx="6">
                  <c:v>5.2999999999999999E-2</c:v>
                </c:pt>
                <c:pt idx="7">
                  <c:v>-0.19900000000000001</c:v>
                </c:pt>
                <c:pt idx="8">
                  <c:v>-0.437</c:v>
                </c:pt>
                <c:pt idx="9">
                  <c:v>-0.64900000000000002</c:v>
                </c:pt>
                <c:pt idx="10">
                  <c:v>-0.81799999999999995</c:v>
                </c:pt>
                <c:pt idx="11">
                  <c:v>-0.93600000000000005</c:v>
                </c:pt>
                <c:pt idx="12">
                  <c:v>-0.99399999999999999</c:v>
                </c:pt>
                <c:pt idx="13">
                  <c:v>-0.98899999999999999</c:v>
                </c:pt>
                <c:pt idx="14">
                  <c:v>-0.92100000000000004</c:v>
                </c:pt>
                <c:pt idx="15">
                  <c:v>-0.79500000000000004</c:v>
                </c:pt>
                <c:pt idx="16">
                  <c:v>-0.61699999999999999</c:v>
                </c:pt>
                <c:pt idx="17">
                  <c:v>-0.40100000000000002</c:v>
                </c:pt>
                <c:pt idx="18">
                  <c:v>-0.159</c:v>
                </c:pt>
                <c:pt idx="19">
                  <c:v>9.2999999999999999E-2</c:v>
                </c:pt>
                <c:pt idx="20">
                  <c:v>0.34</c:v>
                </c:pt>
                <c:pt idx="21">
                  <c:v>0.56399999999999995</c:v>
                </c:pt>
                <c:pt idx="22">
                  <c:v>0.753</c:v>
                </c:pt>
                <c:pt idx="23">
                  <c:v>0.89400000000000002</c:v>
                </c:pt>
                <c:pt idx="24">
                  <c:v>0.97799999999999998</c:v>
                </c:pt>
              </c:numCache>
            </c:numRef>
          </c:val>
          <c:smooth val="1"/>
          <c:extLst>
            <c:ext xmlns:c16="http://schemas.microsoft.com/office/drawing/2014/chart" uri="{C3380CC4-5D6E-409C-BE32-E72D297353CC}">
              <c16:uniqueId val="{00000000-42E9-4210-92FF-DA0987C435B2}"/>
            </c:ext>
          </c:extLst>
        </c:ser>
        <c:ser>
          <c:idx val="1"/>
          <c:order val="1"/>
          <c:tx>
            <c:strRef>
              <c:f>Sheet1!$C$1</c:f>
              <c:strCache>
                <c:ptCount val="1"/>
                <c:pt idx="0">
                  <c:v>Tidal stream (flood above the line, ebb below)</c:v>
                </c:pt>
              </c:strCache>
            </c:strRef>
          </c:tx>
          <c:spPr>
            <a:ln w="38100">
              <a:solidFill>
                <a:srgbClr val="F2A93B"/>
              </a:solidFill>
            </a:ln>
          </c:spPr>
          <c:marker>
            <c:symbol val="none"/>
          </c:marker>
          <c:cat>
            <c:strRef>
              <c:f>Sheet1!$A$2:$A$26</c:f>
              <c:strCache>
                <c:ptCount val="25"/>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strCache>
            </c:strRef>
          </c:cat>
          <c:val>
            <c:numRef>
              <c:f>Sheet1!$C$2:$C$26</c:f>
              <c:numCache>
                <c:formatCode>General</c:formatCode>
                <c:ptCount val="25"/>
                <c:pt idx="0">
                  <c:v>0.48499999999999999</c:v>
                </c:pt>
                <c:pt idx="1">
                  <c:v>0.25</c:v>
                </c:pt>
                <c:pt idx="2">
                  <c:v>0</c:v>
                </c:pt>
                <c:pt idx="3">
                  <c:v>-0.25</c:v>
                </c:pt>
                <c:pt idx="4">
                  <c:v>-0.48499999999999999</c:v>
                </c:pt>
                <c:pt idx="5">
                  <c:v>-0.68799999999999994</c:v>
                </c:pt>
                <c:pt idx="6">
                  <c:v>-0.84799999999999998</c:v>
                </c:pt>
                <c:pt idx="7">
                  <c:v>-0.95399999999999996</c:v>
                </c:pt>
                <c:pt idx="8">
                  <c:v>-0.999</c:v>
                </c:pt>
                <c:pt idx="9">
                  <c:v>-0.98</c:v>
                </c:pt>
                <c:pt idx="10">
                  <c:v>-0.89900000000000002</c:v>
                </c:pt>
                <c:pt idx="11">
                  <c:v>-0.76100000000000001</c:v>
                </c:pt>
                <c:pt idx="12">
                  <c:v>-0.57499999999999996</c:v>
                </c:pt>
                <c:pt idx="13">
                  <c:v>-0.35199999999999998</c:v>
                </c:pt>
                <c:pt idx="14">
                  <c:v>-0.106</c:v>
                </c:pt>
                <c:pt idx="15">
                  <c:v>0.14599999999999999</c:v>
                </c:pt>
                <c:pt idx="16">
                  <c:v>0.38900000000000001</c:v>
                </c:pt>
                <c:pt idx="17">
                  <c:v>0.60699999999999998</c:v>
                </c:pt>
                <c:pt idx="18">
                  <c:v>0.78700000000000003</c:v>
                </c:pt>
                <c:pt idx="19">
                  <c:v>0.91600000000000004</c:v>
                </c:pt>
                <c:pt idx="20">
                  <c:v>0.98699999999999999</c:v>
                </c:pt>
                <c:pt idx="21">
                  <c:v>0.996</c:v>
                </c:pt>
                <c:pt idx="22">
                  <c:v>0.94099999999999995</c:v>
                </c:pt>
                <c:pt idx="23">
                  <c:v>0.82599999999999996</c:v>
                </c:pt>
                <c:pt idx="24">
                  <c:v>0.65800000000000003</c:v>
                </c:pt>
              </c:numCache>
            </c:numRef>
          </c:val>
          <c:smooth val="1"/>
          <c:extLst>
            <c:ext xmlns:c16="http://schemas.microsoft.com/office/drawing/2014/chart" uri="{C3380CC4-5D6E-409C-BE32-E72D297353CC}">
              <c16:uniqueId val="{00000001-42E9-4210-92FF-DA0987C435B2}"/>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title>
          <c:tx>
            <c:rich>
              <a:bodyPr/>
              <a:lstStyle/>
              <a:p>
                <a:r>
                  <a:rPr lang="en-GB" sz="1100" b="0">
                    <a:solidFill>
                      <a:srgbClr val="C9DCE8"/>
                    </a:solidFill>
                  </a:rPr>
                  <a:t>Hours after high water</a:t>
                </a:r>
              </a:p>
            </c:rich>
          </c:tx>
          <c:overlay val="0"/>
        </c:title>
        <c:numFmt formatCode="General" sourceLinked="0"/>
        <c:majorTickMark val="out"/>
        <c:minorTickMark val="none"/>
        <c:tickLblPos val="low"/>
        <c:spPr>
          <a:ln>
            <a:solidFill>
              <a:srgbClr val="C9DCE8"/>
            </a:solidFill>
          </a:ln>
        </c:spPr>
        <c:crossAx val="2140495176"/>
        <c:crosses val="autoZero"/>
        <c:auto val="1"/>
        <c:lblAlgn val="ctr"/>
        <c:lblOffset val="100"/>
        <c:tickLblSkip val="4"/>
        <c:noMultiLvlLbl val="0"/>
      </c:catAx>
      <c:valAx>
        <c:axId val="2140495176"/>
        <c:scaling>
          <c:orientation val="minMax"/>
          <c:max val="1.2"/>
          <c:min val="-1.2"/>
        </c:scaling>
        <c:delete val="0"/>
        <c:axPos val="l"/>
        <c:majorGridlines>
          <c:spPr>
            <a:ln>
              <a:solidFill>
                <a:srgbClr val="2B4A6E"/>
              </a:solidFill>
            </a:ln>
          </c:spPr>
        </c:majorGridlines>
        <c:numFmt formatCode="General" sourceLinked="1"/>
        <c:majorTickMark val="out"/>
        <c:minorTickMark val="none"/>
        <c:tickLblPos val="none"/>
        <c:spPr>
          <a:ln>
            <a:noFill/>
          </a:ln>
        </c:spPr>
        <c:crossAx val="2118791784"/>
        <c:crosses val="autoZero"/>
        <c:crossBetween val="between"/>
        <c:majorUnit val="0.6"/>
      </c:valAx>
    </c:plotArea>
    <c:legend>
      <c:legendPos val="b"/>
      <c:overlay val="0"/>
      <c:txPr>
        <a:bodyPr/>
        <a:lstStyle/>
        <a:p>
          <a:pPr>
            <a:defRPr sz="1200">
              <a:solidFill>
                <a:srgbClr val="FFFFFF"/>
              </a:solidFill>
            </a:defRPr>
          </a:pPr>
          <a:endParaRPr lang="en-US"/>
        </a:p>
      </c:txPr>
    </c:legend>
    <c:plotVisOnly val="1"/>
    <c:dispBlanksAs val="gap"/>
    <c:showDLblsOverMax val="0"/>
  </c:chart>
  <c:txPr>
    <a:bodyPr/>
    <a:lstStyle/>
    <a:p>
      <a:pPr>
        <a:defRPr sz="1100">
          <a:solidFill>
            <a:srgbClr val="C9DCE8"/>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Neaps (peak 1.2 kn)</c:v>
                </c:pt>
              </c:strCache>
            </c:strRef>
          </c:tx>
          <c:spPr>
            <a:ln w="38100">
              <a:solidFill>
                <a:srgbClr val="5AC8FA"/>
              </a:solidFill>
            </a:ln>
          </c:spPr>
          <c:marker>
            <c:symbol val="none"/>
          </c:marker>
          <c:cat>
            <c:strRef>
              <c:f>Sheet1!$A$2:$A$18</c:f>
              <c:strCache>
                <c:ptCount val="17"/>
                <c:pt idx="0">
                  <c:v>−2</c:v>
                </c:pt>
                <c:pt idx="1">
                  <c:v>−1.75</c:v>
                </c:pt>
                <c:pt idx="2">
                  <c:v>−1.5</c:v>
                </c:pt>
                <c:pt idx="3">
                  <c:v>−1.25</c:v>
                </c:pt>
                <c:pt idx="4">
                  <c:v>−1</c:v>
                </c:pt>
                <c:pt idx="5">
                  <c:v>−0.75</c:v>
                </c:pt>
                <c:pt idx="6">
                  <c:v>−0.5</c:v>
                </c:pt>
                <c:pt idx="7">
                  <c:v>−0.25</c:v>
                </c:pt>
                <c:pt idx="8">
                  <c:v>0</c:v>
                </c:pt>
                <c:pt idx="9">
                  <c:v>+0.25</c:v>
                </c:pt>
                <c:pt idx="10">
                  <c:v>+0.5</c:v>
                </c:pt>
                <c:pt idx="11">
                  <c:v>+0.75</c:v>
                </c:pt>
                <c:pt idx="12">
                  <c:v>+1</c:v>
                </c:pt>
                <c:pt idx="13">
                  <c:v>+1.25</c:v>
                </c:pt>
                <c:pt idx="14">
                  <c:v>+1.5</c:v>
                </c:pt>
                <c:pt idx="15">
                  <c:v>+1.75</c:v>
                </c:pt>
                <c:pt idx="16">
                  <c:v>+2</c:v>
                </c:pt>
              </c:strCache>
            </c:strRef>
          </c:cat>
          <c:val>
            <c:numRef>
              <c:f>Sheet1!$B$2:$B$18</c:f>
              <c:numCache>
                <c:formatCode>General</c:formatCode>
                <c:ptCount val="17"/>
                <c:pt idx="0">
                  <c:v>1.018</c:v>
                </c:pt>
                <c:pt idx="1">
                  <c:v>0.93</c:v>
                </c:pt>
                <c:pt idx="2">
                  <c:v>0.82699999999999996</c:v>
                </c:pt>
                <c:pt idx="3">
                  <c:v>0.71</c:v>
                </c:pt>
                <c:pt idx="4">
                  <c:v>0.58199999999999996</c:v>
                </c:pt>
                <c:pt idx="5">
                  <c:v>0.44500000000000001</c:v>
                </c:pt>
                <c:pt idx="6">
                  <c:v>0.30099999999999999</c:v>
                </c:pt>
                <c:pt idx="7">
                  <c:v>0.152</c:v>
                </c:pt>
                <c:pt idx="8">
                  <c:v>0</c:v>
                </c:pt>
                <c:pt idx="9">
                  <c:v>0.152</c:v>
                </c:pt>
                <c:pt idx="10">
                  <c:v>0.30099999999999999</c:v>
                </c:pt>
                <c:pt idx="11">
                  <c:v>0.44500000000000001</c:v>
                </c:pt>
                <c:pt idx="12">
                  <c:v>0.58199999999999996</c:v>
                </c:pt>
                <c:pt idx="13">
                  <c:v>0.71</c:v>
                </c:pt>
                <c:pt idx="14">
                  <c:v>0.82699999999999996</c:v>
                </c:pt>
                <c:pt idx="15">
                  <c:v>0.93</c:v>
                </c:pt>
                <c:pt idx="16">
                  <c:v>1.018</c:v>
                </c:pt>
              </c:numCache>
            </c:numRef>
          </c:val>
          <c:smooth val="0"/>
          <c:extLst>
            <c:ext xmlns:c16="http://schemas.microsoft.com/office/drawing/2014/chart" uri="{C3380CC4-5D6E-409C-BE32-E72D297353CC}">
              <c16:uniqueId val="{00000000-0A5A-429E-8D66-1B43B557CC30}"/>
            </c:ext>
          </c:extLst>
        </c:ser>
        <c:ser>
          <c:idx val="1"/>
          <c:order val="1"/>
          <c:tx>
            <c:strRef>
              <c:f>Sheet1!$C$1</c:f>
              <c:strCache>
                <c:ptCount val="1"/>
                <c:pt idx="0">
                  <c:v>Springs (peak 2.4 kn)</c:v>
                </c:pt>
              </c:strCache>
            </c:strRef>
          </c:tx>
          <c:spPr>
            <a:ln w="38100">
              <a:solidFill>
                <a:srgbClr val="F2A93B"/>
              </a:solidFill>
            </a:ln>
          </c:spPr>
          <c:marker>
            <c:symbol val="none"/>
          </c:marker>
          <c:cat>
            <c:strRef>
              <c:f>Sheet1!$A$2:$A$18</c:f>
              <c:strCache>
                <c:ptCount val="17"/>
                <c:pt idx="0">
                  <c:v>−2</c:v>
                </c:pt>
                <c:pt idx="1">
                  <c:v>−1.75</c:v>
                </c:pt>
                <c:pt idx="2">
                  <c:v>−1.5</c:v>
                </c:pt>
                <c:pt idx="3">
                  <c:v>−1.25</c:v>
                </c:pt>
                <c:pt idx="4">
                  <c:v>−1</c:v>
                </c:pt>
                <c:pt idx="5">
                  <c:v>−0.75</c:v>
                </c:pt>
                <c:pt idx="6">
                  <c:v>−0.5</c:v>
                </c:pt>
                <c:pt idx="7">
                  <c:v>−0.25</c:v>
                </c:pt>
                <c:pt idx="8">
                  <c:v>0</c:v>
                </c:pt>
                <c:pt idx="9">
                  <c:v>+0.25</c:v>
                </c:pt>
                <c:pt idx="10">
                  <c:v>+0.5</c:v>
                </c:pt>
                <c:pt idx="11">
                  <c:v>+0.75</c:v>
                </c:pt>
                <c:pt idx="12">
                  <c:v>+1</c:v>
                </c:pt>
                <c:pt idx="13">
                  <c:v>+1.25</c:v>
                </c:pt>
                <c:pt idx="14">
                  <c:v>+1.5</c:v>
                </c:pt>
                <c:pt idx="15">
                  <c:v>+1.75</c:v>
                </c:pt>
                <c:pt idx="16">
                  <c:v>+2</c:v>
                </c:pt>
              </c:strCache>
            </c:strRef>
          </c:cat>
          <c:val>
            <c:numRef>
              <c:f>Sheet1!$C$2:$C$18</c:f>
              <c:numCache>
                <c:formatCode>General</c:formatCode>
                <c:ptCount val="17"/>
                <c:pt idx="0">
                  <c:v>2.0369999999999999</c:v>
                </c:pt>
                <c:pt idx="1">
                  <c:v>1.86</c:v>
                </c:pt>
                <c:pt idx="2">
                  <c:v>1.6539999999999999</c:v>
                </c:pt>
                <c:pt idx="3">
                  <c:v>1.421</c:v>
                </c:pt>
                <c:pt idx="4">
                  <c:v>1.165</c:v>
                </c:pt>
                <c:pt idx="5">
                  <c:v>0.89</c:v>
                </c:pt>
                <c:pt idx="6">
                  <c:v>0.60199999999999998</c:v>
                </c:pt>
                <c:pt idx="7">
                  <c:v>0.30299999999999999</c:v>
                </c:pt>
                <c:pt idx="8">
                  <c:v>0</c:v>
                </c:pt>
                <c:pt idx="9">
                  <c:v>0.30299999999999999</c:v>
                </c:pt>
                <c:pt idx="10">
                  <c:v>0.60199999999999998</c:v>
                </c:pt>
                <c:pt idx="11">
                  <c:v>0.89</c:v>
                </c:pt>
                <c:pt idx="12">
                  <c:v>1.165</c:v>
                </c:pt>
                <c:pt idx="13">
                  <c:v>1.421</c:v>
                </c:pt>
                <c:pt idx="14">
                  <c:v>1.6539999999999999</c:v>
                </c:pt>
                <c:pt idx="15">
                  <c:v>1.86</c:v>
                </c:pt>
                <c:pt idx="16">
                  <c:v>2.0369999999999999</c:v>
                </c:pt>
              </c:numCache>
            </c:numRef>
          </c:val>
          <c:smooth val="0"/>
          <c:extLst>
            <c:ext xmlns:c16="http://schemas.microsoft.com/office/drawing/2014/chart" uri="{C3380CC4-5D6E-409C-BE32-E72D297353CC}">
              <c16:uniqueId val="{00000001-0A5A-429E-8D66-1B43B557CC30}"/>
            </c:ext>
          </c:extLst>
        </c:ser>
        <c:ser>
          <c:idx val="2"/>
          <c:order val="2"/>
          <c:tx>
            <c:strRef>
              <c:f>Sheet1!$D$1</c:f>
              <c:strCache>
                <c:ptCount val="1"/>
                <c:pt idx="0">
                  <c:v>Example limit 0.5 kn</c:v>
                </c:pt>
              </c:strCache>
            </c:strRef>
          </c:tx>
          <c:spPr>
            <a:ln w="22225">
              <a:solidFill>
                <a:srgbClr val="FFFFFF"/>
              </a:solidFill>
              <a:prstDash val="dash"/>
            </a:ln>
          </c:spPr>
          <c:marker>
            <c:symbol val="none"/>
          </c:marker>
          <c:cat>
            <c:strRef>
              <c:f>Sheet1!$A$2:$A$18</c:f>
              <c:strCache>
                <c:ptCount val="17"/>
                <c:pt idx="0">
                  <c:v>−2</c:v>
                </c:pt>
                <c:pt idx="1">
                  <c:v>−1.75</c:v>
                </c:pt>
                <c:pt idx="2">
                  <c:v>−1.5</c:v>
                </c:pt>
                <c:pt idx="3">
                  <c:v>−1.25</c:v>
                </c:pt>
                <c:pt idx="4">
                  <c:v>−1</c:v>
                </c:pt>
                <c:pt idx="5">
                  <c:v>−0.75</c:v>
                </c:pt>
                <c:pt idx="6">
                  <c:v>−0.5</c:v>
                </c:pt>
                <c:pt idx="7">
                  <c:v>−0.25</c:v>
                </c:pt>
                <c:pt idx="8">
                  <c:v>0</c:v>
                </c:pt>
                <c:pt idx="9">
                  <c:v>+0.25</c:v>
                </c:pt>
                <c:pt idx="10">
                  <c:v>+0.5</c:v>
                </c:pt>
                <c:pt idx="11">
                  <c:v>+0.75</c:v>
                </c:pt>
                <c:pt idx="12">
                  <c:v>+1</c:v>
                </c:pt>
                <c:pt idx="13">
                  <c:v>+1.25</c:v>
                </c:pt>
                <c:pt idx="14">
                  <c:v>+1.5</c:v>
                </c:pt>
                <c:pt idx="15">
                  <c:v>+1.75</c:v>
                </c:pt>
                <c:pt idx="16">
                  <c:v>+2</c:v>
                </c:pt>
              </c:strCache>
            </c:strRef>
          </c:cat>
          <c:val>
            <c:numRef>
              <c:f>Sheet1!$D$2:$D$18</c:f>
              <c:numCache>
                <c:formatCode>General</c:formatCode>
                <c:ptCount val="17"/>
                <c:pt idx="0">
                  <c:v>0.5</c:v>
                </c:pt>
                <c:pt idx="1">
                  <c:v>0.5</c:v>
                </c:pt>
                <c:pt idx="2">
                  <c:v>0.5</c:v>
                </c:pt>
                <c:pt idx="3">
                  <c:v>0.5</c:v>
                </c:pt>
                <c:pt idx="4">
                  <c:v>0.5</c:v>
                </c:pt>
                <c:pt idx="5">
                  <c:v>0.5</c:v>
                </c:pt>
                <c:pt idx="6">
                  <c:v>0.5</c:v>
                </c:pt>
                <c:pt idx="7">
                  <c:v>0.5</c:v>
                </c:pt>
                <c:pt idx="8">
                  <c:v>0.5</c:v>
                </c:pt>
                <c:pt idx="9">
                  <c:v>0.5</c:v>
                </c:pt>
                <c:pt idx="10">
                  <c:v>0.5</c:v>
                </c:pt>
                <c:pt idx="11">
                  <c:v>0.5</c:v>
                </c:pt>
                <c:pt idx="12">
                  <c:v>0.5</c:v>
                </c:pt>
                <c:pt idx="13">
                  <c:v>0.5</c:v>
                </c:pt>
                <c:pt idx="14">
                  <c:v>0.5</c:v>
                </c:pt>
                <c:pt idx="15">
                  <c:v>0.5</c:v>
                </c:pt>
                <c:pt idx="16">
                  <c:v>0.5</c:v>
                </c:pt>
              </c:numCache>
            </c:numRef>
          </c:val>
          <c:smooth val="0"/>
          <c:extLst>
            <c:ext xmlns:c16="http://schemas.microsoft.com/office/drawing/2014/chart" uri="{C3380CC4-5D6E-409C-BE32-E72D297353CC}">
              <c16:uniqueId val="{00000002-0A5A-429E-8D66-1B43B557CC30}"/>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title>
          <c:tx>
            <c:rich>
              <a:bodyPr/>
              <a:lstStyle/>
              <a:p>
                <a:r>
                  <a:rPr lang="en-GB" sz="1100" b="0">
                    <a:solidFill>
                      <a:srgbClr val="C9DCE8"/>
                    </a:solidFill>
                  </a:rPr>
                  <a:t>Hours from slack water</a:t>
                </a:r>
              </a:p>
            </c:rich>
          </c:tx>
          <c:overlay val="0"/>
        </c:title>
        <c:numFmt formatCode="General" sourceLinked="0"/>
        <c:majorTickMark val="out"/>
        <c:minorTickMark val="none"/>
        <c:tickLblPos val="nextTo"/>
        <c:spPr>
          <a:ln>
            <a:solidFill>
              <a:srgbClr val="2B5C8A"/>
            </a:solidFill>
          </a:ln>
        </c:spPr>
        <c:txPr>
          <a:bodyPr/>
          <a:lstStyle/>
          <a:p>
            <a:pPr>
              <a:defRPr sz="1100">
                <a:solidFill>
                  <a:srgbClr val="C9DCE8"/>
                </a:solidFill>
              </a:defRPr>
            </a:pPr>
            <a:endParaRPr lang="en-US"/>
          </a:p>
        </c:txPr>
        <c:crossAx val="2140495176"/>
        <c:crosses val="autoZero"/>
        <c:auto val="1"/>
        <c:lblAlgn val="ctr"/>
        <c:lblOffset val="100"/>
        <c:tickLblSkip val="4"/>
        <c:tickMarkSkip val="4"/>
        <c:noMultiLvlLbl val="0"/>
      </c:catAx>
      <c:valAx>
        <c:axId val="2140495176"/>
        <c:scaling>
          <c:orientation val="minMax"/>
          <c:max val="2.5"/>
          <c:min val="0"/>
        </c:scaling>
        <c:delete val="0"/>
        <c:axPos val="l"/>
        <c:majorGridlines>
          <c:spPr>
            <a:ln>
              <a:solidFill>
                <a:srgbClr val="1F3F63"/>
              </a:solidFill>
            </a:ln>
          </c:spPr>
        </c:majorGridlines>
        <c:title>
          <c:tx>
            <c:rich>
              <a:bodyPr/>
              <a:lstStyle/>
              <a:p>
                <a:r>
                  <a:rPr lang="en-GB" sz="1100" b="0">
                    <a:solidFill>
                      <a:srgbClr val="C9DCE8"/>
                    </a:solidFill>
                  </a:rPr>
                  <a:t>Stream rate (knots)</a:t>
                </a:r>
              </a:p>
            </c:rich>
          </c:tx>
          <c:overlay val="0"/>
        </c:title>
        <c:numFmt formatCode="0.0" sourceLinked="0"/>
        <c:majorTickMark val="out"/>
        <c:minorTickMark val="none"/>
        <c:tickLblPos val="nextTo"/>
        <c:spPr>
          <a:ln>
            <a:solidFill>
              <a:srgbClr val="2B5C8A"/>
            </a:solidFill>
          </a:ln>
        </c:spPr>
        <c:txPr>
          <a:bodyPr/>
          <a:lstStyle/>
          <a:p>
            <a:pPr>
              <a:defRPr sz="1100">
                <a:solidFill>
                  <a:srgbClr val="C9DCE8"/>
                </a:solidFill>
              </a:defRPr>
            </a:pPr>
            <a:endParaRPr lang="en-US"/>
          </a:p>
        </c:txPr>
        <c:crossAx val="2118791784"/>
        <c:crosses val="autoZero"/>
        <c:crossBetween val="between"/>
        <c:majorUnit val="0.5"/>
      </c:valAx>
    </c:plotArea>
    <c:legend>
      <c:legendPos val="b"/>
      <c:overlay val="0"/>
      <c:txPr>
        <a:bodyPr/>
        <a:lstStyle/>
        <a:p>
          <a:pPr>
            <a:defRPr sz="1100">
              <a:solidFill>
                <a:srgbClr val="FFFFFF"/>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FRONT PAGE – Understanding tides (about 30 seconds)</a:t>
            </a:r>
          </a:p>
          <a:p>
            <a:endParaRPr/>
          </a:p>
          <a:p>
            <a:r>
              <a:t>Introduce the section: how the Moon, Sun and Earth interact to produce tides. Over the next five slides we cover: (1) why the Moon has the greater tide-generating effect despite the Sun's far greater mass; (2) why the simplified model shows two tidal bulges; (3) spring tides; (4) neap tides; (5) how Moon phases map onto the spring–neap cycle.</a:t>
            </a:r>
          </a:p>
          <a:p>
            <a:endParaRPr/>
          </a:p>
          <a:p>
            <a:r>
              <a:t>Diagram note: schematic and NOT TO SCALE; the tidal bulges are exaggerated. Sunlight comes from the left, so the Moon's lit half faces left, towards the Sun.</a:t>
            </a:r>
          </a:p>
          <a:p>
            <a:endParaRPr/>
          </a:p>
          <a:p>
            <a:r>
              <a:t>Sources are listed on the final slide (NOAA, NASA and UKHO ADMIRALTY EasyTide).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 Earth, Moon and Sun (about 2 minutes)
Key message: the Moon is the main driver of our tides even though the Sun is vastly more massive.
Talk track:
• Start with the diagram. It is schematic and NOT TO SCALE: the Sun is drawn tiny and close, Earth–Moon distance is exaggerated for clarity. Sunlight comes from the left in every diagram in this section, so the Moon's lit half always faces left, towards the Sun.
• Facts (NASA fact sheets): Sun mass about 333,000 Earth masses, roughly 27 million times the Moon's mass. Mean Sun distance about 149.6 million km; mean Moon distance about 384,400 km, so the Sun is about 390 times farther away.
• Newton's law gives the pull itself as mass ÷ distance². That makes the Sun's overall pull on Earth about 180 times the Moon's. But the overall pull mostly keeps Earth in orbit. Tides depend on the DIFFERENCE in pull between the near side and the far side of Earth. That difference scales as mass ÷ distance³.
• Put the numbers together: (mass ratio 27 million) ÷ (distance ratio 390 cubed, about 59 million) gives the Sun's tidal effect at about 0.46 of the Moon's, i.e. the Moon's is roughly 2.2 times greater. NOAA quotes the Moon's tide-producing force as a little more than twice the Sun's.
• Arrow thickness on the diagram represents tide-generating effect, not the total pull.
If asked: both bodies matter. Spring and neap tides on the next slides come from how the solar and lunar effects combine.
Sources:
• NOAA Tides &amp; Currents – Education: https://tidesandcurrents.noaa.gov/education.html
• NOAA NOS – Tides and Water Levels tutorial: https://oceanservice.noaa.gov/education/tutorial_tides/
• NASA Moon fact sheet: https://nssdc.gsfc.nasa.gov/planetary/factsheet/moonfact.html
• NASA Sun fact sheet: https://nssdc.gsfc.nasa.gov/planetary/factsheet/sunfact.html</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 Why the simplified model shows two tidal bulges (about 2–3 minutes)
Key message: tides come from DIFFERENCES in the Moon's gravitational pull across Earth, which gives two bulges: one toward the Moon and one on the far side.
How to build it (two paired rows on one diagram):
1. Row A – the Moon's actual pull at three points on the Earth–Moon line. Near side is strongest (closest), the centre is average, the far side is weakest. Arrow lengths are exaggerated.
2. Row B – subtract the pull at Earth's centre from each point. Near side is left with a small net pull TOWARD the Moon; far side is left with a small net pull AWAY from the Moon. The centre is the reference, so it is zero.
Accessible explanation: Earth and Moon orbit a common centre of mass. Earth as a whole is constantly 'falling' toward the Moon. The ocean on the near side is pulled slightly more than Earth's centre, so it is drawn ahead and piles up toward the Moon. The ocean on the far side is pulled slightly less than Earth's centre, so it is left behind relative to the Earth and piles up on the side away from the Moon.
CAUTION – avoid saying 'the Moon pushes water away' or 'centrifugal force throws water outward'. Gravity only pulls; the far-side bulge arises because the pull there is weaker than at Earth's centre. NOAA's 'Gravity, Inertia, and the Two Bulges' page uses a gravity-plus-inertia description; the differential (tidal force) view used here is equivalent.
Because Earth spins once in about 24 hours, a typical coast moves through both bulges, giving about two high and two low tides a day (the tidal day is about 24 h 50 min because the Moon also moves).
Limits of the model: this is an idealised, ocean-covered Earth. Real tides are shaped by continents, ocean depth, basin shape and resonance, friction and the Earth's rotation, so local timing and range can differ greatly from the simple picture. Always use local tide predictions.
Diagram labels: the bulges are exaggerated and the diagram is not to scale. Sunlight comes from the left; the Moon's lit half faces the Sun.
Sources:
• NOAA Tides &amp; Currents – Education (What Causes Tides? / Gravity, Inertia, and the Two Bulges): https://tidesandcurrents.noaa.gov/education.html
• NOAA NOS Tides and Water Levels tutorial: https://oceanservice.noaa.gov/education/tutorial_tides/
• NOAA SciJinks/NESDIS – What Causes Tides?: https://www.nesdis.noaa.gov/about/k-12-education/oceans-coasts/what-causes-tides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Spring tides: aligned Sun, Earth and Moon (about 2–3 minutes)
Key message: when Sun, Earth and Moon are lined up, the solar and lunar tide-generating effects reinforce one another, so the tidal range is generally larger. This happens at BOTH new Moon and full Moon.
Paired diagrams (build top, then bottom):
• TOP – New Moon: order is Sun – Moon – Earth. The Moon is between us and the Sun. The Moon's sunlit half faces the Sun (left), so the half facing Earth is in darkness: from Earth we see essentially no lit Moon (the small disc at right shows the view from Earth).
• BOTTOM – Full Moon: order is Sun – Earth – Moon. Earth is between Sun and Moon. The Moon's sunlit half still faces the Sun, but now that half also faces Earth, so we see a full disc.
• Sunlight comes from the left in both diagrams, and the Moon is drawn with its lit half on the left in both. Do not confuse the lit half of the Moon (which always faces the Sun) with the phase we see from Earth (which depends on where we view from).
Why both new and full Moon give spring tides: each of the Moon and the Sun raises TWO bulges, one on each side of Earth, along its own line to Earth. At new Moon both lines coincide (Sun and Moon on the same side). At full Moon they also coincide (Sun and Moon on opposite sides). Either way the solar bulges sit on top of the lunar bulges, so high tides are a bit higher and low tides a bit lower than average.
Terminology: 'spring' comes from the idea of the tide 'springing forth' and has nothing to do with the season. NOAA says spring tides occur twice each lunar month.
Phases are NOT caused by Earth's shadow. Earth's shadow only falls on the Moon during a lunar eclipse, which needs a very precise alignment and is rare; at most full Moons the Moon passes above or below Earth's shadow because its orbit is tilted by about 5 degrees. Ordinary phases are just our changing view of the Moon's lit half.
Bulges are exaggerated and the diagram is not to scale. Also remember: 'generally larger' – real ranges depend on location, weather and the Moon's distance (perigee/apogee).
Sources:
• NOAA – What are spring and neap tides?: https://oceanservice.noaa.gov/facts/springtide.html
• NOAA NOS Tidal Variations – position and distance: https://oceanservice.noaa.gov/education/tutorial_tides/media/supp_tide06a.html
• NASA Science – Moon Phases: https://science.nasa.gov/moon/moon-phases/
• NASA StarChild – What are the phases of the Moon?: https://starchild.gsfc.nasa.gov/docs/StarChild/questions/question3.html</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 Neap tides: first and third quarter Moon (about 2–3 minutes)
Key message: at the quarter Moons the Sun and Moon pull in directions about 90 degrees apart, so their tidal effects partly counteract one another and the tidal range is generally smaller (neap tides).
Paired diagrams (left then right):
• FIRST QUARTER (left): the Sun is to the left; the Moon is at 90 degrees to the Sun–Earth line (drawn below Earth, as seen looking down on the north pole with the Moon orbiting anticlockwise). The Moon's lit half faces the Sun. From Earth we see the RIGHT half lit (northern hemisphere view).
• THIRD QUARTER (right): same geometry with the Moon on the opposite side of Earth (drawn above). The lit half still faces the Sun, but from Earth we now see the LEFT half lit. Third quarter is also called last quarter.
Bulges (all exaggerated): the aqua lunar bulge lies along the Earth–Moon line; the orange solar bulge lies along the Sun–Earth line. The Moon's is larger (about 2.2 times). Because the two axes are at about 90 degrees, the solar bulge raises water where the lunar effect lowers it, and vice versa. The result is a lunar-dominated but flatter pattern: lower high waters and higher low waters than average. NOAA: the solar tide partially cancels the lunar tide, giving moderate tides called neap tides, about a week after a spring tide.
Phases are not caused by Earth's shadow. A quarter Moon looks half-lit because we view the Moon's lit half from the side. Earth's shadow only matters in a lunar eclipse.
Not to scale. In reality the Moon is about 30 Earth diameters away and the Sun is about 390 times farther again.
Caveat: 'generally smaller' – local range depends on basin shape, weather and the Moon's distance.
Sources:
• NOAA – What are spring and neap tides?: https://oceanservice.noaa.gov/facts/springtide.html
• NOAA NOS Tidal Variations: https://oceanservice.noaa.gov/education/tutorial_tides/media/supp_tide06a.html
• NASA Science – Moon Phases (quarter phases, lit half): https://science.nasa.gov/moon/moon-phases/
• NASA StarChild – Phases of the Moon: https://starchild.gsfc.nasa.gov/docs/StarChild/questions/question3.html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 Moon phases and the spring–neap cycle (about 3 minutes)
Key message: the Moon's phase cycle (about 29.5 days) drives a spring–neap cycle, with spring tides roughly twice per cycle and neap tides in between. Local spring and neap tides may lag the corresponding Moon phase.
How to read the sequence (left to right): New Moon → First Quarter → Full Moon → Third Quarter → New Moon.
• Each card has two views. TOP: a mini orbit diagram seen from above the north pole, with sunlight arriving from the left. The Moon (small disc) is always lit on its left half, the half facing the Sun. BOTTOM: the phase as seen from Earth (northern hemisphere view). This is the key distinction between the Moon's illuminated half (always the Sun-facing half) and the phase we see from Earth (how much of that lit half is turned toward us).
• Beneath each card, the gold bar marks spring tides (new and full Moon) and the teal bar marks neap tides (first and third quarter).
Numbers to quote:
• The lunar phase cycle (synodic month) is about 29.5 days (29.53 days, NASA).
• Quarter points fall at roughly 7.4, 14.8 and 22.1 days. These are approximate: the Moon's orbit is not uniform, so real intervals vary by a few hours.
• Spring tides occur roughly twice in that cycle, around new and full Moon. NOAA: spring tides occur twice each lunar month, neap tides roughly seven days after a spring tide.
• Neap tides occur between them, around first and third quarter.
• Local spring and neap tides may lag the corresponding Moon phase. Ocean basins respond to the tidal forcing with a delay, so the biggest range at a given site can arrive some time after new or full Moon. The size of the lag differs by location, so check local predictions.
Misconception to address: ordinary Moon phases are caused by viewing geometry, not by Earth's shadow. Earth's shadow only falls on the Moon during a lunar eclipse.
Not to scale; orbit sizes and bodies are schematic.
Sources:
• NASA Science – Moon Phases: https://science.nasa.gov/moon/moon-phases/
• NASA StarChild – Phases of the Moon: https://starchild.gsfc.nasa.gov/docs/StarChild/questions/question3.html
• NOAA – What are spring and neap tides?: https://oceanservice.noaa.gov/facts/springtide.html
• NOAA NOS Tides and Water Levels tutorial: https://oceanservice.noaa.gov/education/tutorial_tides/
• UKHO ADMIRALTY EasyTide (local predictions and lunar phases): https://easytide.admiralty.co.uk/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7 – Reading a tide table and tide curve (about 3 minutes)</a:t>
            </a:r>
          </a:p>
          <a:p>
            <a:endParaRPr/>
          </a:p>
          <a:p>
            <a:r>
              <a:t>Key message: a tide table gives the time and height of each high water (HW) and low water (LW). Heights are measured above chart datum, so they can be added to charted depths.</a:t>
            </a:r>
          </a:p>
          <a:p>
            <a:endParaRPr/>
          </a:p>
          <a:p>
            <a:r>
              <a:t>The example uses real predictions from ADMIRALTY EasyTide for Start Point, Devon, for 29 October 2026 (times are BST, GMT+1): LW 01:04 0.7 m; HW 07:13 5.4 m; LW 13:26 0.7 m; HW 19:33 5.4 m. The curve shows the half-hourly predicted heights for the first 12 hours. It is only an example site; use the predictions for your own dive site's nearest port.</a:t>
            </a:r>
          </a:p>
          <a:p>
            <a:endParaRPr/>
          </a:p>
          <a:p>
            <a:r>
              <a:t>Talk track:</a:t>
            </a:r>
          </a:p>
          <a:p>
            <a:r>
              <a:t>• Point at the curve: the tide does not rise at a steady rate. It is slow near LW and HW and fastest around mid-tide. That is why we need the rule of twelfths on slide</a:t>
            </a:r>
            <a:r>
              <a:rPr lang="en-GB"/>
              <a:t> 10</a:t>
            </a:r>
            <a:r>
              <a:t>.</a:t>
            </a:r>
          </a:p>
          <a:p>
            <a:r>
              <a:t>• Tidal range = HW − LW = 5.4 − 0.7 = 4.7 m. Range is what changes between springs and neaps.</a:t>
            </a:r>
          </a:p>
          <a:p>
            <a:r>
              <a:t>• Time from LW to HW here is 6 h 09 min and from HW to the next LW 6 h 13 min. 'About six hours' is a good working figure but is not exact.</a:t>
            </a:r>
          </a:p>
          <a:p>
            <a:r>
              <a:t>• Chart datum is the fixed reference level used for charted depths and predicted heights. Water depth at a given time = charted depth + height of tide (worked example on slide </a:t>
            </a:r>
            <a:r>
              <a:rPr lang="en-GB"/>
              <a:t>11</a:t>
            </a:r>
            <a:r>
              <a:t>).</a:t>
            </a:r>
          </a:p>
          <a:p>
            <a:r>
              <a:t>• Heights and times are predictions for the astronomical tide. Weather can change them (slide </a:t>
            </a:r>
            <a:r>
              <a:rPr lang="en-GB"/>
              <a:t>13</a:t>
            </a:r>
            <a:r>
              <a:t>).</a:t>
            </a:r>
          </a:p>
          <a:p>
            <a:endParaRPr/>
          </a:p>
          <a:p>
            <a:r>
              <a:t>Important: a tide table gives water height, not the timing of the tidal stream. Slack water is covered on slide </a:t>
            </a:r>
            <a:r>
              <a:rPr lang="en-GB"/>
              <a:t>12</a:t>
            </a:r>
            <a:r>
              <a:t>. EasyTide states it must not be used by vessels for navigation; treat it as a planning aid.</a:t>
            </a:r>
          </a:p>
          <a:p>
            <a:endParaRPr/>
          </a:p>
          <a:p>
            <a:r>
              <a:t>Sources:</a:t>
            </a:r>
          </a:p>
          <a:p>
            <a:r>
              <a:t>• ADMIRALTY EasyTide: https://easytide.admiralty.co.uk/</a:t>
            </a:r>
          </a:p>
          <a:p>
            <a:r>
              <a:t>• ADMIRALTY EasyTide overview: https://www.admiralty.co.uk/access-data/tidal-data/easy-tide</a:t>
            </a:r>
          </a:p>
          <a:p>
            <a:r>
              <a:t>• ADMIRALTY Tide Tables: https://www.admiralty.co.uk/publications/publications-and-reference-guides/admiralty-tide-tables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8 – Chart datum: the zero line for depths and tide heights (about 3 minutes)</a:t>
            </a:r>
          </a:p>
          <a:p>
            <a:endParaRPr/>
          </a:p>
          <a:p>
            <a:r>
              <a:t>Key message: a depth on a chart and a height in a tide table only add together because both are measured from the same zero level, called chart datum.</a:t>
            </a:r>
          </a:p>
          <a:p>
            <a:endParaRPr/>
          </a:p>
          <a:p>
            <a:r>
              <a:t>Talk track:</a:t>
            </a:r>
          </a:p>
          <a:p>
            <a:r>
              <a:t>• Chart datum is the reference level for two different things: the charted depths (measured DOWN from datum to the seabed) and the predicted heights of tide (measured UP from datum to the sea surface). Water depth = charted depth + height of tide.</a:t>
            </a:r>
          </a:p>
          <a:p>
            <a:r>
              <a:t>• Around the UK, chart datum is approximately Lowest Astronomical Tide (LAT): the lowest level that can be predicted under average weather and any combination of astronomical conditions. UKHO adds that LAT is not reached every year and is not an extreme level; storm surges can take the sea lower.</a:t>
            </a:r>
          </a:p>
          <a:p>
            <a:r>
              <a:t>• Why choose a low level? Charted depths are then 'safe to trust' at any state of tide, and predicted heights are rarely negative. Adding the tide to the charted depth gives a cautious answer.</a:t>
            </a:r>
          </a:p>
          <a:p>
            <a:r>
              <a:t>• Other countries: NOAA (US) charts use Mean Lower Low Water (MLLW), an average of the lower daily low waters over a tidal epoch. Where tide is negligible, e.g. the Baltic, mean sea level is used. Always check which datum the chart and the table quote.</a:t>
            </a:r>
          </a:p>
          <a:p>
            <a:endParaRPr lang="en-GB"/>
          </a:p>
          <a:p>
            <a:endParaRPr lang="en-GB"/>
          </a:p>
          <a:p>
            <a:r>
              <a:t>Diagram: illustrative cross-section, vertical scale about 1 m = 0.3 in. The 8.0 m charted depth </a:t>
            </a:r>
            <a:r>
              <a:rPr lang="en-GB"/>
              <a:t>is a </a:t>
            </a:r>
            <a:r>
              <a:t>made-up example </a:t>
            </a:r>
            <a:r>
              <a:rPr lang="en-GB"/>
              <a:t>value</a:t>
            </a:r>
            <a:r>
              <a:t>. The 3.4 m height of tide is the worked example on slide 11 (Start Point, 29 Oct 2026, 10:00 BST).</a:t>
            </a:r>
          </a:p>
          <a:p>
            <a:endParaRPr/>
          </a:p>
          <a:p>
            <a:r>
              <a:t>Common mistakes to warn about: adding numbers measured from different datums; assuming the tide never goes below chart datum; using bridge or cable clearances (which use a high-water reference) as if they were depths.</a:t>
            </a:r>
          </a:p>
          <a:p>
            <a:endParaRPr/>
          </a:p>
          <a:p>
            <a:r>
              <a:t>Sources:</a:t>
            </a:r>
          </a:p>
          <a:p>
            <a:r>
              <a:t>• UKHO via Tide Times, 'Chart Datum' (UKHO clarification of 'predicted heights are in metres above chart datum'): https://www.tidetimes.org.uk/chart-datum</a:t>
            </a:r>
          </a:p>
          <a:p>
            <a:r>
              <a:t>• Wikipedia, Chart datum: https://en.wikipedia.org/wiki/Chart_datum</a:t>
            </a:r>
          </a:p>
          <a:p>
            <a:r>
              <a:t>• NOAA Tides &amp; Currents, Tidal datums: https://tidesandcurrents.noaa.gov/datum_options.html</a:t>
            </a:r>
          </a:p>
          <a:p>
            <a:r>
              <a:t>• ADMIRALTY EasyTide: https://easytide.admiralty.co.uk</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9 – Tide tables: what each number tells you (about 3 minutes)</a:t>
            </a:r>
          </a:p>
          <a:p>
            <a:endParaRPr/>
          </a:p>
          <a:p>
            <a:r>
              <a:t>Key message: a tide table is a list of predicted high and low waters, each with a time and a height above chart datum. Knowing what is, and is not, in the table avoids the common planning errors.</a:t>
            </a:r>
          </a:p>
          <a:p>
            <a:endParaRPr/>
          </a:p>
          <a:p>
            <a:r>
              <a:t>The example is real: ADMIRALTY EasyTide predictions for Start Point, Devon, 29 October 2026, times in BST (GMT+1): LW 01:04 0.7 m; HW 07:13 5.4 m; LW 13:26 0.7 m; HW 19:33 5.4 m. Intervals: 6 h 09 min (LW to HW), 6 h 13 min (HW to LW), 6 h 07 min (LW to HW). Each rise or fall is 5.4 − 0.7 = 4.7 m, which is the tidal range.</a:t>
            </a:r>
          </a:p>
          <a:p>
            <a:endParaRPr/>
          </a:p>
          <a:p>
            <a:r>
              <a:t>How to read it:</a:t>
            </a:r>
          </a:p>
          <a:p>
            <a:r>
              <a:t>• Pick the port. Predictions are published for standard ports. Smaller 'secondary' ports are listed with time and height differences that you apply to a standard port's predictions. Use the port nearest to your site and say which one you used in the dive plan.</a:t>
            </a:r>
          </a:p>
          <a:p>
            <a:r>
              <a:t>• Check the clock. Tide tables are often given in UTC (GMT). In British Summer Time add one hour. EasyTide displays local time, here BST. Check the time zone before you fix an entry time.</a:t>
            </a:r>
          </a:p>
          <a:p>
            <a:r>
              <a:t>• Heights are above chart datum (previous slide), so they can be added to charted depths.</a:t>
            </a:r>
          </a:p>
          <a:p>
            <a:r>
              <a:t>• Fill the gaps. The table gives only HW and LW. For any time in between, use the tide curve or the rule of twelfths (next slides).</a:t>
            </a:r>
          </a:p>
          <a:p>
            <a:endParaRPr/>
          </a:p>
          <a:p>
            <a:r>
              <a:t>What the table does NOT give: tidal stream direction or rate, slack water times, or the effect of the weather on the day. Predictions assume average meteorological conditions.</a:t>
            </a:r>
          </a:p>
          <a:p>
            <a:endParaRPr/>
          </a:p>
          <a:p>
            <a:r>
              <a:t>EasyTide states that it must not be used for navigation; for dive planning treat it as a planning aid and cross-check with the official ADMIRALTY Tide Tables for your port.</a:t>
            </a:r>
          </a:p>
          <a:p>
            <a:endParaRPr/>
          </a:p>
          <a:p>
            <a:r>
              <a:t>Sources:</a:t>
            </a:r>
          </a:p>
          <a:p>
            <a:r>
              <a:t>• UKHO ADMIRALTY EasyTide: https://easytide.admiralty.co.uk</a:t>
            </a:r>
          </a:p>
          <a:p>
            <a:r>
              <a:t>• UKHO ADMIRALTY Tide Tables: https://www.admiralty.co.uk/publications/admiralty-tide-tables</a:t>
            </a:r>
          </a:p>
          <a:p>
            <a:r>
              <a:t>• UKHO via Tide Times, 'Chart Datum': https://www.tidetimes.org.uk/chart-datum</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a:t>
            </a:r>
            <a:r>
              <a:rPr lang="en-GB"/>
              <a:t>10</a:t>
            </a:r>
            <a:r>
              <a:t> – Estimating tide height: the rule of twelfths (about 3 minutes)</a:t>
            </a:r>
          </a:p>
          <a:p>
            <a:endParaRPr/>
          </a:p>
          <a:p>
            <a:r>
              <a:t>Key message: between low and high water the tide does not change height at a steady rate. The rule of twelfths is a quick rule of thumb: over six equal 'hours' the tide gains 1, 2, 3, 3, 2 and 1 twelfths of the range. Cumulatively that is 1/12, 3/12, 6/12, 9/12, 11/12 and 12/12.</a:t>
            </a:r>
          </a:p>
          <a:p>
            <a:endParaRPr/>
          </a:p>
          <a:p>
            <a:r>
              <a:t>Worked check with the Start Point data (29 Oct 2026, EasyTide): LW 01:04 at 0.7 m, HW 07:13 at 5.4 m. Range 4.7 m; one twelfth = 4.7 ÷ 12 ≈ 0.39 m.</a:t>
            </a:r>
          </a:p>
          <a:p>
            <a:r>
              <a:t>Rule heights at +1 h … +6 h after LW: 0.7 + 0.39 = 1.1; 0.7 + 1.18 = 1.9; 0.7 + 2.35 = 3.1; 0.7 + 3.53 = 4.2; 0.7 + 4.31 = 5.0; 0.7 + 4.7 = 5.4 m.</a:t>
            </a:r>
          </a:p>
          <a:p>
            <a:r>
              <a:t>EasyTide predictions at the nearest whole hour (02:00, 03:00, 04:00, 05:00, 06:00, 07:00): 1.1, 2.0, 3.0, 4.1, 5.0, 5.4 m. The biggest difference is about 0.13 m, so the rule worked well on this tide. The rule heights are for times 4 minutes after each whole hour, so a perfect match is not expected.</a:t>
            </a:r>
          </a:p>
          <a:p>
            <a:endParaRPr/>
          </a:p>
          <a:p>
            <a:r>
              <a:t>Steps to teach: (1) take LW and HW times and heights; (2) range = HW − LW; one twelfth = range ÷ 12; (3) split the ~6 hours as 1:2:3:3:2:1; (4) add the cumulative rise to LW (or subtract the cumulative fall from HW).</a:t>
            </a:r>
          </a:p>
          <a:p>
            <a:endParaRPr/>
          </a:p>
          <a:p>
            <a:r>
              <a:t>Caveats – say these clearly:</a:t>
            </a:r>
          </a:p>
          <a:p>
            <a:r>
              <a:t>• It approximates a sine curve and assumes about six hours between LW and HW. Real intervals vary (here 6 h 09 and 6 h 13).</a:t>
            </a:r>
          </a:p>
          <a:p>
            <a:r>
              <a:t>• It does not work well where tides are irregular, for example double high waters.</a:t>
            </a:r>
          </a:p>
          <a:p>
            <a:r>
              <a:t>• It ignores weather effects.</a:t>
            </a:r>
          </a:p>
          <a:p>
            <a:r>
              <a:t>• Use published predictions where available; treat the rule as a sense check.</a:t>
            </a:r>
          </a:p>
          <a:p>
            <a:endParaRPr/>
          </a:p>
          <a:p>
            <a:r>
              <a:t>Sources:</a:t>
            </a:r>
          </a:p>
          <a:p>
            <a:r>
              <a:t>• Rule of twelfths (general reference): https://en.wikipedia.org/wiki/Rule_of_twelfths</a:t>
            </a:r>
          </a:p>
          <a:p>
            <a:r>
              <a:t>• ADMIRALTY EasyTide (data used for the comparison): https://easytide.admiralty.co.uk/</a:t>
            </a:r>
          </a:p>
          <a:p>
            <a:r>
              <a:t>• ADMIRALTY Tide Tables: https://www.admiralty.co.uk/publications/publications-and-reference-guides/admiralty-tide-tables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a:t>
            </a:r>
            <a:r>
              <a:rPr lang="en-GB"/>
              <a:t>11</a:t>
            </a:r>
            <a:r>
              <a:t> – Worked example: how much water at 10:00? (about 3 minutes)</a:t>
            </a:r>
          </a:p>
          <a:p>
            <a:endParaRPr/>
          </a:p>
          <a:p>
            <a:r>
              <a:t>Scenario (illustrative): a dive site with a charted depth of 8.0 m (that is, 8.0 m below chart datum). Planned entry at 10:00 on 29 Oct 2026 using the Start Point tide data (BST). The charted depth is a made-up example; use your own site's chart.</a:t>
            </a:r>
          </a:p>
          <a:p>
            <a:endParaRPr/>
          </a:p>
          <a:p>
            <a:r>
              <a:t>Step 1 – the tides either side: 10:00 is on a falling tide between HW 07:13 (5.4 m) and LW 13:26 (0.7 m).</a:t>
            </a:r>
          </a:p>
          <a:p>
            <a:r>
              <a:t>Step 2 – the twelfth: range = 5.4 − 0.7 = 4.7 m; one twelfth ≈ 0.39 m. HW to LW lasts 6 h 13 min = 373 minutes, so each rule-of-twelfths 'hour' is 373 ÷ 6 ≈ 62 minutes.</a:t>
            </a:r>
          </a:p>
          <a:p>
            <a:r>
              <a:t>Step 3 – height at 10:00: 10:00 is 2 h 47 min = 167 min after HW, which is 167 ÷ 62 ≈ 2.7 'hours'. On a falling tide the cumulative fall is 1/12 after hour 1, 3/12 after hour 2 and 6/12 after hour 3. At 2.7 hours: 3/12 + 0.7 × 3/12 ≈ 5.1/12 of the range. 5.1 ÷ 12 × 4.7 ≈ 2.0 m fallen. Height ≈ 5.4 − 2.0 = 3.4 m above chart datum.</a:t>
            </a:r>
          </a:p>
          <a:p>
            <a:r>
              <a:t>Step 4 – water depth = charted depth + height of tide = 8.0 + 3.4 ≈ 11.4 m.</a:t>
            </a:r>
          </a:p>
          <a:p>
            <a:endParaRPr/>
          </a:p>
          <a:p>
            <a:r>
              <a:t>Check against the table: EasyTide predicts 3.6 m at 10:00, which would give 8.0 + 3.6 = 11.6 m. The shortcut was about 0.2 m low – close enough for a quick check, but the dive plan should be built from the published predictions with a safety margin.</a:t>
            </a:r>
          </a:p>
          <a:p>
            <a:endParaRPr/>
          </a:p>
          <a:p>
            <a:r>
              <a:t>Reminder: this answers 'how much water?', not 'how fast is it flowing?'. Stream timing is next.</a:t>
            </a:r>
          </a:p>
          <a:p>
            <a:endParaRPr/>
          </a:p>
          <a:p>
            <a:r>
              <a:t>Diagram: not to scale. The upper band is the height of tide above chart datum; the lower band is the charted depth below it.</a:t>
            </a:r>
          </a:p>
          <a:p>
            <a:endParaRPr/>
          </a:p>
          <a:p>
            <a:r>
              <a:t>Sources:</a:t>
            </a:r>
          </a:p>
          <a:p>
            <a:r>
              <a:t>• ADMIRALTY EasyTide: https://easytide.admiralty.co.uk/</a:t>
            </a:r>
          </a:p>
          <a:p>
            <a:r>
              <a:t>• Rule of twelfths (general reference): https://en.wikipedia.org/wiki/Rule_of_twelfths</a:t>
            </a:r>
          </a:p>
          <a:p>
            <a:r>
              <a:t>• ADMIRALTY Tide Tables: https://www.admiralty.co.uk/publications/publications-and-reference-guides/admiralty-tide-tables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a:t>
            </a:r>
            <a:r>
              <a:rPr lang="en-GB"/>
              <a:t>12</a:t>
            </a:r>
            <a:r>
              <a:t> – Height is not flow: slack water and tidal streams (about 3 minutes)</a:t>
            </a:r>
          </a:p>
          <a:p>
            <a:endParaRPr/>
          </a:p>
          <a:p>
            <a:r>
              <a:t>Key message: tide height (how much water) and tidal stream (how the water moves horizontally) are different quantities, predicted from different data. Slack water – when the stream is weakest as it changes direction – does not reliably coincide with high or low water.</a:t>
            </a:r>
          </a:p>
          <a:p>
            <a:endParaRPr/>
          </a:p>
          <a:p>
            <a:r>
              <a:t>The chart is ILLUSTRATIVE, built from simple curves, not real data. Height of tide is the aqua curve, starting at high water. Tidal stream is the gold curve: above the centre line = flood, below = ebb. In this made-up example slack water falls about 1 hour after HW and LW. At real sites the gap may be close to zero or may be hours. Strong-stream areas such as channels, headlands and narrow inlets are where it matters most for divers.</a:t>
            </a:r>
          </a:p>
          <a:p>
            <a:endParaRPr/>
          </a:p>
          <a:p>
            <a:r>
              <a:t>Where the real numbers come from:</a:t>
            </a:r>
          </a:p>
          <a:p>
            <a:r>
              <a:t>• Tidal stream atlases and tidal diamonds (on Admiralty charts) give direction and rate hour by hour, referred to high water at a named standard port. They give mean, neap and spring rates, so springs generally mean stronger streams.</a:t>
            </a:r>
          </a:p>
          <a:p>
            <a:r>
              <a:t>• Tide tables / EasyTide give heights and times of HW and LW only.</a:t>
            </a:r>
          </a:p>
          <a:p>
            <a:r>
              <a:t>• Local knowledge, dive-site guides and the dive boat skipper fill in the detail.</a:t>
            </a:r>
          </a:p>
          <a:p>
            <a:endParaRPr/>
          </a:p>
          <a:p>
            <a:r>
              <a:t>Practical rule: in areas with significant streams, plan the dive around slack water for that site from stream data. Do not assume slack water is at HW or LW, and do not infer it from Moon phase (the closing statement of this section).</a:t>
            </a:r>
          </a:p>
          <a:p>
            <a:endParaRPr/>
          </a:p>
          <a:p>
            <a:r>
              <a:t>Sources:</a:t>
            </a:r>
          </a:p>
          <a:p>
            <a:r>
              <a:t>• ADMIRALTY Tidal Stream Atlases: https://www.admiralty.co.uk/publications/miscellaneous-tidal-publications/admiralty-tidal-stream-atlases</a:t>
            </a:r>
          </a:p>
          <a:p>
            <a:r>
              <a:t>• ADMIRALTY Tide Tables: https://www.admiralty.co.uk/publications/publications-and-reference-guides/admiralty-tide-tables</a:t>
            </a:r>
          </a:p>
          <a:p>
            <a:r>
              <a:t>• NOAA Tides &amp; Currents education (tides and currents): https://tidesandcurrents.noaa.gov/education.html</a:t>
            </a:r>
          </a:p>
          <a:p>
            <a:r>
              <a:t>• Slack tide (general reference, divers' practice): https://en.wikipedia.org/wiki/Slack_tide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13 – What slack water is, and why it is not at high or low water (about 3 minutes)</a:t>
            </a:r>
          </a:p>
          <a:p>
            <a:endParaRPr/>
          </a:p>
          <a:p>
            <a:r>
              <a:t>Key message: slack water is about the sideways flow, not the height. The stream is weakest, and reverses, at a time that depends on the site. Do not assume it happens at HW or LW.</a:t>
            </a:r>
          </a:p>
          <a:p>
            <a:endParaRPr/>
          </a:p>
          <a:p>
            <a:r>
              <a:t>Talk track:</a:t>
            </a:r>
          </a:p>
          <a:p>
            <a:r>
              <a:t>• Definition: slack water (slack tide) is the short period when the tidal stream is weakest as it reverses between flood and ebb. It happens twice in each tide cycle, and it is a window rather than an instant. In open sea the stream often rotates and never stops, so 'slack' is mainly a coastal, channel and estuary idea.</a:t>
            </a:r>
          </a:p>
          <a:p>
            <a:r>
              <a:t>• The diagram shows one tide cycle (about 12 h 25 min) with HW and LW marked. Blue bands are flood, gold bands are ebb, and the white ticks are the turns (slack).</a:t>
            </a:r>
          </a:p>
          <a:p>
            <a:r>
              <a:t>• Row 1: where the tide behaves like a standing wave (for example the head of a closed bay), the stream is fastest near mid-tide and slack falls near HW and LW.</a:t>
            </a:r>
          </a:p>
          <a:p>
            <a:r>
              <a:t>• Row 2: where it behaves like a progressive wave (for example a long open channel), the strongest flood and ebb come near HW and LW and slack falls near mid-tide.</a:t>
            </a:r>
          </a:p>
          <a:p>
            <a:r>
              <a:t>• Row 3: many real sites sit in between, with the turn an hour or two after HW and LW. In constricted waters the stream can keep running for hours after the water level has started to turn.</a:t>
            </a:r>
          </a:p>
          <a:p>
            <a:r>
              <a:t>• Takeaway: NOAA's guidance is that 'slack at HW and LW' does not hold for most locations. Use stream data for the site (next slide), not the tide table.</a:t>
            </a:r>
          </a:p>
          <a:p>
            <a:endParaRPr/>
          </a:p>
          <a:p>
            <a:r>
              <a:t>Diagram: illustrative and not to scale. The three rows are idealised patterns, not data for a real site.</a:t>
            </a:r>
          </a:p>
          <a:p>
            <a:endParaRPr/>
          </a:p>
          <a:p>
            <a:r>
              <a:t>Sources:</a:t>
            </a:r>
          </a:p>
          <a:p>
            <a:r>
              <a:t>• NOAA Tides &amp; Currents FAQ (slack water and tides): https://tidesandcurrents.noaa.gov/faq.html</a:t>
            </a:r>
          </a:p>
          <a:p>
            <a:r>
              <a:t>• Coastal Wiki, Slack water: https://www.coastalwiki.org/wiki/Slack_water</a:t>
            </a:r>
          </a:p>
          <a:p>
            <a:r>
              <a:t>• Wikipedia, Slack tide: https://en.wikipedia.org/wiki/Slack_tide</a:t>
            </a:r>
          </a:p>
          <a:p>
            <a:r>
              <a:t>• Tides Near Me, Flood, ebb and slack: https://tidesnear.me/guides/tidal-currents</a:t>
            </a:r>
          </a:p>
          <a:p>
            <a:r>
              <a:t>• Perigee Tides, Flood, ebb and slack water: https://perigeetides.com/guides/flood-ebb-and-slack-water</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14 – How to find slack water: tidal diamonds and stream atlases (about 4 minutes)</a:t>
            </a:r>
          </a:p>
          <a:p>
            <a:endParaRPr/>
          </a:p>
          <a:p>
            <a:r>
              <a:t>Key message: slack is found from stream data, not from the tide table. Stream data is labelled in hours before and after high water at a named reference port, so we use the tide table only for that port's HW time, then add the offset.</a:t>
            </a:r>
          </a:p>
          <a:p>
            <a:endParaRPr/>
          </a:p>
          <a:p>
            <a:r>
              <a:t>The four steps (the example numbers are illustrative):</a:t>
            </a:r>
          </a:p>
          <a:p>
            <a:r>
              <a:t>1. Find the reference port. A tidal diamond table on an ADMIRALTY chart, or a tidal stream atlas, names the port its hours are measured from. It is often a major port and not the nearest harbour. Check the name every time.</a:t>
            </a:r>
          </a:p>
          <a:p>
            <a:r>
              <a:t>2. Get that port's HW time for the day from the tide table. In our running example HW is 07:13 (BST) for Start Point on 29 Oct 2026.</a:t>
            </a:r>
          </a:p>
          <a:p>
            <a:r>
              <a:t>3. Find the turn. In the table (or the atlas hour pages) look for where the rate falls to zero and the direction reverses. In the illustrative table that is 'HW +1'.</a:t>
            </a:r>
          </a:p>
          <a:p>
            <a:r>
              <a:t>4. Add the offset. Slack = 07:13 + 1 h = 08:13. A second slack follows about 6 h later (here about 14:13, similar to LW + about 45 min). Check whether times are in BST or UTC before using them.</a:t>
            </a:r>
          </a:p>
          <a:p>
            <a:endParaRPr/>
          </a:p>
          <a:p>
            <a:r>
              <a:t>Where the data lives:</a:t>
            </a:r>
          </a:p>
          <a:p>
            <a:r>
              <a:t>• Tidal diamonds are lettered diamond symbols on ADMIRALTY charts. Each links to a table of direction (set) and spring and neap rates for each hour from 6 hours before to 6 hours after HW at the named reference port.</a:t>
            </a:r>
          </a:p>
          <a:p>
            <a:r>
              <a:t>• Tidal stream atlases show the pattern over a wider area, one chartlet per hour relative to the same HW. Arrows give direction; spring and neap rates are commonly given in tenths of a knot.</a:t>
            </a:r>
          </a:p>
          <a:p>
            <a:r>
              <a:t>• Dive clubs often publish slack times for their local sites as 'hours before or after HW at a named port' (for example, the Totnes BSAC dive-site list quotes slack relative to high tide at Devonport and other ports), and note that the length of the slack depends on springs, neaps or in between.</a:t>
            </a:r>
          </a:p>
          <a:p>
            <a:endParaRPr/>
          </a:p>
          <a:p>
            <a:r>
              <a:t>Important: the reference is a clock, not a claim that the stream turns at HW. The table shown is made up to show the layout; use the real diamond table or atlas for your site.</a:t>
            </a:r>
          </a:p>
          <a:p>
            <a:endParaRPr/>
          </a:p>
          <a:p>
            <a:r>
              <a:t>Sources:</a:t>
            </a:r>
          </a:p>
          <a:p>
            <a:r>
              <a:t>• Day Skipper Theory, Tidal diamonds and stream atlases: https://www.dayskippertheory.co.uk/learn/tides/tidal-diamonds-and-stream-atlases</a:t>
            </a:r>
          </a:p>
          <a:p>
            <a:r>
              <a:t>• Coastal Skipper Theory, Tidal diamonds and stream atlases: https://www.coastalskippertheory.co.uk/learn/tides/tidal-diamonds-and-stream-atlases</a:t>
            </a:r>
          </a:p>
          <a:p>
            <a:r>
              <a:t>• UKHO ADMIRALTY Tidal Stream Atlases: https://www.admiralty.co.uk/publications/admiralty-tidal-stream-atlases</a:t>
            </a:r>
          </a:p>
          <a:p>
            <a:r>
              <a:t>• Totnes BSAC, dive site positions and slack times: https://totnes-bsac.link/dive-sites/dive-site-positions/</a:t>
            </a:r>
          </a:p>
          <a:p>
            <a:r>
              <a:t>• Wikipedia, Slack tide: https://en.wikipedia.org/wiki/Slack_tide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15 – Worked example: finding the slack water window (about 4 minutes)</a:t>
            </a:r>
          </a:p>
          <a:p>
            <a:endParaRPr/>
          </a:p>
          <a:p>
            <a:r>
              <a:t>Key message: slack water is a window. How long it lasts depends on how hard the stream runs, so it is shorter at springs and longer at neaps. All the numbers on this slide are illustrative.</a:t>
            </a:r>
          </a:p>
          <a:p>
            <a:endParaRPr/>
          </a:p>
          <a:p>
            <a:r>
              <a:t>Setup (made up for the example): a site whose stream data says slack is 1 hour after HW at the reference port (the offset from the previous slide); mean neap range 2.6 m with peak stream 1.2 kn; mean spring range 5.2 m with peak stream 2.4 kn. Day: 29 Oct 2026, HW 07:13 BST, range 4.7 m (from the Start Point predictions earlier).</a:t>
            </a:r>
          </a:p>
          <a:p>
            <a:endParaRPr/>
          </a:p>
          <a:p>
            <a:r>
              <a:t>Step 1 – the time of slack: 07:13 + 1 h = 08:13.</a:t>
            </a:r>
          </a:p>
          <a:p>
            <a:r>
              <a:t>Step 2 – peak rate for today by interpolation between neaps and springs: fraction = (4.7 − 2.6) ÷ (5.2 − 2.6) = 2.1 ÷ 2.6 = 0.81. Peak rate = 1.2 + 0.81 × (2.4 − 1.2) = 1.2 + 0.97 ≈ 2.2 kn.</a:t>
            </a:r>
          </a:p>
          <a:p>
            <a:r>
              <a:t>Step 3 – the window below a chosen limit. A stream model, rate = peak × |sin(π × t ÷ 6.2 h)| where t is hours from slack, gives the rate on either side of slack. With a limit of 0.5 kn the window is where sin(π t ÷ 6.2) &lt; 0.5 ÷ 2.2 = 0.23, so t &lt; about 0.46 h = 27 minutes either side of slack. Window = 08:13 ± 27 min ≈ 07:46 to 08:40, about 55 minutes.</a:t>
            </a:r>
          </a:p>
          <a:p>
            <a:r>
              <a:t>Comparison on the chart: at the 2.4 kn spring peak the window is about 50 minutes; at the 1.2 kn neap peak it is about 1 hour 40 minutes.</a:t>
            </a:r>
          </a:p>
          <a:p>
            <a:endParaRPr/>
          </a:p>
          <a:p>
            <a:r>
              <a:t>The 0.5 kn limit is only an example. Use the limit your club, instructor or dive-site briefing sets. The sine curve is a simplification: real streams are not perfectly symmetric, and different parts of a site can turn at different times.</a:t>
            </a:r>
          </a:p>
          <a:p>
            <a:endParaRPr/>
          </a:p>
          <a:p>
            <a:r>
              <a:t>What can move it: the exact spot and depth, wind, atmospheric pressure and river flow. Always check the stream on site, and plan the dive with enough margin that the stream restarting is not a surprise.</a:t>
            </a:r>
          </a:p>
          <a:p>
            <a:endParaRPr/>
          </a:p>
          <a:p>
            <a:r>
              <a:t>Sources:</a:t>
            </a:r>
          </a:p>
          <a:p>
            <a:r>
              <a:t>• Coastal Skipper Theory, spring and neap rate interpolation example: https://www.coastalskippertheory.co.uk/learn/tides/tidal-diamonds-and-stream-atlases</a:t>
            </a:r>
          </a:p>
          <a:p>
            <a:r>
              <a:t>• Totnes BSAC, slack times and duration depend on springs and neaps: https://totnes-bsac.link/dive-sites/dive-site-positions/</a:t>
            </a:r>
          </a:p>
          <a:p>
            <a:r>
              <a:t>• Wikipedia, Slack tide (diving use): https://en.wikipedia.org/wiki/Slack_tide</a:t>
            </a:r>
          </a:p>
          <a:p>
            <a:r>
              <a:t>• Coastal Wiki, Slack water: https://www.coastalwiki.org/wiki/Slack_water</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SLIDE </a:t>
            </a:r>
            <a:r>
              <a:rPr lang="en-GB"/>
              <a:t>13</a:t>
            </a:r>
            <a:r>
              <a:t> – Dive planning checklist: from tables to the water (about 3 minutes)</a:t>
            </a:r>
          </a:p>
          <a:p>
            <a:endParaRPr/>
          </a:p>
          <a:p>
            <a:r>
              <a:t>Key message: tie the whole section together as a repeatable planning routine, and remember that predictions are a baseline that the weather can change.</a:t>
            </a:r>
          </a:p>
          <a:p>
            <a:endParaRPr/>
          </a:p>
          <a:p>
            <a:r>
              <a:t>The five steps:</a:t>
            </a:r>
          </a:p>
          <a:p>
            <a:r>
              <a:t>1. Expect springs or neaps. Moon phase tells you whether tidal ranges and streams are likely to be larger (around new and full Moon) or smaller (around the quarters). Remember local springs and neaps can lag the Moon phase.</a:t>
            </a:r>
          </a:p>
          <a:p>
            <a:r>
              <a:t>2. Get the tide times and heights for the nearest port – for example ADMIRALTY EasyTide (free, seven-day predictions for British Isles ports) or ADMIRALTY Tide Tables, which give time and height differences for secondary ports.</a:t>
            </a:r>
          </a:p>
          <a:p>
            <a:r>
              <a:t>3. Find slack water and stream rates for your site from tidal stream atlases or tidal diamonds, plus local dive-site knowledge and the skipper's advice.</a:t>
            </a:r>
          </a:p>
          <a:p>
            <a:r>
              <a:t>4. Calculate the depth at your planned time: charted depth + height of tide. The rule of twelfths is a quick sense check; use the published predictions for the actual plan.</a:t>
            </a:r>
          </a:p>
          <a:p>
            <a:r>
              <a:t>5. Check the weather on the day. Predictions assume standard conditions.</a:t>
            </a:r>
          </a:p>
          <a:p>
            <a:endParaRPr/>
          </a:p>
          <a:p>
            <a:r>
              <a:t>Why prediction ≠ reality (right-hand panel):</a:t>
            </a:r>
          </a:p>
          <a:p>
            <a:r>
              <a:t>• Predictions are computed for a standard barometric pressure of 1013 hPa. A 1 hPa difference changes sea level by about 1 cm: low pressure lets sea level rise, high pressure depresses it. Pressure alone seldom changes sea level by more than about 30 cm (LINZ guidance).</a:t>
            </a:r>
          </a:p>
          <a:p>
            <a:r>
              <a:t>• Wind can raise sea level in the direction it blows towards (wind set-up); the effect depends on local topography.</a:t>
            </a:r>
          </a:p>
          <a:p>
            <a:r>
              <a:t>• A storm surge combines the two and can add much more. NTSLF publishes surge forecasts for the UK.</a:t>
            </a:r>
          </a:p>
          <a:p>
            <a:endParaRPr/>
          </a:p>
          <a:p>
            <a:r>
              <a:t>EasyTide itself says it must not be used by vessels for navigation: use it for planning and always back it up with local knowledge and current forecasts.</a:t>
            </a:r>
          </a:p>
          <a:p>
            <a:endParaRPr/>
          </a:p>
          <a:p>
            <a:r>
              <a:t>Close the section with the statement on the next slide: Moon phase helps explain the tidal cycle. It does not tell us the exact time of slack water at a dive site.</a:t>
            </a:r>
          </a:p>
          <a:p>
            <a:endParaRPr/>
          </a:p>
          <a:p>
            <a:r>
              <a:t>Sources:</a:t>
            </a:r>
          </a:p>
          <a:p>
            <a:r>
              <a:t>• ADMIRALTY EasyTide: https://easytide.admiralty.co.uk/</a:t>
            </a:r>
          </a:p>
          <a:p>
            <a:r>
              <a:t>• ADMIRALTY Tide Tables: https://www.admiralty.co.uk/publications/publications-and-reference-guides/admiralty-tide-tables</a:t>
            </a:r>
          </a:p>
          <a:p>
            <a:r>
              <a:t>• ADMIRALTY Tidal Stream Atlases: https://www.admiralty.co.uk/publications/miscellaneous-tidal-publications/admiralty-tidal-stream-atlases</a:t>
            </a:r>
          </a:p>
          <a:p>
            <a:r>
              <a:t>• LINZ – Meteorological effects on tides: https://www.linz.govt.nz/guidance/marine-information/tides/meteorological-effects-tides</a:t>
            </a:r>
          </a:p>
          <a:p>
            <a:r>
              <a:t>• NTSLF – Storm surges: https://ntslf.org/storm-surges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6 – Takeaway and sources (about 1 minute)</a:t>
            </a:r>
          </a:p>
          <a:p>
            <a:endParaRPr lang="en-US"/>
          </a:p>
          <a:p>
            <a:r>
              <a:rPr lang="en-US"/>
              <a:t>Read the closing statement aloud: "Moon phase helps explain the tidal cycle. It does not tell us the exact time of slack water at a dive site."</a:t>
            </a:r>
          </a:p>
          <a:p>
            <a:endParaRPr lang="en-US"/>
          </a:p>
          <a:p>
            <a:r>
              <a:rPr lang="en-US"/>
              <a:t>Why this matters for divers:</a:t>
            </a:r>
          </a:p>
          <a:p>
            <a:r>
              <a:rPr lang="en-US"/>
              <a:t>• Moon phase tells us what to EXPECT over the fortnight: larger tidal ranges and stronger tidal streams around new and full Moon (springs); smaller ranges and gentler streams around the quarters (neaps).</a:t>
            </a:r>
          </a:p>
          <a:p>
            <a:r>
              <a:rPr lang="en-US"/>
              <a:t>• It does NOT give the time of slack water at a particular site. Slack water depends on local tidal stream behaviour, which is shaped by coastline, seabed, depth, headlands and channels, and can differ from the times of high and low water. Springs and neaps can also lag the Moon phase locally.</a:t>
            </a:r>
          </a:p>
          <a:p>
            <a:r>
              <a:rPr lang="en-US"/>
              <a:t>• For dive planning, always use local tide and tidal-stream predictions (for example ADMIRALTY EasyTide for UK ports, tidal stream atlases and charts, and local dive-site knowledge), and brief the plan accordingly.</a:t>
            </a:r>
          </a:p>
          <a:p>
            <a:endParaRPr lang="en-US"/>
          </a:p>
          <a:p>
            <a:r>
              <a:rPr lang="en-US"/>
              <a:t>Sources (all linked on the slide):</a:t>
            </a:r>
          </a:p>
          <a:p>
            <a:r>
              <a:rPr lang="en-US"/>
              <a:t>• NOAA – What are spring and neap tides?: https://oceanservice.noaa.gov/facts/springtide.html</a:t>
            </a:r>
          </a:p>
          <a:p>
            <a:r>
              <a:rPr lang="en-US"/>
              <a:t>• NOAA NOS – Tides and Water Levels tutorial: https://oceanservice.noaa.gov/education/tutorial_tides/</a:t>
            </a:r>
          </a:p>
          <a:p>
            <a:r>
              <a:rPr lang="en-US"/>
              <a:t>• NOAA Tides &amp; Currents – Education: https://tidesandcurrents.noaa.gov/education.html</a:t>
            </a:r>
          </a:p>
          <a:p>
            <a:r>
              <a:rPr lang="en-US"/>
              <a:t>• NOAA NESDIS – What causes tides?: https://www.nesdis.noaa.gov/about/k-12-education/oceans-coasts/what-causes-tides</a:t>
            </a:r>
          </a:p>
          <a:p>
            <a:r>
              <a:rPr lang="en-US"/>
              <a:t>• NASA Science – Moon Phases: https://science.nasa.gov/moon/moon-phases/</a:t>
            </a:r>
          </a:p>
          <a:p>
            <a:r>
              <a:rPr lang="en-US"/>
              <a:t>• NASA StarChild – Phases of the Moon: https://starchild.gsfc.nasa.gov/docs/StarChild/questions/question3.html</a:t>
            </a:r>
          </a:p>
          <a:p>
            <a:r>
              <a:rPr lang="en-US"/>
              <a:t>• UKHO ADMIRALTY EasyTide: https://easytide.admiralty.co.uk/</a:t>
            </a:r>
          </a:p>
          <a:p>
            <a:r>
              <a:rPr lang="en-US"/>
              <a:t>• NASA Moon and Sun fact sheets (masses and distances): https://nssdc.gsfc.nasa.gov/planetary/factsheet/moonfact.html and https://nssdc.gsfc.nasa.gov/planetary/factsheet/sunfact.html</a:t>
            </a:r>
          </a:p>
          <a:p>
            <a:endParaRPr lang="en-US"/>
          </a:p>
          <a:p>
            <a:r>
              <a:rPr lang="en-US"/>
              <a:t>Added sources for the tide-table and dive-planning slides:</a:t>
            </a:r>
          </a:p>
          <a:p>
            <a:r>
              <a:rPr lang="en-US"/>
              <a:t>• ADMIRALTY Tide Tables: https://www.admiralty.co.uk/publications/publications-and-reference-guides/admiralty-tide-tables</a:t>
            </a:r>
          </a:p>
          <a:p>
            <a:r>
              <a:rPr lang="en-US"/>
              <a:t>• ADMIRALTY Tidal Stream Atlases: https://www.admiralty.co.uk/publications/miscellaneous-tidal-publications/admiralty-tidal-stream-atlases</a:t>
            </a:r>
          </a:p>
          <a:p>
            <a:r>
              <a:rPr lang="en-US"/>
              <a:t>• NTSLF – Storm surges: https://ntslf.org/storm-surges</a:t>
            </a:r>
          </a:p>
          <a:p>
            <a:r>
              <a:rPr lang="en-US"/>
              <a:t>• LINZ – Meteorological effects on tides: https://www.linz.govt.nz/guidance/marine-information/tides/meteorological-effects-tides</a:t>
            </a:r>
          </a:p>
          <a:p>
            <a:r>
              <a:rPr lang="en-US"/>
              <a:t>• Rule of twelfths (general reference): https://en.wikipedia.org/wiki/Rule_of_twelfths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1890610"/>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hyperlink" Target="https://science.nasa.gov/moon/moon-phases/" TargetMode="External"/><Relationship Id="rId13" Type="http://schemas.openxmlformats.org/officeDocument/2006/relationships/hyperlink" Target="https://ntslf.org/storm-surges" TargetMode="External"/><Relationship Id="rId3" Type="http://schemas.openxmlformats.org/officeDocument/2006/relationships/image" Target="../media/image1.png"/><Relationship Id="rId7" Type="http://schemas.openxmlformats.org/officeDocument/2006/relationships/hyperlink" Target="https://www.nesdis.noaa.gov/about/k-12-education/oceans-coasts/what-causes-tides" TargetMode="External"/><Relationship Id="rId12" Type="http://schemas.openxmlformats.org/officeDocument/2006/relationships/hyperlink" Target="https://www.admiralty.co.uk/publications/miscellaneous-tidal-publications/admiralty-tidal-stream-atlases"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https://tidesandcurrents.noaa.gov/education.html" TargetMode="External"/><Relationship Id="rId11" Type="http://schemas.openxmlformats.org/officeDocument/2006/relationships/hyperlink" Target="https://www.admiralty.co.uk/publications/publications-and-reference-guides/admiralty-tide-tables" TargetMode="External"/><Relationship Id="rId5" Type="http://schemas.openxmlformats.org/officeDocument/2006/relationships/hyperlink" Target="https://oceanservice.noaa.gov/education/tutorial_tides/" TargetMode="External"/><Relationship Id="rId15" Type="http://schemas.openxmlformats.org/officeDocument/2006/relationships/hyperlink" Target="https://en.wikipedia.org/wiki/Rule_of_twelfths" TargetMode="External"/><Relationship Id="rId10" Type="http://schemas.openxmlformats.org/officeDocument/2006/relationships/hyperlink" Target="https://easytide.admiralty.co.uk/" TargetMode="External"/><Relationship Id="rId4" Type="http://schemas.openxmlformats.org/officeDocument/2006/relationships/hyperlink" Target="https://oceanservice.noaa.gov/facts/springtide.html" TargetMode="External"/><Relationship Id="rId9" Type="http://schemas.openxmlformats.org/officeDocument/2006/relationships/hyperlink" Target="https://starchild.gsfc.nasa.gov/docs/StarChild/questions/question3.html" TargetMode="External"/><Relationship Id="rId14" Type="http://schemas.openxmlformats.org/officeDocument/2006/relationships/hyperlink" Target="https://www.linz.govt.nz/guidance/marine-information/tides/meteorological-effects-tid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2A4A"/>
        </a:solidFill>
        <a:effectLst/>
      </p:bgPr>
    </p:bg>
    <p:spTree>
      <p:nvGrpSpPr>
        <p:cNvPr id="1" name=""/>
        <p:cNvGrpSpPr/>
        <p:nvPr/>
      </p:nvGrpSpPr>
      <p:grpSpPr>
        <a:xfrm>
          <a:off x="0" y="0"/>
          <a:ext cx="0" cy="0"/>
          <a:chOff x="0" y="0"/>
          <a:chExt cx="0" cy="0"/>
        </a:xfrm>
      </p:grpSpPr>
      <p:sp>
        <p:nvSpPr>
          <p:cNvPr id="201" name="Shape 13"/>
          <p:cNvSpPr/>
          <p:nvPr/>
        </p:nvSpPr>
        <p:spPr>
          <a:xfrm>
            <a:off x="7242047" y="2194560"/>
            <a:ext cx="3803904" cy="2194560"/>
          </a:xfrm>
          <a:prstGeom prst="ellipse">
            <a:avLst/>
          </a:prstGeom>
          <a:solidFill>
            <a:srgbClr val="5AC8FA">
              <a:alpha val="55000"/>
            </a:srgbClr>
          </a:solidFill>
          <a:ln w="12700">
            <a:solidFill>
              <a:srgbClr val="5AC8FA"/>
            </a:solidFill>
            <a:prstDash val="dash"/>
          </a:ln>
        </p:spPr>
        <p:txBody>
          <a:bodyPr/>
          <a:lstStyle/>
          <a:p>
            <a:endParaRPr lang="en-GB"/>
          </a:p>
        </p:txBody>
      </p:sp>
      <p:sp>
        <p:nvSpPr>
          <p:cNvPr id="202" name="Shape 14"/>
          <p:cNvSpPr/>
          <p:nvPr/>
        </p:nvSpPr>
        <p:spPr>
          <a:xfrm>
            <a:off x="8412480" y="2560320"/>
            <a:ext cx="1463040" cy="1463040"/>
          </a:xfrm>
          <a:prstGeom prst="ellipse">
            <a:avLst/>
          </a:prstGeom>
          <a:solidFill>
            <a:srgbClr val="1F5FA8"/>
          </a:solidFill>
          <a:ln w="12700">
            <a:solidFill>
              <a:srgbClr val="8CC6F0"/>
            </a:solidFill>
            <a:prstDash val="solid"/>
          </a:ln>
        </p:spPr>
        <p:txBody>
          <a:bodyPr/>
          <a:lstStyle/>
          <a:p>
            <a:endParaRPr lang="en-GB"/>
          </a:p>
        </p:txBody>
      </p:sp>
      <p:sp>
        <p:nvSpPr>
          <p:cNvPr id="203" name="Shape 15"/>
          <p:cNvSpPr/>
          <p:nvPr/>
        </p:nvSpPr>
        <p:spPr>
          <a:xfrm rot="-1200000">
            <a:off x="8741663" y="2889504"/>
            <a:ext cx="402336" cy="329184"/>
          </a:xfrm>
          <a:prstGeom prst="ellipse">
            <a:avLst/>
          </a:prstGeom>
          <a:solidFill>
            <a:srgbClr val="3E9B5F"/>
          </a:solidFill>
          <a:ln w="12700">
            <a:solidFill>
              <a:srgbClr val="3E9B5F"/>
            </a:solidFill>
            <a:prstDash val="solid"/>
          </a:ln>
        </p:spPr>
        <p:txBody>
          <a:bodyPr/>
          <a:lstStyle/>
          <a:p>
            <a:endParaRPr lang="en-GB"/>
          </a:p>
        </p:txBody>
      </p:sp>
      <p:sp>
        <p:nvSpPr>
          <p:cNvPr id="204" name="Shape 16"/>
          <p:cNvSpPr/>
          <p:nvPr/>
        </p:nvSpPr>
        <p:spPr>
          <a:xfrm rot="1500000">
            <a:off x="9217152" y="3401568"/>
            <a:ext cx="365760" cy="292608"/>
          </a:xfrm>
          <a:prstGeom prst="ellipse">
            <a:avLst/>
          </a:prstGeom>
          <a:solidFill>
            <a:srgbClr val="3E9B5F"/>
          </a:solidFill>
          <a:ln w="12700">
            <a:solidFill>
              <a:srgbClr val="3E9B5F"/>
            </a:solidFill>
            <a:prstDash val="solid"/>
          </a:ln>
        </p:spPr>
        <p:txBody>
          <a:bodyPr/>
          <a:lstStyle/>
          <a:p>
            <a:endParaRPr lang="en-GB"/>
          </a:p>
        </p:txBody>
      </p:sp>
      <p:sp>
        <p:nvSpPr>
          <p:cNvPr id="205" name="Text 17"/>
          <p:cNvSpPr/>
          <p:nvPr/>
        </p:nvSpPr>
        <p:spPr>
          <a:xfrm>
            <a:off x="8412480" y="2560320"/>
            <a:ext cx="1463040" cy="1463040"/>
          </a:xfrm>
          <a:prstGeom prst="rect">
            <a:avLst/>
          </a:prstGeom>
          <a:noFill/>
          <a:ln/>
        </p:spPr>
        <p:txBody>
          <a:bodyPr wrap="square" lIns="0" tIns="0" rIns="0" bIns="0" rtlCol="0" anchor="ctr"/>
          <a:lstStyle/>
          <a:p>
            <a:pPr marL="0" indent="0" algn="ctr">
              <a:buNone/>
            </a:pPr>
            <a:r>
              <a:rPr lang="en-US" sz="1200" b="1">
                <a:solidFill>
                  <a:srgbClr val="FFFFFF"/>
                </a:solidFill>
                <a:latin typeface="Calibri" pitchFamily="34" charset="0"/>
                <a:ea typeface="Calibri" pitchFamily="34" charset="-122"/>
                <a:cs typeface="Calibri" pitchFamily="34" charset="-120"/>
              </a:rPr>
              <a:t>Earth</a:t>
            </a:r>
            <a:endParaRPr lang="en-US" sz="1200"/>
          </a:p>
        </p:txBody>
      </p:sp>
      <p:sp>
        <p:nvSpPr>
          <p:cNvPr id="206" name="Shape 18"/>
          <p:cNvSpPr/>
          <p:nvPr/>
        </p:nvSpPr>
        <p:spPr>
          <a:xfrm>
            <a:off x="10926165" y="2970885"/>
            <a:ext cx="641908" cy="641908"/>
          </a:xfrm>
          <a:prstGeom prst="ellipse">
            <a:avLst/>
          </a:prstGeom>
          <a:solidFill>
            <a:srgbClr val="46566E"/>
          </a:solidFill>
          <a:ln w="9525">
            <a:solidFill>
              <a:srgbClr val="9FB0C6"/>
            </a:solidFill>
            <a:prstDash val="solid"/>
          </a:ln>
        </p:spPr>
        <p:txBody>
          <a:bodyPr/>
          <a:lstStyle/>
          <a:p>
            <a:endParaRPr lang="en-GB"/>
          </a:p>
        </p:txBody>
      </p:sp>
      <p:sp>
        <p:nvSpPr>
          <p:cNvPr id="207" name="Shape 19"/>
          <p:cNvSpPr/>
          <p:nvPr/>
        </p:nvSpPr>
        <p:spPr>
          <a:xfrm>
            <a:off x="10926165" y="2970885"/>
            <a:ext cx="641908" cy="641908"/>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208" name="Shape 8"/>
          <p:cNvSpPr/>
          <p:nvPr/>
        </p:nvSpPr>
        <p:spPr>
          <a:xfrm>
            <a:off x="6492240" y="1828800"/>
            <a:ext cx="1005840" cy="0"/>
          </a:xfrm>
          <a:prstGeom prst="line">
            <a:avLst/>
          </a:prstGeom>
          <a:noFill/>
          <a:ln w="15875">
            <a:solidFill>
              <a:srgbClr val="FFE08A"/>
            </a:solidFill>
            <a:prstDash val="solid"/>
            <a:tailEnd type="triangle"/>
          </a:ln>
        </p:spPr>
        <p:txBody>
          <a:bodyPr/>
          <a:lstStyle/>
          <a:p>
            <a:endParaRPr lang="en-GB"/>
          </a:p>
        </p:txBody>
      </p:sp>
      <p:sp>
        <p:nvSpPr>
          <p:cNvPr id="209" name="Shape 8"/>
          <p:cNvSpPr/>
          <p:nvPr/>
        </p:nvSpPr>
        <p:spPr>
          <a:xfrm>
            <a:off x="6492240" y="4754880"/>
            <a:ext cx="1005840" cy="0"/>
          </a:xfrm>
          <a:prstGeom prst="line">
            <a:avLst/>
          </a:prstGeom>
          <a:noFill/>
          <a:ln w="15875">
            <a:solidFill>
              <a:srgbClr val="FFE08A"/>
            </a:solidFill>
            <a:prstDash val="solid"/>
            <a:tailEnd type="triangle"/>
          </a:ln>
        </p:spPr>
        <p:txBody>
          <a:bodyPr/>
          <a:lstStyle/>
          <a:p>
            <a:endParaRPr lang="en-GB"/>
          </a:p>
        </p:txBody>
      </p:sp>
      <p:sp>
        <p:nvSpPr>
          <p:cNvPr id="210" name="TextBox 209"/>
          <p:cNvSpPr txBox="1"/>
          <p:nvPr/>
        </p:nvSpPr>
        <p:spPr>
          <a:xfrm>
            <a:off x="6492240" y="1508760"/>
            <a:ext cx="1097280" cy="228600"/>
          </a:xfrm>
          <a:prstGeom prst="rect">
            <a:avLst/>
          </a:prstGeom>
          <a:noFill/>
        </p:spPr>
        <p:txBody>
          <a:bodyPr wrap="square" lIns="0" tIns="0" rIns="0" bIns="0" anchor="t">
            <a:spAutoFit/>
          </a:bodyPr>
          <a:lstStyle/>
          <a:p>
            <a:pPr algn="l"/>
            <a:r>
              <a:rPr sz="1100" b="0" i="0">
                <a:solidFill>
                  <a:srgbClr val="FFE08A"/>
                </a:solidFill>
                <a:latin typeface="Calibri"/>
              </a:rPr>
              <a:t>Sunlight</a:t>
            </a:r>
          </a:p>
        </p:txBody>
      </p:sp>
      <p:sp>
        <p:nvSpPr>
          <p:cNvPr id="211" name="TextBox 210"/>
          <p:cNvSpPr txBox="1"/>
          <p:nvPr/>
        </p:nvSpPr>
        <p:spPr>
          <a:xfrm>
            <a:off x="10789920" y="3749039"/>
            <a:ext cx="914400" cy="228600"/>
          </a:xfrm>
          <a:prstGeom prst="rect">
            <a:avLst/>
          </a:prstGeom>
          <a:noFill/>
        </p:spPr>
        <p:txBody>
          <a:bodyPr wrap="square" lIns="0" tIns="0" rIns="0" bIns="0" anchor="t">
            <a:spAutoFit/>
          </a:bodyPr>
          <a:lstStyle/>
          <a:p>
            <a:pPr algn="ctr"/>
            <a:r>
              <a:rPr sz="1150" b="1" i="0">
                <a:solidFill>
                  <a:srgbClr val="FFFFFF"/>
                </a:solidFill>
                <a:latin typeface="Calibri"/>
              </a:rPr>
              <a:t>Moon</a:t>
            </a:r>
          </a:p>
        </p:txBody>
      </p:sp>
      <p:sp>
        <p:nvSpPr>
          <p:cNvPr id="212" name="TextBox 211"/>
          <p:cNvSpPr txBox="1"/>
          <p:nvPr/>
        </p:nvSpPr>
        <p:spPr>
          <a:xfrm>
            <a:off x="6949440" y="5257800"/>
            <a:ext cx="4572000" cy="256032"/>
          </a:xfrm>
          <a:prstGeom prst="rect">
            <a:avLst/>
          </a:prstGeom>
          <a:noFill/>
        </p:spPr>
        <p:txBody>
          <a:bodyPr wrap="square" lIns="0" tIns="0" rIns="0" bIns="0" anchor="t">
            <a:spAutoFit/>
          </a:bodyPr>
          <a:lstStyle/>
          <a:p>
            <a:pPr algn="ctr"/>
            <a:r>
              <a:rPr sz="1100" b="0" i="0">
                <a:solidFill>
                  <a:srgbClr val="7FD3E6"/>
                </a:solidFill>
                <a:latin typeface="Calibri"/>
              </a:rPr>
              <a:t>Exaggerated tidal bulges · Not to scale</a:t>
            </a:r>
          </a:p>
        </p:txBody>
      </p:sp>
      <p:sp>
        <p:nvSpPr>
          <p:cNvPr id="213" name="TextBox 212"/>
          <p:cNvSpPr txBox="1"/>
          <p:nvPr/>
        </p:nvSpPr>
        <p:spPr>
          <a:xfrm>
            <a:off x="640080" y="1234440"/>
            <a:ext cx="5486400" cy="274320"/>
          </a:xfrm>
          <a:prstGeom prst="rect">
            <a:avLst/>
          </a:prstGeom>
          <a:noFill/>
        </p:spPr>
        <p:txBody>
          <a:bodyPr wrap="square" lIns="0" tIns="0" rIns="0" bIns="0" anchor="t">
            <a:spAutoFit/>
          </a:bodyPr>
          <a:lstStyle/>
          <a:p>
            <a:pPr algn="l"/>
            <a:r>
              <a:rPr sz="1200" b="1" i="0" spc="200">
                <a:solidFill>
                  <a:srgbClr val="F2A93B"/>
                </a:solidFill>
                <a:latin typeface="Calibri"/>
              </a:rPr>
              <a:t>UNDERSTANDING TIDES</a:t>
            </a:r>
          </a:p>
        </p:txBody>
      </p:sp>
      <p:sp>
        <p:nvSpPr>
          <p:cNvPr id="214" name="TextBox 213"/>
          <p:cNvSpPr txBox="1"/>
          <p:nvPr/>
        </p:nvSpPr>
        <p:spPr>
          <a:xfrm>
            <a:off x="640080" y="1691640"/>
            <a:ext cx="5577840" cy="2377440"/>
          </a:xfrm>
          <a:prstGeom prst="rect">
            <a:avLst/>
          </a:prstGeom>
          <a:noFill/>
        </p:spPr>
        <p:txBody>
          <a:bodyPr wrap="square" lIns="0" tIns="0" rIns="0" bIns="0" anchor="t">
            <a:spAutoFit/>
          </a:bodyPr>
          <a:lstStyle/>
          <a:p>
            <a:pPr algn="l"/>
            <a:r>
              <a:rPr sz="4000" b="1" i="0">
                <a:solidFill>
                  <a:srgbClr val="FFFFFF"/>
                </a:solidFill>
                <a:latin typeface="Georgia"/>
              </a:rPr>
              <a:t>How the Moon, Sun and Earth shape the tides</a:t>
            </a:r>
          </a:p>
        </p:txBody>
      </p:sp>
      <p:sp>
        <p:nvSpPr>
          <p:cNvPr id="215" name="TextBox 214"/>
          <p:cNvSpPr txBox="1"/>
          <p:nvPr/>
        </p:nvSpPr>
        <p:spPr>
          <a:xfrm>
            <a:off x="640080" y="4160520"/>
            <a:ext cx="5394960" cy="738664"/>
          </a:xfrm>
          <a:prstGeom prst="rect">
            <a:avLst/>
          </a:prstGeom>
          <a:noFill/>
        </p:spPr>
        <p:txBody>
          <a:bodyPr wrap="square" lIns="0" tIns="0" rIns="0" bIns="0" anchor="t">
            <a:spAutoFit/>
          </a:bodyPr>
          <a:lstStyle/>
          <a:p>
            <a:pPr algn="l"/>
            <a:r>
              <a:rPr sz="1600" b="0" i="0">
                <a:solidFill>
                  <a:srgbClr val="C9DCE8"/>
                </a:solidFill>
                <a:latin typeface="Calibri"/>
              </a:rPr>
              <a:t>Why the Moon wins, the two-bulge model, spring and neap tides, the Moon-phase cycle</a:t>
            </a:r>
            <a:r>
              <a:rPr lang="en-US" sz="1600" b="0" i="0">
                <a:solidFill>
                  <a:srgbClr val="C9DCE8"/>
                </a:solidFill>
                <a:latin typeface="Calibri"/>
              </a:rPr>
              <a:t>, chart datum, slack water, and reading tide tables for dive planning</a:t>
            </a:r>
            <a:endParaRPr sz="1600" b="0" i="0">
              <a:solidFill>
                <a:srgbClr val="C9DCE8"/>
              </a:solidFill>
              <a:latin typeface="Calibri"/>
            </a:endParaRPr>
          </a:p>
        </p:txBody>
      </p:sp>
      <p:sp>
        <p:nvSpPr>
          <p:cNvPr id="216" name="Oval 215"/>
          <p:cNvSpPr/>
          <p:nvPr/>
        </p:nvSpPr>
        <p:spPr>
          <a:xfrm>
            <a:off x="640080" y="5257800"/>
            <a:ext cx="1097280" cy="109728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7" name="Picture 216" descr="image.png"/>
          <p:cNvPicPr>
            <a:picLocks noChangeAspect="1"/>
          </p:cNvPicPr>
          <p:nvPr/>
        </p:nvPicPr>
        <p:blipFill>
          <a:blip r:embed="rId3"/>
          <a:stretch>
            <a:fillRect/>
          </a:stretch>
        </p:blipFill>
        <p:spPr>
          <a:xfrm>
            <a:off x="685800" y="5285232"/>
            <a:ext cx="1005840" cy="1034117"/>
          </a:xfrm>
          <a:prstGeom prst="rect">
            <a:avLst/>
          </a:prstGeom>
        </p:spPr>
      </p:pic>
      <p:sp>
        <p:nvSpPr>
          <p:cNvPr id="218" name="TextBox 217"/>
          <p:cNvSpPr txBox="1"/>
          <p:nvPr/>
        </p:nvSpPr>
        <p:spPr>
          <a:xfrm>
            <a:off x="1920240" y="5577840"/>
            <a:ext cx="4114800" cy="457200"/>
          </a:xfrm>
          <a:prstGeom prst="rect">
            <a:avLst/>
          </a:prstGeom>
          <a:noFill/>
        </p:spPr>
        <p:txBody>
          <a:bodyPr wrap="square" lIns="0" tIns="0" rIns="0" bIns="0" anchor="ctr">
            <a:spAutoFit/>
          </a:bodyPr>
          <a:lstStyle/>
          <a:p>
            <a:pPr algn="l"/>
            <a:r>
              <a:rPr sz="1800" b="1" i="0">
                <a:solidFill>
                  <a:srgbClr val="FFFFFF"/>
                </a:solidFill>
                <a:latin typeface="Georgia"/>
              </a:rPr>
              <a:t>Staffordshire Divers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dirty="0">
                <a:solidFill>
                  <a:srgbClr val="1B8FB0"/>
                </a:solidFill>
                <a:latin typeface="Calibri" pitchFamily="34" charset="0"/>
                <a:ea typeface="Calibri" pitchFamily="34" charset="-122"/>
                <a:cs typeface="Calibri" pitchFamily="34" charset="-120"/>
              </a:rPr>
              <a:t>TIDES · EARTH, MOON AND SUN · 1 OF 5</a:t>
            </a:r>
            <a:endParaRPr lang="en-US" sz="1100" dirty="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dirty="0">
                <a:solidFill>
                  <a:srgbClr val="0B2A4A"/>
                </a:solidFill>
                <a:latin typeface="Georgia" pitchFamily="34" charset="0"/>
                <a:ea typeface="Georgia" pitchFamily="34" charset="-122"/>
                <a:cs typeface="Georgia" pitchFamily="34" charset="-120"/>
              </a:rPr>
              <a:t>Earth, Moon and Sun: why the Moon wins at tides</a:t>
            </a:r>
            <a:endParaRPr lang="en-US" sz="2700" dirty="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Shape 2"/>
          <p:cNvSpPr/>
          <p:nvPr/>
        </p:nvSpPr>
        <p:spPr>
          <a:xfrm>
            <a:off x="457200" y="1371600"/>
            <a:ext cx="7589520" cy="4846320"/>
          </a:xfrm>
          <a:prstGeom prst="roundRect">
            <a:avLst>
              <a:gd name="adj" fmla="val 2264"/>
            </a:avLst>
          </a:prstGeom>
          <a:solidFill>
            <a:srgbClr val="0A1F3A"/>
          </a:solidFill>
          <a:ln w="12700">
            <a:solidFill>
              <a:srgbClr val="0A1F3A"/>
            </a:solidFill>
            <a:prstDash val="solid"/>
          </a:ln>
        </p:spPr>
        <p:txBody>
          <a:bodyPr/>
          <a:lstStyle/>
          <a:p>
            <a:endParaRPr lang="en-GB"/>
          </a:p>
        </p:txBody>
      </p:sp>
      <p:sp>
        <p:nvSpPr>
          <p:cNvPr id="6" name="Text 3"/>
          <p:cNvSpPr/>
          <p:nvPr/>
        </p:nvSpPr>
        <p:spPr>
          <a:xfrm>
            <a:off x="640080" y="1481328"/>
            <a:ext cx="5303520" cy="274320"/>
          </a:xfrm>
          <a:prstGeom prst="rect">
            <a:avLst/>
          </a:prstGeom>
          <a:noFill/>
          <a:ln/>
        </p:spPr>
        <p:txBody>
          <a:bodyPr wrap="square" lIns="0" tIns="0" rIns="0" bIns="0" rtlCol="0" anchor="t"/>
          <a:lstStyle/>
          <a:p>
            <a:pPr marL="0" indent="0">
              <a:buNone/>
            </a:pPr>
            <a:r>
              <a:rPr lang="en-US" sz="1200" dirty="0">
                <a:solidFill>
                  <a:srgbClr val="C9DCE8"/>
                </a:solidFill>
                <a:latin typeface="Calibri" pitchFamily="34" charset="0"/>
                <a:ea typeface="Calibri" pitchFamily="34" charset="-122"/>
                <a:cs typeface="Calibri" pitchFamily="34" charset="-120"/>
              </a:rPr>
              <a:t>Arrow thickness shows each body’s tide-generating effect on Earth</a:t>
            </a:r>
            <a:endParaRPr lang="en-US" sz="1200" dirty="0"/>
          </a:p>
        </p:txBody>
      </p:sp>
      <p:sp>
        <p:nvSpPr>
          <p:cNvPr id="7" name="Shape 4"/>
          <p:cNvSpPr/>
          <p:nvPr/>
        </p:nvSpPr>
        <p:spPr>
          <a:xfrm>
            <a:off x="6675120" y="1481328"/>
            <a:ext cx="1234440" cy="274320"/>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8" name="Text 5"/>
          <p:cNvSpPr/>
          <p:nvPr/>
        </p:nvSpPr>
        <p:spPr>
          <a:xfrm>
            <a:off x="6675120" y="1481328"/>
            <a:ext cx="1234440" cy="274320"/>
          </a:xfrm>
          <a:prstGeom prst="rect">
            <a:avLst/>
          </a:prstGeom>
          <a:noFill/>
          <a:ln/>
        </p:spPr>
        <p:txBody>
          <a:bodyPr wrap="square" lIns="0" tIns="0" rIns="0" bIns="0" rtlCol="0" anchor="ctr"/>
          <a:lstStyle/>
          <a:p>
            <a:pPr marL="0" indent="0" algn="ctr">
              <a:buNone/>
            </a:pPr>
            <a:r>
              <a:rPr lang="en-US" sz="1100" b="1" dirty="0">
                <a:solidFill>
                  <a:srgbClr val="0A1F3A"/>
                </a:solidFill>
                <a:latin typeface="Calibri" pitchFamily="34" charset="0"/>
                <a:ea typeface="Calibri" pitchFamily="34" charset="-122"/>
                <a:cs typeface="Calibri" pitchFamily="34" charset="-120"/>
              </a:rPr>
              <a:t>Not to scale</a:t>
            </a:r>
            <a:endParaRPr lang="en-US" sz="1100" dirty="0"/>
          </a:p>
        </p:txBody>
      </p:sp>
      <p:sp>
        <p:nvSpPr>
          <p:cNvPr id="10" name="Shape 7"/>
          <p:cNvSpPr/>
          <p:nvPr/>
        </p:nvSpPr>
        <p:spPr>
          <a:xfrm>
            <a:off x="731520" y="2880360"/>
            <a:ext cx="1737360" cy="1737360"/>
          </a:xfrm>
          <a:prstGeom prst="ellipse">
            <a:avLst/>
          </a:prstGeom>
          <a:solidFill>
            <a:srgbClr val="FFC83D"/>
          </a:solidFill>
          <a:ln w="19050">
            <a:solidFill>
              <a:srgbClr val="F28C1B"/>
            </a:solidFill>
            <a:prstDash val="solid"/>
          </a:ln>
        </p:spPr>
        <p:txBody>
          <a:bodyPr/>
          <a:lstStyle/>
          <a:p>
            <a:endParaRPr lang="en-GB"/>
          </a:p>
        </p:txBody>
      </p:sp>
      <p:sp>
        <p:nvSpPr>
          <p:cNvPr id="11" name="Text 8"/>
          <p:cNvSpPr/>
          <p:nvPr/>
        </p:nvSpPr>
        <p:spPr>
          <a:xfrm>
            <a:off x="731520" y="2880360"/>
            <a:ext cx="1737360" cy="1737360"/>
          </a:xfrm>
          <a:prstGeom prst="rect">
            <a:avLst/>
          </a:prstGeom>
          <a:noFill/>
          <a:ln/>
        </p:spPr>
        <p:txBody>
          <a:bodyPr wrap="square" lIns="0" tIns="0" rIns="0" bIns="0" rtlCol="0" anchor="ctr"/>
          <a:lstStyle/>
          <a:p>
            <a:pPr marL="0" indent="0" algn="ctr">
              <a:buNone/>
            </a:pPr>
            <a:r>
              <a:rPr lang="en-US" sz="1600" b="1" dirty="0">
                <a:solidFill>
                  <a:srgbClr val="0A1F3A"/>
                </a:solidFill>
                <a:latin typeface="Calibri" pitchFamily="34" charset="0"/>
                <a:ea typeface="Calibri" pitchFamily="34" charset="-122"/>
                <a:cs typeface="Calibri" pitchFamily="34" charset="-120"/>
              </a:rPr>
              <a:t>Sun</a:t>
            </a:r>
            <a:endParaRPr lang="en-US" sz="1600" dirty="0"/>
          </a:p>
        </p:txBody>
      </p:sp>
      <p:sp>
        <p:nvSpPr>
          <p:cNvPr id="12" name="Shape 9"/>
          <p:cNvSpPr/>
          <p:nvPr/>
        </p:nvSpPr>
        <p:spPr>
          <a:xfrm>
            <a:off x="5193792" y="3182112"/>
            <a:ext cx="1133856" cy="1133856"/>
          </a:xfrm>
          <a:prstGeom prst="ellipse">
            <a:avLst/>
          </a:prstGeom>
          <a:solidFill>
            <a:srgbClr val="1F5FA8"/>
          </a:solidFill>
          <a:ln w="12700">
            <a:solidFill>
              <a:srgbClr val="8CC6F0"/>
            </a:solidFill>
            <a:prstDash val="solid"/>
          </a:ln>
        </p:spPr>
        <p:txBody>
          <a:bodyPr/>
          <a:lstStyle/>
          <a:p>
            <a:endParaRPr lang="en-GB"/>
          </a:p>
        </p:txBody>
      </p:sp>
      <p:sp>
        <p:nvSpPr>
          <p:cNvPr id="13" name="Shape 10"/>
          <p:cNvSpPr/>
          <p:nvPr/>
        </p:nvSpPr>
        <p:spPr>
          <a:xfrm rot="-1200000">
            <a:off x="5448910" y="3437230"/>
            <a:ext cx="311810" cy="255118"/>
          </a:xfrm>
          <a:prstGeom prst="ellipse">
            <a:avLst/>
          </a:prstGeom>
          <a:solidFill>
            <a:srgbClr val="3E9B5F"/>
          </a:solidFill>
          <a:ln w="12700">
            <a:solidFill>
              <a:srgbClr val="3E9B5F"/>
            </a:solidFill>
            <a:prstDash val="solid"/>
          </a:ln>
        </p:spPr>
        <p:txBody>
          <a:bodyPr/>
          <a:lstStyle/>
          <a:p>
            <a:endParaRPr lang="en-GB"/>
          </a:p>
        </p:txBody>
      </p:sp>
      <p:sp>
        <p:nvSpPr>
          <p:cNvPr id="14" name="Shape 11"/>
          <p:cNvSpPr/>
          <p:nvPr/>
        </p:nvSpPr>
        <p:spPr>
          <a:xfrm rot="1500000">
            <a:off x="5817413" y="3834079"/>
            <a:ext cx="283464" cy="226771"/>
          </a:xfrm>
          <a:prstGeom prst="ellipse">
            <a:avLst/>
          </a:prstGeom>
          <a:solidFill>
            <a:srgbClr val="3E9B5F"/>
          </a:solidFill>
          <a:ln w="12700">
            <a:solidFill>
              <a:srgbClr val="3E9B5F"/>
            </a:solidFill>
            <a:prstDash val="solid"/>
          </a:ln>
        </p:spPr>
        <p:txBody>
          <a:bodyPr/>
          <a:lstStyle/>
          <a:p>
            <a:endParaRPr lang="en-GB"/>
          </a:p>
        </p:txBody>
      </p:sp>
      <p:sp>
        <p:nvSpPr>
          <p:cNvPr id="15" name="Text 12"/>
          <p:cNvSpPr/>
          <p:nvPr/>
        </p:nvSpPr>
        <p:spPr>
          <a:xfrm>
            <a:off x="5193792" y="3182112"/>
            <a:ext cx="1133856" cy="113385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Earth</a:t>
            </a:r>
            <a:endParaRPr lang="en-US" sz="1200" dirty="0"/>
          </a:p>
        </p:txBody>
      </p:sp>
      <p:sp>
        <p:nvSpPr>
          <p:cNvPr id="16" name="Shape 13"/>
          <p:cNvSpPr/>
          <p:nvPr/>
        </p:nvSpPr>
        <p:spPr>
          <a:xfrm>
            <a:off x="5522976" y="1956816"/>
            <a:ext cx="475488" cy="475488"/>
          </a:xfrm>
          <a:prstGeom prst="ellipse">
            <a:avLst/>
          </a:prstGeom>
          <a:solidFill>
            <a:srgbClr val="46566E"/>
          </a:solidFill>
          <a:ln w="9525">
            <a:solidFill>
              <a:srgbClr val="9FB0C6"/>
            </a:solidFill>
            <a:prstDash val="solid"/>
          </a:ln>
        </p:spPr>
        <p:txBody>
          <a:bodyPr/>
          <a:lstStyle/>
          <a:p>
            <a:endParaRPr lang="en-GB"/>
          </a:p>
        </p:txBody>
      </p:sp>
      <p:sp>
        <p:nvSpPr>
          <p:cNvPr id="17" name="Shape 14"/>
          <p:cNvSpPr/>
          <p:nvPr/>
        </p:nvSpPr>
        <p:spPr>
          <a:xfrm>
            <a:off x="5522976" y="1956816"/>
            <a:ext cx="475488" cy="475488"/>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18" name="Text 15"/>
          <p:cNvSpPr/>
          <p:nvPr/>
        </p:nvSpPr>
        <p:spPr>
          <a:xfrm>
            <a:off x="4663440" y="2075688"/>
            <a:ext cx="777240" cy="237744"/>
          </a:xfrm>
          <a:prstGeom prst="rect">
            <a:avLst/>
          </a:prstGeom>
          <a:noFill/>
          <a:ln/>
        </p:spPr>
        <p:txBody>
          <a:bodyPr wrap="square" lIns="0" tIns="0" rIns="0" bIns="0" rtlCol="0" anchor="t"/>
          <a:lstStyle/>
          <a:p>
            <a:pPr marL="0" indent="0" algn="r">
              <a:buNone/>
            </a:pPr>
            <a:r>
              <a:rPr lang="en-US" sz="1200" b="1" dirty="0">
                <a:solidFill>
                  <a:srgbClr val="FFFFFF"/>
                </a:solidFill>
                <a:latin typeface="Calibri" pitchFamily="34" charset="0"/>
                <a:ea typeface="Calibri" pitchFamily="34" charset="-122"/>
                <a:cs typeface="Calibri" pitchFamily="34" charset="-120"/>
              </a:rPr>
              <a:t>Moon</a:t>
            </a:r>
            <a:endParaRPr lang="en-US" sz="1200" dirty="0"/>
          </a:p>
        </p:txBody>
      </p:sp>
      <p:sp>
        <p:nvSpPr>
          <p:cNvPr id="19" name="Shape 16"/>
          <p:cNvSpPr/>
          <p:nvPr/>
        </p:nvSpPr>
        <p:spPr>
          <a:xfrm>
            <a:off x="2788920" y="3017520"/>
            <a:ext cx="1965960" cy="0"/>
          </a:xfrm>
          <a:prstGeom prst="line">
            <a:avLst/>
          </a:prstGeom>
          <a:noFill/>
          <a:ln w="15875">
            <a:solidFill>
              <a:srgbClr val="FFE08A"/>
            </a:solidFill>
            <a:prstDash val="solid"/>
            <a:tailEnd type="triangle"/>
          </a:ln>
        </p:spPr>
        <p:txBody>
          <a:bodyPr/>
          <a:lstStyle/>
          <a:p>
            <a:endParaRPr lang="en-GB"/>
          </a:p>
        </p:txBody>
      </p:sp>
      <p:sp>
        <p:nvSpPr>
          <p:cNvPr id="20" name="Shape 17"/>
          <p:cNvSpPr/>
          <p:nvPr/>
        </p:nvSpPr>
        <p:spPr>
          <a:xfrm>
            <a:off x="2788920" y="4480560"/>
            <a:ext cx="1965960" cy="0"/>
          </a:xfrm>
          <a:prstGeom prst="line">
            <a:avLst/>
          </a:prstGeom>
          <a:noFill/>
          <a:ln w="15875">
            <a:solidFill>
              <a:srgbClr val="FFE08A"/>
            </a:solidFill>
            <a:prstDash val="solid"/>
            <a:tailEnd type="triangle"/>
          </a:ln>
        </p:spPr>
        <p:txBody>
          <a:bodyPr/>
          <a:lstStyle/>
          <a:p>
            <a:endParaRPr lang="en-GB"/>
          </a:p>
        </p:txBody>
      </p:sp>
      <p:sp>
        <p:nvSpPr>
          <p:cNvPr id="21" name="Text 18"/>
          <p:cNvSpPr/>
          <p:nvPr/>
        </p:nvSpPr>
        <p:spPr>
          <a:xfrm>
            <a:off x="2788920" y="2743200"/>
            <a:ext cx="1188720" cy="237744"/>
          </a:xfrm>
          <a:prstGeom prst="rect">
            <a:avLst/>
          </a:prstGeom>
          <a:noFill/>
          <a:ln/>
        </p:spPr>
        <p:txBody>
          <a:bodyPr wrap="square" lIns="0" tIns="0" rIns="0" bIns="0" rtlCol="0" anchor="t"/>
          <a:lstStyle/>
          <a:p>
            <a:pPr marL="0" indent="0">
              <a:buNone/>
            </a:pPr>
            <a:r>
              <a:rPr lang="en-US" sz="1050" dirty="0">
                <a:solidFill>
                  <a:srgbClr val="FFE08A"/>
                </a:solidFill>
                <a:latin typeface="Calibri" pitchFamily="34" charset="0"/>
                <a:ea typeface="Calibri" pitchFamily="34" charset="-122"/>
                <a:cs typeface="Calibri" pitchFamily="34" charset="-120"/>
              </a:rPr>
              <a:t>Sunlight</a:t>
            </a:r>
            <a:endParaRPr lang="en-US" sz="1050" dirty="0"/>
          </a:p>
        </p:txBody>
      </p:sp>
      <p:sp>
        <p:nvSpPr>
          <p:cNvPr id="22" name="Shape 19"/>
          <p:cNvSpPr/>
          <p:nvPr/>
        </p:nvSpPr>
        <p:spPr>
          <a:xfrm flipH="1">
            <a:off x="2743200" y="3749040"/>
            <a:ext cx="2395728" cy="0"/>
          </a:xfrm>
          <a:prstGeom prst="line">
            <a:avLst/>
          </a:prstGeom>
          <a:noFill/>
          <a:ln w="38100">
            <a:solidFill>
              <a:srgbClr val="F28C1B"/>
            </a:solidFill>
            <a:prstDash val="solid"/>
            <a:tailEnd type="triangle"/>
          </a:ln>
        </p:spPr>
        <p:txBody>
          <a:bodyPr/>
          <a:lstStyle/>
          <a:p>
            <a:endParaRPr lang="en-GB"/>
          </a:p>
        </p:txBody>
      </p:sp>
      <p:sp>
        <p:nvSpPr>
          <p:cNvPr id="23" name="Text 20"/>
          <p:cNvSpPr/>
          <p:nvPr/>
        </p:nvSpPr>
        <p:spPr>
          <a:xfrm>
            <a:off x="2834640" y="3840480"/>
            <a:ext cx="2286000" cy="457200"/>
          </a:xfrm>
          <a:prstGeom prst="rect">
            <a:avLst/>
          </a:prstGeom>
          <a:noFill/>
          <a:ln/>
        </p:spPr>
        <p:txBody>
          <a:bodyPr wrap="square" lIns="0" tIns="0" rIns="0" bIns="0" rtlCol="0" anchor="t"/>
          <a:lstStyle/>
          <a:p>
            <a:pPr marL="0" indent="0" algn="ctr">
              <a:buNone/>
            </a:pPr>
            <a:r>
              <a:rPr lang="en-US" sz="1100" dirty="0">
                <a:solidFill>
                  <a:srgbClr val="FFFFFF"/>
                </a:solidFill>
                <a:latin typeface="Calibri" pitchFamily="34" charset="0"/>
                <a:ea typeface="Calibri" pitchFamily="34" charset="-122"/>
                <a:cs typeface="Calibri" pitchFamily="34" charset="-120"/>
              </a:rPr>
              <a:t>Sun: weaker effect</a:t>
            </a:r>
            <a:endParaRPr lang="en-US" sz="1100" dirty="0"/>
          </a:p>
          <a:p>
            <a:pPr marL="0" indent="0" algn="ctr">
              <a:buNone/>
            </a:pPr>
            <a:r>
              <a:rPr lang="en-US" sz="1100" dirty="0">
                <a:solidFill>
                  <a:srgbClr val="FFFFFF"/>
                </a:solidFill>
                <a:latin typeface="Calibri" pitchFamily="34" charset="0"/>
                <a:ea typeface="Calibri" pitchFamily="34" charset="-122"/>
                <a:cs typeface="Calibri" pitchFamily="34" charset="-120"/>
              </a:rPr>
              <a:t>≈150 million km away</a:t>
            </a:r>
            <a:endParaRPr lang="en-US" sz="1100" dirty="0"/>
          </a:p>
        </p:txBody>
      </p:sp>
      <p:sp>
        <p:nvSpPr>
          <p:cNvPr id="24" name="Shape 21"/>
          <p:cNvSpPr/>
          <p:nvPr/>
        </p:nvSpPr>
        <p:spPr>
          <a:xfrm flipV="1">
            <a:off x="5760720" y="2514600"/>
            <a:ext cx="0" cy="594360"/>
          </a:xfrm>
          <a:prstGeom prst="line">
            <a:avLst/>
          </a:prstGeom>
          <a:noFill/>
          <a:ln w="88900">
            <a:solidFill>
              <a:srgbClr val="5AC8FA"/>
            </a:solidFill>
            <a:prstDash val="solid"/>
            <a:tailEnd type="triangle"/>
          </a:ln>
        </p:spPr>
        <p:txBody>
          <a:bodyPr/>
          <a:lstStyle/>
          <a:p>
            <a:endParaRPr lang="en-GB"/>
          </a:p>
        </p:txBody>
      </p:sp>
      <p:sp>
        <p:nvSpPr>
          <p:cNvPr id="25" name="Text 22"/>
          <p:cNvSpPr/>
          <p:nvPr/>
        </p:nvSpPr>
        <p:spPr>
          <a:xfrm>
            <a:off x="5989320" y="2606040"/>
            <a:ext cx="2011680" cy="457200"/>
          </a:xfrm>
          <a:prstGeom prst="rect">
            <a:avLst/>
          </a:prstGeom>
          <a:noFill/>
          <a:ln/>
        </p:spPr>
        <p:txBody>
          <a:bodyPr wrap="square" lIns="0" tIns="0" rIns="0" bIns="0" rtlCol="0" anchor="t"/>
          <a:lstStyle/>
          <a:p>
            <a:pPr marL="0" indent="0">
              <a:buNone/>
            </a:pPr>
            <a:r>
              <a:rPr lang="en-US" sz="1100" dirty="0">
                <a:solidFill>
                  <a:srgbClr val="FFFFFF"/>
                </a:solidFill>
                <a:latin typeface="Calibri" pitchFamily="34" charset="0"/>
                <a:ea typeface="Calibri" pitchFamily="34" charset="-122"/>
                <a:cs typeface="Calibri" pitchFamily="34" charset="-120"/>
              </a:rPr>
              <a:t>Moon: stronger effect</a:t>
            </a:r>
            <a:endParaRPr lang="en-US" sz="1100" dirty="0"/>
          </a:p>
          <a:p>
            <a:pPr marL="0" indent="0">
              <a:buNone/>
            </a:pPr>
            <a:r>
              <a:rPr lang="en-US" sz="1100" dirty="0">
                <a:solidFill>
                  <a:srgbClr val="FFFFFF"/>
                </a:solidFill>
                <a:latin typeface="Calibri" pitchFamily="34" charset="0"/>
                <a:ea typeface="Calibri" pitchFamily="34" charset="-122"/>
                <a:cs typeface="Calibri" pitchFamily="34" charset="-120"/>
              </a:rPr>
              <a:t>≈384,400 km away</a:t>
            </a:r>
            <a:endParaRPr lang="en-US" sz="1100" dirty="0"/>
          </a:p>
        </p:txBody>
      </p:sp>
      <p:sp>
        <p:nvSpPr>
          <p:cNvPr id="26" name="Shape 23"/>
          <p:cNvSpPr/>
          <p:nvPr/>
        </p:nvSpPr>
        <p:spPr>
          <a:xfrm>
            <a:off x="640080" y="5074920"/>
            <a:ext cx="2286000" cy="1005840"/>
          </a:xfrm>
          <a:prstGeom prst="roundRect">
            <a:avLst>
              <a:gd name="adj" fmla="val 9091"/>
            </a:avLst>
          </a:prstGeom>
          <a:solidFill>
            <a:srgbClr val="13355A"/>
          </a:solidFill>
          <a:ln w="12700">
            <a:solidFill>
              <a:srgbClr val="2B5C8A"/>
            </a:solidFill>
            <a:prstDash val="solid"/>
          </a:ln>
        </p:spPr>
        <p:txBody>
          <a:bodyPr/>
          <a:lstStyle/>
          <a:p>
            <a:endParaRPr lang="en-GB"/>
          </a:p>
        </p:txBody>
      </p:sp>
      <p:sp>
        <p:nvSpPr>
          <p:cNvPr id="27" name="Text 24"/>
          <p:cNvSpPr/>
          <p:nvPr/>
        </p:nvSpPr>
        <p:spPr>
          <a:xfrm>
            <a:off x="749808" y="5120640"/>
            <a:ext cx="2066544" cy="457200"/>
          </a:xfrm>
          <a:prstGeom prst="rect">
            <a:avLst/>
          </a:prstGeom>
          <a:noFill/>
          <a:ln/>
        </p:spPr>
        <p:txBody>
          <a:bodyPr wrap="square" lIns="0" tIns="0" rIns="0" bIns="0" rtlCol="0" anchor="ctr"/>
          <a:lstStyle/>
          <a:p>
            <a:pPr marL="0" indent="0">
              <a:buNone/>
            </a:pPr>
            <a:r>
              <a:rPr lang="en-US" sz="2200" b="1" dirty="0">
                <a:solidFill>
                  <a:srgbClr val="F2A93B"/>
                </a:solidFill>
                <a:latin typeface="Georgia" pitchFamily="34" charset="0"/>
                <a:ea typeface="Georgia" pitchFamily="34" charset="-122"/>
                <a:cs typeface="Georgia" pitchFamily="34" charset="-120"/>
              </a:rPr>
              <a:t>≈27 million×</a:t>
            </a:r>
            <a:endParaRPr lang="en-US" sz="2200" dirty="0"/>
          </a:p>
        </p:txBody>
      </p:sp>
      <p:sp>
        <p:nvSpPr>
          <p:cNvPr id="28" name="Text 25"/>
          <p:cNvSpPr/>
          <p:nvPr/>
        </p:nvSpPr>
        <p:spPr>
          <a:xfrm>
            <a:off x="749808" y="5577840"/>
            <a:ext cx="2066544" cy="457200"/>
          </a:xfrm>
          <a:prstGeom prst="rect">
            <a:avLst/>
          </a:prstGeom>
          <a:noFill/>
          <a:ln/>
        </p:spPr>
        <p:txBody>
          <a:bodyPr wrap="square" lIns="0" tIns="0" rIns="0" bIns="0" rtlCol="0" anchor="t"/>
          <a:lstStyle/>
          <a:p>
            <a:pPr marL="0" indent="0">
              <a:buNone/>
            </a:pPr>
            <a:r>
              <a:rPr lang="en-US" sz="1100" dirty="0">
                <a:solidFill>
                  <a:srgbClr val="FFFFFF"/>
                </a:solidFill>
                <a:latin typeface="Calibri" pitchFamily="34" charset="0"/>
                <a:ea typeface="Calibri" pitchFamily="34" charset="-122"/>
                <a:cs typeface="Calibri" pitchFamily="34" charset="-120"/>
              </a:rPr>
              <a:t>Sun’s mass compared with the Moon’s</a:t>
            </a:r>
            <a:endParaRPr lang="en-US" sz="1100" dirty="0"/>
          </a:p>
        </p:txBody>
      </p:sp>
      <p:sp>
        <p:nvSpPr>
          <p:cNvPr id="29" name="Shape 26"/>
          <p:cNvSpPr/>
          <p:nvPr/>
        </p:nvSpPr>
        <p:spPr>
          <a:xfrm>
            <a:off x="3108960" y="5074920"/>
            <a:ext cx="2286000" cy="1005840"/>
          </a:xfrm>
          <a:prstGeom prst="roundRect">
            <a:avLst>
              <a:gd name="adj" fmla="val 9091"/>
            </a:avLst>
          </a:prstGeom>
          <a:solidFill>
            <a:srgbClr val="13355A"/>
          </a:solidFill>
          <a:ln w="12700">
            <a:solidFill>
              <a:srgbClr val="2B5C8A"/>
            </a:solidFill>
            <a:prstDash val="solid"/>
          </a:ln>
        </p:spPr>
        <p:txBody>
          <a:bodyPr/>
          <a:lstStyle/>
          <a:p>
            <a:endParaRPr lang="en-GB"/>
          </a:p>
        </p:txBody>
      </p:sp>
      <p:sp>
        <p:nvSpPr>
          <p:cNvPr id="30" name="Text 27"/>
          <p:cNvSpPr/>
          <p:nvPr/>
        </p:nvSpPr>
        <p:spPr>
          <a:xfrm>
            <a:off x="3218688" y="5120640"/>
            <a:ext cx="2066544" cy="457200"/>
          </a:xfrm>
          <a:prstGeom prst="rect">
            <a:avLst/>
          </a:prstGeom>
          <a:noFill/>
          <a:ln/>
        </p:spPr>
        <p:txBody>
          <a:bodyPr wrap="square" lIns="0" tIns="0" rIns="0" bIns="0" rtlCol="0" anchor="ctr"/>
          <a:lstStyle/>
          <a:p>
            <a:pPr marL="0" indent="0">
              <a:buNone/>
            </a:pPr>
            <a:r>
              <a:rPr lang="en-US" sz="2200" b="1" dirty="0">
                <a:solidFill>
                  <a:srgbClr val="F2A93B"/>
                </a:solidFill>
                <a:latin typeface="Georgia" pitchFamily="34" charset="0"/>
                <a:ea typeface="Georgia" pitchFamily="34" charset="-122"/>
                <a:cs typeface="Georgia" pitchFamily="34" charset="-120"/>
              </a:rPr>
              <a:t>≈390×</a:t>
            </a:r>
            <a:endParaRPr lang="en-US" sz="2200" dirty="0"/>
          </a:p>
        </p:txBody>
      </p:sp>
      <p:sp>
        <p:nvSpPr>
          <p:cNvPr id="31" name="Text 28"/>
          <p:cNvSpPr/>
          <p:nvPr/>
        </p:nvSpPr>
        <p:spPr>
          <a:xfrm>
            <a:off x="3218688" y="5577840"/>
            <a:ext cx="2066544" cy="457200"/>
          </a:xfrm>
          <a:prstGeom prst="rect">
            <a:avLst/>
          </a:prstGeom>
          <a:noFill/>
          <a:ln/>
        </p:spPr>
        <p:txBody>
          <a:bodyPr wrap="square" lIns="0" tIns="0" rIns="0" bIns="0" rtlCol="0" anchor="t"/>
          <a:lstStyle/>
          <a:p>
            <a:pPr marL="0" indent="0">
              <a:buNone/>
            </a:pPr>
            <a:r>
              <a:rPr lang="en-US" sz="1100" dirty="0">
                <a:solidFill>
                  <a:srgbClr val="FFFFFF"/>
                </a:solidFill>
                <a:latin typeface="Calibri" pitchFamily="34" charset="0"/>
                <a:ea typeface="Calibri" pitchFamily="34" charset="-122"/>
                <a:cs typeface="Calibri" pitchFamily="34" charset="-120"/>
              </a:rPr>
              <a:t>Sun’s distance compared with the Moon’s</a:t>
            </a:r>
            <a:endParaRPr lang="en-US" sz="1100" dirty="0"/>
          </a:p>
        </p:txBody>
      </p:sp>
      <p:sp>
        <p:nvSpPr>
          <p:cNvPr id="32" name="Shape 29"/>
          <p:cNvSpPr/>
          <p:nvPr/>
        </p:nvSpPr>
        <p:spPr>
          <a:xfrm>
            <a:off x="5577840" y="5074920"/>
            <a:ext cx="2286000" cy="1005840"/>
          </a:xfrm>
          <a:prstGeom prst="roundRect">
            <a:avLst>
              <a:gd name="adj" fmla="val 9091"/>
            </a:avLst>
          </a:prstGeom>
          <a:solidFill>
            <a:srgbClr val="13355A"/>
          </a:solidFill>
          <a:ln w="12700">
            <a:solidFill>
              <a:srgbClr val="2B5C8A"/>
            </a:solidFill>
            <a:prstDash val="solid"/>
          </a:ln>
        </p:spPr>
        <p:txBody>
          <a:bodyPr/>
          <a:lstStyle/>
          <a:p>
            <a:endParaRPr lang="en-GB"/>
          </a:p>
        </p:txBody>
      </p:sp>
      <p:sp>
        <p:nvSpPr>
          <p:cNvPr id="33" name="Text 30"/>
          <p:cNvSpPr/>
          <p:nvPr/>
        </p:nvSpPr>
        <p:spPr>
          <a:xfrm>
            <a:off x="5687568" y="5120640"/>
            <a:ext cx="2066544" cy="457200"/>
          </a:xfrm>
          <a:prstGeom prst="rect">
            <a:avLst/>
          </a:prstGeom>
          <a:noFill/>
          <a:ln/>
        </p:spPr>
        <p:txBody>
          <a:bodyPr wrap="square" lIns="0" tIns="0" rIns="0" bIns="0" rtlCol="0" anchor="ctr"/>
          <a:lstStyle/>
          <a:p>
            <a:pPr marL="0" indent="0">
              <a:buNone/>
            </a:pPr>
            <a:r>
              <a:rPr lang="en-US" sz="2200" b="1" dirty="0">
                <a:solidFill>
                  <a:srgbClr val="F2A93B"/>
                </a:solidFill>
                <a:latin typeface="Georgia" pitchFamily="34" charset="0"/>
                <a:ea typeface="Georgia" pitchFamily="34" charset="-122"/>
                <a:cs typeface="Georgia" pitchFamily="34" charset="-120"/>
              </a:rPr>
              <a:t>≈2.2×</a:t>
            </a:r>
            <a:endParaRPr lang="en-US" sz="2200" dirty="0"/>
          </a:p>
        </p:txBody>
      </p:sp>
      <p:sp>
        <p:nvSpPr>
          <p:cNvPr id="34" name="Text 31"/>
          <p:cNvSpPr/>
          <p:nvPr/>
        </p:nvSpPr>
        <p:spPr>
          <a:xfrm>
            <a:off x="5687568" y="5577840"/>
            <a:ext cx="2066544" cy="457200"/>
          </a:xfrm>
          <a:prstGeom prst="rect">
            <a:avLst/>
          </a:prstGeom>
          <a:noFill/>
          <a:ln/>
        </p:spPr>
        <p:txBody>
          <a:bodyPr wrap="square" lIns="0" tIns="0" rIns="0" bIns="0" rtlCol="0" anchor="t"/>
          <a:lstStyle/>
          <a:p>
            <a:pPr marL="0" indent="0">
              <a:buNone/>
            </a:pPr>
            <a:r>
              <a:rPr lang="en-US" sz="1100" dirty="0">
                <a:solidFill>
                  <a:srgbClr val="FFFFFF"/>
                </a:solidFill>
                <a:latin typeface="Calibri" pitchFamily="34" charset="0"/>
                <a:ea typeface="Calibri" pitchFamily="34" charset="-122"/>
                <a:cs typeface="Calibri" pitchFamily="34" charset="-120"/>
              </a:rPr>
              <a:t>Moon’s tide-generating effect compared with the Sun’s</a:t>
            </a:r>
            <a:endParaRPr lang="en-US" sz="1100" dirty="0"/>
          </a:p>
        </p:txBody>
      </p:sp>
      <p:sp>
        <p:nvSpPr>
          <p:cNvPr id="35" name="Shape 32"/>
          <p:cNvSpPr/>
          <p:nvPr/>
        </p:nvSpPr>
        <p:spPr>
          <a:xfrm>
            <a:off x="8321040" y="1371600"/>
            <a:ext cx="3410712" cy="4846320"/>
          </a:xfrm>
          <a:prstGeom prst="roundRect">
            <a:avLst>
              <a:gd name="adj" fmla="val 3217"/>
            </a:avLst>
          </a:prstGeom>
          <a:solidFill>
            <a:srgbClr val="FFFFFF"/>
          </a:solidFill>
          <a:ln w="12700">
            <a:solidFill>
              <a:srgbClr val="D3E3EA"/>
            </a:solidFill>
            <a:prstDash val="solid"/>
          </a:ln>
        </p:spPr>
        <p:txBody>
          <a:bodyPr/>
          <a:lstStyle/>
          <a:p>
            <a:endParaRPr lang="en-GB"/>
          </a:p>
        </p:txBody>
      </p:sp>
      <p:sp>
        <p:nvSpPr>
          <p:cNvPr id="36" name="Text 33"/>
          <p:cNvSpPr/>
          <p:nvPr/>
        </p:nvSpPr>
        <p:spPr>
          <a:xfrm>
            <a:off x="8503920" y="1499616"/>
            <a:ext cx="3044952" cy="411480"/>
          </a:xfrm>
          <a:prstGeom prst="rect">
            <a:avLst/>
          </a:prstGeom>
          <a:noFill/>
          <a:ln/>
        </p:spPr>
        <p:txBody>
          <a:bodyPr wrap="square" lIns="0" tIns="0" rIns="0" bIns="0" rtlCol="0" anchor="t"/>
          <a:lstStyle/>
          <a:p>
            <a:pPr marL="0" indent="0">
              <a:buNone/>
            </a:pPr>
            <a:r>
              <a:rPr lang="en-US" sz="1600" b="1" dirty="0">
                <a:solidFill>
                  <a:srgbClr val="0B2A4A"/>
                </a:solidFill>
                <a:latin typeface="Georgia" pitchFamily="34" charset="0"/>
                <a:ea typeface="Georgia" pitchFamily="34" charset="-122"/>
                <a:cs typeface="Georgia" pitchFamily="34" charset="-120"/>
              </a:rPr>
              <a:t>Mass isn’t the whole story</a:t>
            </a:r>
            <a:endParaRPr lang="en-US" sz="1600" dirty="0"/>
          </a:p>
        </p:txBody>
      </p:sp>
      <p:sp>
        <p:nvSpPr>
          <p:cNvPr id="37" name="Text 34"/>
          <p:cNvSpPr/>
          <p:nvPr/>
        </p:nvSpPr>
        <p:spPr>
          <a:xfrm>
            <a:off x="8503920" y="1965960"/>
            <a:ext cx="3044952" cy="2651760"/>
          </a:xfrm>
          <a:prstGeom prst="rect">
            <a:avLst/>
          </a:prstGeom>
          <a:noFill/>
          <a:ln/>
        </p:spPr>
        <p:txBody>
          <a:bodyPr wrap="square" lIns="0" tIns="0" rIns="0" bIns="0" rtlCol="0" anchor="t"/>
          <a:lstStyle/>
          <a:p>
            <a:pPr marL="165100" indent="-165100">
              <a:spcAft>
                <a:spcPts val="500"/>
              </a:spcAft>
              <a:buSzPct val="100000"/>
              <a:buChar char="•"/>
            </a:pPr>
            <a:r>
              <a:rPr lang="en-US" sz="1250" dirty="0">
                <a:solidFill>
                  <a:srgbClr val="12263A"/>
                </a:solidFill>
                <a:latin typeface="Calibri" pitchFamily="34" charset="0"/>
                <a:ea typeface="Calibri" pitchFamily="34" charset="-122"/>
                <a:cs typeface="Calibri" pitchFamily="34" charset="-120"/>
              </a:rPr>
              <a:t>The Sun is about 27 million times more massive than the Moon…</a:t>
            </a:r>
            <a:endParaRPr lang="en-US" sz="1250" dirty="0"/>
          </a:p>
          <a:p>
            <a:pPr marL="165100" indent="-165100">
              <a:spcAft>
                <a:spcPts val="500"/>
              </a:spcAft>
              <a:buSzPct val="100000"/>
              <a:buChar char="•"/>
            </a:pPr>
            <a:r>
              <a:rPr lang="en-US" sz="1250" dirty="0">
                <a:solidFill>
                  <a:srgbClr val="12263A"/>
                </a:solidFill>
                <a:latin typeface="Calibri" pitchFamily="34" charset="0"/>
                <a:ea typeface="Calibri" pitchFamily="34" charset="-122"/>
                <a:cs typeface="Calibri" pitchFamily="34" charset="-120"/>
              </a:rPr>
              <a:t>…but about 390 times farther from Earth.</a:t>
            </a:r>
            <a:endParaRPr lang="en-US" sz="1250" dirty="0"/>
          </a:p>
          <a:p>
            <a:pPr marL="165100" indent="-165100">
              <a:spcAft>
                <a:spcPts val="500"/>
              </a:spcAft>
              <a:buSzPct val="100000"/>
              <a:buChar char="•"/>
            </a:pPr>
            <a:r>
              <a:rPr lang="en-US" sz="1250" dirty="0">
                <a:solidFill>
                  <a:srgbClr val="12263A"/>
                </a:solidFill>
                <a:latin typeface="Calibri" pitchFamily="34" charset="0"/>
                <a:ea typeface="Calibri" pitchFamily="34" charset="-122"/>
                <a:cs typeface="Calibri" pitchFamily="34" charset="-120"/>
              </a:rPr>
              <a:t>Tides come from the </a:t>
            </a:r>
            <a:r>
              <a:rPr lang="en-US" sz="1250" b="1" dirty="0">
                <a:solidFill>
                  <a:srgbClr val="12263A"/>
                </a:solidFill>
                <a:latin typeface="Calibri" pitchFamily="34" charset="0"/>
                <a:ea typeface="Calibri" pitchFamily="34" charset="-122"/>
                <a:cs typeface="Calibri" pitchFamily="34" charset="-120"/>
              </a:rPr>
              <a:t>difference</a:t>
            </a:r>
            <a:r>
              <a:rPr lang="en-US" sz="1250" dirty="0">
                <a:solidFill>
                  <a:srgbClr val="12263A"/>
                </a:solidFill>
                <a:latin typeface="Calibri" pitchFamily="34" charset="0"/>
                <a:ea typeface="Calibri" pitchFamily="34" charset="-122"/>
                <a:cs typeface="Calibri" pitchFamily="34" charset="-120"/>
              </a:rPr>
              <a:t> in pull across Earth. That difference fades with the cube of distance (mass ÷ distance³).</a:t>
            </a:r>
            <a:endParaRPr lang="en-US" sz="1250" dirty="0"/>
          </a:p>
          <a:p>
            <a:pPr marL="165100" indent="-165100">
              <a:spcAft>
                <a:spcPts val="500"/>
              </a:spcAft>
              <a:buSzPct val="100000"/>
              <a:buChar char="•"/>
            </a:pPr>
            <a:r>
              <a:rPr lang="en-US" sz="1250" dirty="0">
                <a:solidFill>
                  <a:srgbClr val="12263A"/>
                </a:solidFill>
                <a:latin typeface="Calibri" pitchFamily="34" charset="0"/>
                <a:ea typeface="Calibri" pitchFamily="34" charset="-122"/>
                <a:cs typeface="Calibri" pitchFamily="34" charset="-120"/>
              </a:rPr>
              <a:t>Result: the Moon’s tide-generating effect is about 2.2 times the Sun’s.</a:t>
            </a:r>
            <a:endParaRPr lang="en-US" sz="1250" dirty="0"/>
          </a:p>
          <a:p>
            <a:pPr marL="165100" indent="-165100">
              <a:spcAft>
                <a:spcPts val="500"/>
              </a:spcAft>
              <a:buSzPct val="100000"/>
              <a:buChar char="•"/>
            </a:pPr>
            <a:r>
              <a:rPr lang="en-US" sz="1250" dirty="0">
                <a:solidFill>
                  <a:srgbClr val="12263A"/>
                </a:solidFill>
                <a:latin typeface="Calibri" pitchFamily="34" charset="0"/>
                <a:ea typeface="Calibri" pitchFamily="34" charset="-122"/>
                <a:cs typeface="Calibri" pitchFamily="34" charset="-120"/>
              </a:rPr>
              <a:t>Both matter. Their combined effect sets the tidal cycle (next slides).</a:t>
            </a:r>
            <a:endParaRPr lang="en-US" sz="1250" dirty="0"/>
          </a:p>
        </p:txBody>
      </p:sp>
      <p:sp>
        <p:nvSpPr>
          <p:cNvPr id="38" name="Shape 35"/>
          <p:cNvSpPr/>
          <p:nvPr/>
        </p:nvSpPr>
        <p:spPr>
          <a:xfrm>
            <a:off x="8458200" y="4754880"/>
            <a:ext cx="3136392" cy="1325880"/>
          </a:xfrm>
          <a:prstGeom prst="roundRect">
            <a:avLst>
              <a:gd name="adj" fmla="val 5517"/>
            </a:avLst>
          </a:prstGeom>
          <a:solidFill>
            <a:srgbClr val="E6F4F8"/>
          </a:solidFill>
          <a:ln w="12700">
            <a:solidFill>
              <a:srgbClr val="E6F4F8"/>
            </a:solidFill>
            <a:prstDash val="solid"/>
          </a:ln>
        </p:spPr>
        <p:txBody>
          <a:bodyPr/>
          <a:lstStyle/>
          <a:p>
            <a:endParaRPr lang="en-GB"/>
          </a:p>
        </p:txBody>
      </p:sp>
      <p:sp>
        <p:nvSpPr>
          <p:cNvPr id="39" name="Text 36"/>
          <p:cNvSpPr/>
          <p:nvPr/>
        </p:nvSpPr>
        <p:spPr>
          <a:xfrm>
            <a:off x="8595360" y="4828032"/>
            <a:ext cx="2862072" cy="1179576"/>
          </a:xfrm>
          <a:prstGeom prst="rect">
            <a:avLst/>
          </a:prstGeom>
          <a:noFill/>
          <a:ln/>
        </p:spPr>
        <p:txBody>
          <a:bodyPr wrap="square" lIns="0" tIns="0" rIns="0" bIns="0" rtlCol="0" anchor="ctr"/>
          <a:lstStyle/>
          <a:p>
            <a:pPr marL="0" indent="0">
              <a:buNone/>
            </a:pPr>
            <a:r>
              <a:rPr lang="en-US" sz="1150" b="1" dirty="0">
                <a:solidFill>
                  <a:srgbClr val="0B2A4A"/>
                </a:solidFill>
                <a:latin typeface="Calibri" pitchFamily="34" charset="0"/>
                <a:ea typeface="Calibri" pitchFamily="34" charset="-122"/>
                <a:cs typeface="Calibri" pitchFamily="34" charset="-120"/>
              </a:rPr>
              <a:t>Good to know: </a:t>
            </a:r>
            <a:r>
              <a:rPr lang="en-US" sz="1150" dirty="0">
                <a:solidFill>
                  <a:srgbClr val="0B2A4A"/>
                </a:solidFill>
                <a:latin typeface="Calibri" pitchFamily="34" charset="0"/>
                <a:ea typeface="Calibri" pitchFamily="34" charset="-122"/>
                <a:cs typeface="Calibri" pitchFamily="34" charset="-120"/>
              </a:rPr>
              <a:t>the Sun’s overall pull on Earth is about 180× the Moon’s. But it tugs Earth and its oceans almost equally, so it stretches them less.</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dirty="0">
                <a:solidFill>
                  <a:srgbClr val="1B8FB0"/>
                </a:solidFill>
                <a:latin typeface="Calibri" pitchFamily="34" charset="0"/>
                <a:ea typeface="Calibri" pitchFamily="34" charset="-122"/>
                <a:cs typeface="Calibri" pitchFamily="34" charset="-120"/>
              </a:rPr>
              <a:t>TIDES · THE SIMPLIFIED TWO-BULGE MODEL · 2 OF 5</a:t>
            </a:r>
            <a:endParaRPr lang="en-US" sz="1100" dirty="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dirty="0">
                <a:solidFill>
                  <a:srgbClr val="0B2A4A"/>
                </a:solidFill>
                <a:latin typeface="Georgia" pitchFamily="34" charset="0"/>
                <a:ea typeface="Georgia" pitchFamily="34" charset="-122"/>
                <a:cs typeface="Georgia" pitchFamily="34" charset="-120"/>
              </a:rPr>
              <a:t>Why the simplified model shows two tidal bulges</a:t>
            </a:r>
            <a:endParaRPr lang="en-US" sz="2700" dirty="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Shape 2"/>
          <p:cNvSpPr/>
          <p:nvPr/>
        </p:nvSpPr>
        <p:spPr>
          <a:xfrm>
            <a:off x="457200" y="1371600"/>
            <a:ext cx="7589520" cy="4846320"/>
          </a:xfrm>
          <a:prstGeom prst="roundRect">
            <a:avLst>
              <a:gd name="adj" fmla="val 2264"/>
            </a:avLst>
          </a:prstGeom>
          <a:solidFill>
            <a:srgbClr val="0A1F3A"/>
          </a:solidFill>
          <a:ln w="12700">
            <a:solidFill>
              <a:srgbClr val="0A1F3A"/>
            </a:solidFill>
            <a:prstDash val="solid"/>
          </a:ln>
        </p:spPr>
        <p:txBody>
          <a:bodyPr/>
          <a:lstStyle/>
          <a:p>
            <a:endParaRPr lang="en-GB"/>
          </a:p>
        </p:txBody>
      </p:sp>
      <p:sp>
        <p:nvSpPr>
          <p:cNvPr id="6" name="Text 3"/>
          <p:cNvSpPr/>
          <p:nvPr/>
        </p:nvSpPr>
        <p:spPr>
          <a:xfrm>
            <a:off x="640080" y="1481328"/>
            <a:ext cx="5303520" cy="274320"/>
          </a:xfrm>
          <a:prstGeom prst="rect">
            <a:avLst/>
          </a:prstGeom>
          <a:noFill/>
          <a:ln/>
        </p:spPr>
        <p:txBody>
          <a:bodyPr wrap="square" lIns="0" tIns="0" rIns="0" bIns="0" rtlCol="0" anchor="t"/>
          <a:lstStyle/>
          <a:p>
            <a:pPr marL="0" indent="0">
              <a:buNone/>
            </a:pPr>
            <a:r>
              <a:rPr lang="en-US" sz="1200" dirty="0">
                <a:solidFill>
                  <a:srgbClr val="C9DCE8"/>
                </a:solidFill>
                <a:latin typeface="Calibri" pitchFamily="34" charset="0"/>
                <a:ea typeface="Calibri" pitchFamily="34" charset="-122"/>
                <a:cs typeface="Calibri" pitchFamily="34" charset="-120"/>
              </a:rPr>
              <a:t>The Moon’s pull is not the same everywhere on Earth</a:t>
            </a:r>
            <a:endParaRPr lang="en-US" sz="1200" dirty="0"/>
          </a:p>
        </p:txBody>
      </p:sp>
      <p:sp>
        <p:nvSpPr>
          <p:cNvPr id="7" name="Shape 4"/>
          <p:cNvSpPr/>
          <p:nvPr/>
        </p:nvSpPr>
        <p:spPr>
          <a:xfrm>
            <a:off x="6675120" y="1481328"/>
            <a:ext cx="1234440" cy="274320"/>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8" name="Text 5"/>
          <p:cNvSpPr/>
          <p:nvPr/>
        </p:nvSpPr>
        <p:spPr>
          <a:xfrm>
            <a:off x="6675120" y="1481328"/>
            <a:ext cx="1234440" cy="274320"/>
          </a:xfrm>
          <a:prstGeom prst="rect">
            <a:avLst/>
          </a:prstGeom>
          <a:noFill/>
          <a:ln/>
        </p:spPr>
        <p:txBody>
          <a:bodyPr wrap="square" lIns="0" tIns="0" rIns="0" bIns="0" rtlCol="0" anchor="ctr"/>
          <a:lstStyle/>
          <a:p>
            <a:pPr marL="0" indent="0" algn="ctr">
              <a:buNone/>
            </a:pPr>
            <a:r>
              <a:rPr lang="en-US" sz="1100" b="1" dirty="0">
                <a:solidFill>
                  <a:srgbClr val="0A1F3A"/>
                </a:solidFill>
                <a:latin typeface="Calibri" pitchFamily="34" charset="0"/>
                <a:ea typeface="Calibri" pitchFamily="34" charset="-122"/>
                <a:cs typeface="Calibri" pitchFamily="34" charset="-120"/>
              </a:rPr>
              <a:t>Not to scale</a:t>
            </a:r>
            <a:endParaRPr lang="en-US" sz="1100" dirty="0"/>
          </a:p>
        </p:txBody>
      </p:sp>
      <p:sp>
        <p:nvSpPr>
          <p:cNvPr id="9" name="Text 6"/>
          <p:cNvSpPr/>
          <p:nvPr/>
        </p:nvSpPr>
        <p:spPr>
          <a:xfrm>
            <a:off x="640080" y="1874520"/>
            <a:ext cx="1005840" cy="228600"/>
          </a:xfrm>
          <a:prstGeom prst="rect">
            <a:avLst/>
          </a:prstGeom>
          <a:noFill/>
          <a:ln/>
        </p:spPr>
        <p:txBody>
          <a:bodyPr wrap="square" lIns="0" tIns="0" rIns="0" bIns="0" rtlCol="0" anchor="t"/>
          <a:lstStyle/>
          <a:p>
            <a:pPr marL="0" indent="0">
              <a:buNone/>
            </a:pPr>
            <a:r>
              <a:rPr lang="en-US" sz="1050" dirty="0">
                <a:solidFill>
                  <a:srgbClr val="FFE08A"/>
                </a:solidFill>
                <a:latin typeface="Calibri" pitchFamily="34" charset="0"/>
                <a:ea typeface="Calibri" pitchFamily="34" charset="-122"/>
                <a:cs typeface="Calibri" pitchFamily="34" charset="-120"/>
              </a:rPr>
              <a:t>Sunlight</a:t>
            </a:r>
            <a:endParaRPr lang="en-US" sz="1050" dirty="0"/>
          </a:p>
        </p:txBody>
      </p:sp>
      <p:sp>
        <p:nvSpPr>
          <p:cNvPr id="10" name="Shape 7"/>
          <p:cNvSpPr/>
          <p:nvPr/>
        </p:nvSpPr>
        <p:spPr>
          <a:xfrm>
            <a:off x="640080" y="2194560"/>
            <a:ext cx="960120" cy="0"/>
          </a:xfrm>
          <a:prstGeom prst="line">
            <a:avLst/>
          </a:prstGeom>
          <a:noFill/>
          <a:ln w="15875">
            <a:solidFill>
              <a:srgbClr val="FFE08A"/>
            </a:solidFill>
            <a:prstDash val="solid"/>
            <a:tailEnd type="triangle"/>
          </a:ln>
        </p:spPr>
        <p:txBody>
          <a:bodyPr/>
          <a:lstStyle/>
          <a:p>
            <a:endParaRPr lang="en-GB"/>
          </a:p>
        </p:txBody>
      </p:sp>
      <p:sp>
        <p:nvSpPr>
          <p:cNvPr id="11" name="Shape 8"/>
          <p:cNvSpPr/>
          <p:nvPr/>
        </p:nvSpPr>
        <p:spPr>
          <a:xfrm>
            <a:off x="640080" y="2514600"/>
            <a:ext cx="960120" cy="0"/>
          </a:xfrm>
          <a:prstGeom prst="line">
            <a:avLst/>
          </a:prstGeom>
          <a:noFill/>
          <a:ln w="15875">
            <a:solidFill>
              <a:srgbClr val="FFE08A"/>
            </a:solidFill>
            <a:prstDash val="solid"/>
            <a:tailEnd type="triangle"/>
          </a:ln>
        </p:spPr>
        <p:txBody>
          <a:bodyPr/>
          <a:lstStyle/>
          <a:p>
            <a:endParaRPr lang="en-GB"/>
          </a:p>
        </p:txBody>
      </p:sp>
      <p:sp>
        <p:nvSpPr>
          <p:cNvPr id="12" name="Shape 9"/>
          <p:cNvSpPr/>
          <p:nvPr/>
        </p:nvSpPr>
        <p:spPr>
          <a:xfrm>
            <a:off x="640080" y="2834640"/>
            <a:ext cx="960120" cy="0"/>
          </a:xfrm>
          <a:prstGeom prst="line">
            <a:avLst/>
          </a:prstGeom>
          <a:noFill/>
          <a:ln w="15875">
            <a:solidFill>
              <a:srgbClr val="FFE08A"/>
            </a:solidFill>
            <a:prstDash val="solid"/>
            <a:tailEnd type="triangle"/>
          </a:ln>
        </p:spPr>
        <p:txBody>
          <a:bodyPr/>
          <a:lstStyle/>
          <a:p>
            <a:endParaRPr lang="en-GB"/>
          </a:p>
        </p:txBody>
      </p:sp>
      <p:sp>
        <p:nvSpPr>
          <p:cNvPr id="13" name="Shape 10"/>
          <p:cNvSpPr/>
          <p:nvPr/>
        </p:nvSpPr>
        <p:spPr>
          <a:xfrm>
            <a:off x="1965960" y="1920240"/>
            <a:ext cx="3383280" cy="2103120"/>
          </a:xfrm>
          <a:prstGeom prst="ellipse">
            <a:avLst/>
          </a:prstGeom>
          <a:solidFill>
            <a:srgbClr val="5AC8FA">
              <a:alpha val="55000"/>
            </a:srgbClr>
          </a:solidFill>
          <a:ln w="12700">
            <a:solidFill>
              <a:srgbClr val="5AC8FA"/>
            </a:solidFill>
            <a:prstDash val="dash"/>
          </a:ln>
        </p:spPr>
        <p:txBody>
          <a:bodyPr/>
          <a:lstStyle/>
          <a:p>
            <a:endParaRPr lang="en-GB"/>
          </a:p>
        </p:txBody>
      </p:sp>
      <p:sp>
        <p:nvSpPr>
          <p:cNvPr id="14" name="Shape 11"/>
          <p:cNvSpPr/>
          <p:nvPr/>
        </p:nvSpPr>
        <p:spPr>
          <a:xfrm>
            <a:off x="2788920" y="2103120"/>
            <a:ext cx="1737360" cy="1737360"/>
          </a:xfrm>
          <a:prstGeom prst="ellipse">
            <a:avLst/>
          </a:prstGeom>
          <a:solidFill>
            <a:srgbClr val="1F5FA8"/>
          </a:solidFill>
          <a:ln w="12700">
            <a:solidFill>
              <a:srgbClr val="8CC6F0"/>
            </a:solidFill>
            <a:prstDash val="solid"/>
          </a:ln>
        </p:spPr>
        <p:txBody>
          <a:bodyPr/>
          <a:lstStyle/>
          <a:p>
            <a:endParaRPr lang="en-GB"/>
          </a:p>
        </p:txBody>
      </p:sp>
      <p:sp>
        <p:nvSpPr>
          <p:cNvPr id="15" name="Shape 12"/>
          <p:cNvSpPr/>
          <p:nvPr/>
        </p:nvSpPr>
        <p:spPr>
          <a:xfrm rot="-1200000">
            <a:off x="3179826" y="2494026"/>
            <a:ext cx="477774" cy="390906"/>
          </a:xfrm>
          <a:prstGeom prst="ellipse">
            <a:avLst/>
          </a:prstGeom>
          <a:solidFill>
            <a:srgbClr val="3E9B5F"/>
          </a:solidFill>
          <a:ln w="12700">
            <a:solidFill>
              <a:srgbClr val="3E9B5F"/>
            </a:solidFill>
            <a:prstDash val="solid"/>
          </a:ln>
        </p:spPr>
        <p:txBody>
          <a:bodyPr/>
          <a:lstStyle/>
          <a:p>
            <a:endParaRPr lang="en-GB"/>
          </a:p>
        </p:txBody>
      </p:sp>
      <p:sp>
        <p:nvSpPr>
          <p:cNvPr id="16" name="Shape 13"/>
          <p:cNvSpPr/>
          <p:nvPr/>
        </p:nvSpPr>
        <p:spPr>
          <a:xfrm rot="1500000">
            <a:off x="3744468" y="3102102"/>
            <a:ext cx="434340" cy="347472"/>
          </a:xfrm>
          <a:prstGeom prst="ellipse">
            <a:avLst/>
          </a:prstGeom>
          <a:solidFill>
            <a:srgbClr val="3E9B5F"/>
          </a:solidFill>
          <a:ln w="12700">
            <a:solidFill>
              <a:srgbClr val="3E9B5F"/>
            </a:solidFill>
            <a:prstDash val="solid"/>
          </a:ln>
        </p:spPr>
        <p:txBody>
          <a:bodyPr/>
          <a:lstStyle/>
          <a:p>
            <a:endParaRPr lang="en-GB"/>
          </a:p>
        </p:txBody>
      </p:sp>
      <p:sp>
        <p:nvSpPr>
          <p:cNvPr id="17" name="Shape 14"/>
          <p:cNvSpPr/>
          <p:nvPr/>
        </p:nvSpPr>
        <p:spPr>
          <a:xfrm>
            <a:off x="5394960" y="2971800"/>
            <a:ext cx="1508760" cy="0"/>
          </a:xfrm>
          <a:prstGeom prst="line">
            <a:avLst/>
          </a:prstGeom>
          <a:noFill/>
          <a:ln w="12700">
            <a:solidFill>
              <a:srgbClr val="8FA0B8"/>
            </a:solidFill>
            <a:prstDash val="dash"/>
          </a:ln>
        </p:spPr>
        <p:txBody>
          <a:bodyPr/>
          <a:lstStyle/>
          <a:p>
            <a:endParaRPr lang="en-GB"/>
          </a:p>
        </p:txBody>
      </p:sp>
      <p:sp>
        <p:nvSpPr>
          <p:cNvPr id="18" name="Shape 15"/>
          <p:cNvSpPr/>
          <p:nvPr/>
        </p:nvSpPr>
        <p:spPr>
          <a:xfrm>
            <a:off x="6949440" y="2697480"/>
            <a:ext cx="548640" cy="548640"/>
          </a:xfrm>
          <a:prstGeom prst="ellipse">
            <a:avLst/>
          </a:prstGeom>
          <a:solidFill>
            <a:srgbClr val="46566E"/>
          </a:solidFill>
          <a:ln w="9525">
            <a:solidFill>
              <a:srgbClr val="9FB0C6"/>
            </a:solidFill>
            <a:prstDash val="solid"/>
          </a:ln>
        </p:spPr>
        <p:txBody>
          <a:bodyPr/>
          <a:lstStyle/>
          <a:p>
            <a:endParaRPr lang="en-GB"/>
          </a:p>
        </p:txBody>
      </p:sp>
      <p:sp>
        <p:nvSpPr>
          <p:cNvPr id="19" name="Shape 16"/>
          <p:cNvSpPr/>
          <p:nvPr/>
        </p:nvSpPr>
        <p:spPr>
          <a:xfrm>
            <a:off x="6949440" y="2697480"/>
            <a:ext cx="548640" cy="548640"/>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20" name="Text 17"/>
          <p:cNvSpPr/>
          <p:nvPr/>
        </p:nvSpPr>
        <p:spPr>
          <a:xfrm>
            <a:off x="6812280" y="3310128"/>
            <a:ext cx="822960" cy="228600"/>
          </a:xfrm>
          <a:prstGeom prst="rect">
            <a:avLst/>
          </a:prstGeom>
          <a:noFill/>
          <a:ln/>
        </p:spPr>
        <p:txBody>
          <a:bodyPr wrap="square" lIns="0" tIns="0" rIns="0" bIns="0" rtlCol="0" anchor="t"/>
          <a:lstStyle/>
          <a:p>
            <a:pPr marL="0" indent="0" algn="ctr">
              <a:buNone/>
            </a:pPr>
            <a:r>
              <a:rPr lang="en-US" sz="1150" b="1" dirty="0">
                <a:solidFill>
                  <a:srgbClr val="FFFFFF"/>
                </a:solidFill>
                <a:latin typeface="Calibri" pitchFamily="34" charset="0"/>
                <a:ea typeface="Calibri" pitchFamily="34" charset="-122"/>
                <a:cs typeface="Calibri" pitchFamily="34" charset="-120"/>
              </a:rPr>
              <a:t>Moon</a:t>
            </a:r>
            <a:endParaRPr lang="en-US" sz="1150" dirty="0"/>
          </a:p>
        </p:txBody>
      </p:sp>
      <p:sp>
        <p:nvSpPr>
          <p:cNvPr id="21" name="Text 18"/>
          <p:cNvSpPr/>
          <p:nvPr/>
        </p:nvSpPr>
        <p:spPr>
          <a:xfrm>
            <a:off x="3108960" y="3566160"/>
            <a:ext cx="1097280" cy="228600"/>
          </a:xfrm>
          <a:prstGeom prst="rect">
            <a:avLst/>
          </a:prstGeom>
          <a:noFill/>
          <a:ln/>
        </p:spPr>
        <p:txBody>
          <a:bodyPr wrap="square" lIns="0" tIns="0" rIns="0" bIns="0" rtlCol="0" anchor="t"/>
          <a:lstStyle/>
          <a:p>
            <a:pPr marL="0" indent="0" algn="ctr">
              <a:buNone/>
            </a:pPr>
            <a:r>
              <a:rPr lang="en-US" sz="1150" b="1" dirty="0">
                <a:solidFill>
                  <a:srgbClr val="FFFFFF"/>
                </a:solidFill>
                <a:latin typeface="Calibri" pitchFamily="34" charset="0"/>
                <a:ea typeface="Calibri" pitchFamily="34" charset="-122"/>
                <a:cs typeface="Calibri" pitchFamily="34" charset="-120"/>
              </a:rPr>
              <a:t>Earth</a:t>
            </a:r>
            <a:endParaRPr lang="en-US" sz="1150" dirty="0"/>
          </a:p>
        </p:txBody>
      </p:sp>
      <p:sp>
        <p:nvSpPr>
          <p:cNvPr id="22" name="Text 19"/>
          <p:cNvSpPr/>
          <p:nvPr/>
        </p:nvSpPr>
        <p:spPr>
          <a:xfrm>
            <a:off x="594360" y="3154680"/>
            <a:ext cx="1371600" cy="411480"/>
          </a:xfrm>
          <a:prstGeom prst="rect">
            <a:avLst/>
          </a:prstGeom>
          <a:noFill/>
          <a:ln/>
        </p:spPr>
        <p:txBody>
          <a:bodyPr wrap="square" lIns="0" tIns="0" rIns="0" bIns="0" rtlCol="0" anchor="t"/>
          <a:lstStyle/>
          <a:p>
            <a:pPr marL="0" indent="0" algn="r">
              <a:buNone/>
            </a:pPr>
            <a:r>
              <a:rPr lang="en-US" sz="1050" dirty="0">
                <a:solidFill>
                  <a:srgbClr val="7FD3E6"/>
                </a:solidFill>
                <a:latin typeface="Calibri" pitchFamily="34" charset="0"/>
                <a:ea typeface="Calibri" pitchFamily="34" charset="-122"/>
                <a:cs typeface="Calibri" pitchFamily="34" charset="-120"/>
              </a:rPr>
              <a:t>Far-side bulge</a:t>
            </a:r>
            <a:endParaRPr lang="en-US" sz="1050" dirty="0"/>
          </a:p>
          <a:p>
            <a:pPr marL="0" indent="0" algn="r">
              <a:buNone/>
            </a:pPr>
            <a:r>
              <a:rPr lang="en-US" sz="1050" dirty="0">
                <a:solidFill>
                  <a:srgbClr val="7FD3E6"/>
                </a:solidFill>
                <a:latin typeface="Calibri" pitchFamily="34" charset="0"/>
                <a:ea typeface="Calibri" pitchFamily="34" charset="-122"/>
                <a:cs typeface="Calibri" pitchFamily="34" charset="-120"/>
              </a:rPr>
              <a:t>(exaggerated)</a:t>
            </a:r>
            <a:endParaRPr lang="en-US" sz="1050" dirty="0"/>
          </a:p>
        </p:txBody>
      </p:sp>
      <p:sp>
        <p:nvSpPr>
          <p:cNvPr id="23" name="Text 20"/>
          <p:cNvSpPr/>
          <p:nvPr/>
        </p:nvSpPr>
        <p:spPr>
          <a:xfrm>
            <a:off x="5440680" y="3108960"/>
            <a:ext cx="1371600" cy="411480"/>
          </a:xfrm>
          <a:prstGeom prst="rect">
            <a:avLst/>
          </a:prstGeom>
          <a:noFill/>
          <a:ln/>
        </p:spPr>
        <p:txBody>
          <a:bodyPr wrap="square" lIns="0" tIns="0" rIns="0" bIns="0" rtlCol="0" anchor="t"/>
          <a:lstStyle/>
          <a:p>
            <a:pPr marL="0" indent="0">
              <a:buNone/>
            </a:pPr>
            <a:r>
              <a:rPr lang="en-US" sz="1050" dirty="0">
                <a:solidFill>
                  <a:srgbClr val="7FD3E6"/>
                </a:solidFill>
                <a:latin typeface="Calibri" pitchFamily="34" charset="0"/>
                <a:ea typeface="Calibri" pitchFamily="34" charset="-122"/>
                <a:cs typeface="Calibri" pitchFamily="34" charset="-120"/>
              </a:rPr>
              <a:t>Near-side bulge</a:t>
            </a:r>
            <a:endParaRPr lang="en-US" sz="1050" dirty="0"/>
          </a:p>
          <a:p>
            <a:pPr marL="0" indent="0">
              <a:buNone/>
            </a:pPr>
            <a:r>
              <a:rPr lang="en-US" sz="1050" dirty="0">
                <a:solidFill>
                  <a:srgbClr val="7FD3E6"/>
                </a:solidFill>
                <a:latin typeface="Calibri" pitchFamily="34" charset="0"/>
                <a:ea typeface="Calibri" pitchFamily="34" charset="-122"/>
                <a:cs typeface="Calibri" pitchFamily="34" charset="-120"/>
              </a:rPr>
              <a:t>(exaggerated)</a:t>
            </a:r>
            <a:endParaRPr lang="en-US" sz="1050" dirty="0"/>
          </a:p>
        </p:txBody>
      </p:sp>
      <p:sp>
        <p:nvSpPr>
          <p:cNvPr id="24" name="Shape 21"/>
          <p:cNvSpPr/>
          <p:nvPr/>
        </p:nvSpPr>
        <p:spPr>
          <a:xfrm>
            <a:off x="2724912" y="2907792"/>
            <a:ext cx="128016" cy="128016"/>
          </a:xfrm>
          <a:prstGeom prst="ellipse">
            <a:avLst/>
          </a:prstGeom>
          <a:solidFill>
            <a:srgbClr val="F2A93B"/>
          </a:solidFill>
          <a:ln w="9525">
            <a:solidFill>
              <a:srgbClr val="0A1F3A"/>
            </a:solidFill>
            <a:prstDash val="solid"/>
          </a:ln>
        </p:spPr>
        <p:txBody>
          <a:bodyPr/>
          <a:lstStyle/>
          <a:p>
            <a:endParaRPr lang="en-GB"/>
          </a:p>
        </p:txBody>
      </p:sp>
      <p:sp>
        <p:nvSpPr>
          <p:cNvPr id="25" name="Shape 22"/>
          <p:cNvSpPr/>
          <p:nvPr/>
        </p:nvSpPr>
        <p:spPr>
          <a:xfrm>
            <a:off x="3593592" y="2907792"/>
            <a:ext cx="128016" cy="128016"/>
          </a:xfrm>
          <a:prstGeom prst="ellipse">
            <a:avLst/>
          </a:prstGeom>
          <a:solidFill>
            <a:srgbClr val="F2A93B"/>
          </a:solidFill>
          <a:ln w="9525">
            <a:solidFill>
              <a:srgbClr val="0A1F3A"/>
            </a:solidFill>
            <a:prstDash val="solid"/>
          </a:ln>
        </p:spPr>
        <p:txBody>
          <a:bodyPr/>
          <a:lstStyle/>
          <a:p>
            <a:endParaRPr lang="en-GB"/>
          </a:p>
        </p:txBody>
      </p:sp>
      <p:sp>
        <p:nvSpPr>
          <p:cNvPr id="26" name="Shape 23"/>
          <p:cNvSpPr/>
          <p:nvPr/>
        </p:nvSpPr>
        <p:spPr>
          <a:xfrm>
            <a:off x="4462272" y="2907792"/>
            <a:ext cx="128016" cy="128016"/>
          </a:xfrm>
          <a:prstGeom prst="ellipse">
            <a:avLst/>
          </a:prstGeom>
          <a:solidFill>
            <a:srgbClr val="F2A93B"/>
          </a:solidFill>
          <a:ln w="9525">
            <a:solidFill>
              <a:srgbClr val="0A1F3A"/>
            </a:solidFill>
            <a:prstDash val="solid"/>
          </a:ln>
        </p:spPr>
        <p:txBody>
          <a:bodyPr/>
          <a:lstStyle/>
          <a:p>
            <a:endParaRPr lang="en-GB"/>
          </a:p>
        </p:txBody>
      </p:sp>
      <p:sp>
        <p:nvSpPr>
          <p:cNvPr id="27" name="Shape 24"/>
          <p:cNvSpPr/>
          <p:nvPr/>
        </p:nvSpPr>
        <p:spPr>
          <a:xfrm>
            <a:off x="2788920" y="4069080"/>
            <a:ext cx="0" cy="411480"/>
          </a:xfrm>
          <a:prstGeom prst="line">
            <a:avLst/>
          </a:prstGeom>
          <a:noFill/>
          <a:ln w="12700">
            <a:solidFill>
              <a:srgbClr val="6B7F99"/>
            </a:solidFill>
            <a:prstDash val="dash"/>
          </a:ln>
        </p:spPr>
        <p:txBody>
          <a:bodyPr/>
          <a:lstStyle/>
          <a:p>
            <a:endParaRPr lang="en-GB"/>
          </a:p>
        </p:txBody>
      </p:sp>
      <p:sp>
        <p:nvSpPr>
          <p:cNvPr id="28" name="Shape 25"/>
          <p:cNvSpPr/>
          <p:nvPr/>
        </p:nvSpPr>
        <p:spPr>
          <a:xfrm>
            <a:off x="2788920" y="4892040"/>
            <a:ext cx="0" cy="457200"/>
          </a:xfrm>
          <a:prstGeom prst="line">
            <a:avLst/>
          </a:prstGeom>
          <a:noFill/>
          <a:ln w="12700">
            <a:solidFill>
              <a:srgbClr val="6B7F99"/>
            </a:solidFill>
            <a:prstDash val="dash"/>
          </a:ln>
        </p:spPr>
        <p:txBody>
          <a:bodyPr/>
          <a:lstStyle/>
          <a:p>
            <a:endParaRPr lang="en-GB"/>
          </a:p>
        </p:txBody>
      </p:sp>
      <p:sp>
        <p:nvSpPr>
          <p:cNvPr id="29" name="Shape 26"/>
          <p:cNvSpPr/>
          <p:nvPr/>
        </p:nvSpPr>
        <p:spPr>
          <a:xfrm>
            <a:off x="3657600" y="4069080"/>
            <a:ext cx="0" cy="411480"/>
          </a:xfrm>
          <a:prstGeom prst="line">
            <a:avLst/>
          </a:prstGeom>
          <a:noFill/>
          <a:ln w="12700">
            <a:solidFill>
              <a:srgbClr val="6B7F99"/>
            </a:solidFill>
            <a:prstDash val="dash"/>
          </a:ln>
        </p:spPr>
        <p:txBody>
          <a:bodyPr/>
          <a:lstStyle/>
          <a:p>
            <a:endParaRPr lang="en-GB"/>
          </a:p>
        </p:txBody>
      </p:sp>
      <p:sp>
        <p:nvSpPr>
          <p:cNvPr id="30" name="Shape 27"/>
          <p:cNvSpPr/>
          <p:nvPr/>
        </p:nvSpPr>
        <p:spPr>
          <a:xfrm>
            <a:off x="3657600" y="4892040"/>
            <a:ext cx="0" cy="457200"/>
          </a:xfrm>
          <a:prstGeom prst="line">
            <a:avLst/>
          </a:prstGeom>
          <a:noFill/>
          <a:ln w="12700">
            <a:solidFill>
              <a:srgbClr val="6B7F99"/>
            </a:solidFill>
            <a:prstDash val="dash"/>
          </a:ln>
        </p:spPr>
        <p:txBody>
          <a:bodyPr/>
          <a:lstStyle/>
          <a:p>
            <a:endParaRPr lang="en-GB"/>
          </a:p>
        </p:txBody>
      </p:sp>
      <p:sp>
        <p:nvSpPr>
          <p:cNvPr id="31" name="Shape 28"/>
          <p:cNvSpPr/>
          <p:nvPr/>
        </p:nvSpPr>
        <p:spPr>
          <a:xfrm>
            <a:off x="4526280" y="4069080"/>
            <a:ext cx="0" cy="411480"/>
          </a:xfrm>
          <a:prstGeom prst="line">
            <a:avLst/>
          </a:prstGeom>
          <a:noFill/>
          <a:ln w="12700">
            <a:solidFill>
              <a:srgbClr val="6B7F99"/>
            </a:solidFill>
            <a:prstDash val="dash"/>
          </a:ln>
        </p:spPr>
        <p:txBody>
          <a:bodyPr/>
          <a:lstStyle/>
          <a:p>
            <a:endParaRPr lang="en-GB"/>
          </a:p>
        </p:txBody>
      </p:sp>
      <p:sp>
        <p:nvSpPr>
          <p:cNvPr id="32" name="Shape 29"/>
          <p:cNvSpPr/>
          <p:nvPr/>
        </p:nvSpPr>
        <p:spPr>
          <a:xfrm>
            <a:off x="4526280" y="4892040"/>
            <a:ext cx="0" cy="457200"/>
          </a:xfrm>
          <a:prstGeom prst="line">
            <a:avLst/>
          </a:prstGeom>
          <a:noFill/>
          <a:ln w="12700">
            <a:solidFill>
              <a:srgbClr val="6B7F99"/>
            </a:solidFill>
            <a:prstDash val="dash"/>
          </a:ln>
        </p:spPr>
        <p:txBody>
          <a:bodyPr/>
          <a:lstStyle/>
          <a:p>
            <a:endParaRPr lang="en-GB"/>
          </a:p>
        </p:txBody>
      </p:sp>
      <p:sp>
        <p:nvSpPr>
          <p:cNvPr id="33" name="Text 30"/>
          <p:cNvSpPr/>
          <p:nvPr/>
        </p:nvSpPr>
        <p:spPr>
          <a:xfrm>
            <a:off x="640080" y="4389120"/>
            <a:ext cx="1737360" cy="457200"/>
          </a:xfrm>
          <a:prstGeom prst="rect">
            <a:avLst/>
          </a:prstGeom>
          <a:noFill/>
          <a:ln/>
        </p:spPr>
        <p:txBody>
          <a:bodyPr wrap="square" lIns="0" tIns="0" rIns="0" bIns="0" rtlCol="0" anchor="t"/>
          <a:lstStyle/>
          <a:p>
            <a:pPr marL="0" indent="0">
              <a:buNone/>
            </a:pPr>
            <a:r>
              <a:rPr lang="en-US" sz="1150" b="1" dirty="0">
                <a:solidFill>
                  <a:srgbClr val="FFFFFF"/>
                </a:solidFill>
                <a:latin typeface="Calibri" pitchFamily="34" charset="0"/>
                <a:ea typeface="Calibri" pitchFamily="34" charset="-122"/>
                <a:cs typeface="Calibri" pitchFamily="34" charset="-120"/>
              </a:rPr>
              <a:t>A  Moon’s pull</a:t>
            </a:r>
            <a:endParaRPr lang="en-US" sz="1150" dirty="0"/>
          </a:p>
          <a:p>
            <a:pPr marL="0" indent="0">
              <a:buNone/>
            </a:pPr>
            <a:r>
              <a:rPr lang="en-US" sz="1150" b="1" dirty="0">
                <a:solidFill>
                  <a:srgbClr val="FFFFFF"/>
                </a:solidFill>
                <a:latin typeface="Calibri" pitchFamily="34" charset="0"/>
                <a:ea typeface="Calibri" pitchFamily="34" charset="-122"/>
                <a:cs typeface="Calibri" pitchFamily="34" charset="-120"/>
              </a:rPr>
              <a:t>at each point</a:t>
            </a:r>
            <a:endParaRPr lang="en-US" sz="1150" dirty="0"/>
          </a:p>
        </p:txBody>
      </p:sp>
      <p:sp>
        <p:nvSpPr>
          <p:cNvPr id="34" name="Shape 31"/>
          <p:cNvSpPr/>
          <p:nvPr/>
        </p:nvSpPr>
        <p:spPr>
          <a:xfrm>
            <a:off x="2560320" y="4636008"/>
            <a:ext cx="457200" cy="0"/>
          </a:xfrm>
          <a:prstGeom prst="line">
            <a:avLst/>
          </a:prstGeom>
          <a:noFill/>
          <a:ln w="38100">
            <a:solidFill>
              <a:srgbClr val="5AC8FA"/>
            </a:solidFill>
            <a:prstDash val="solid"/>
            <a:tailEnd type="triangle"/>
          </a:ln>
        </p:spPr>
        <p:txBody>
          <a:bodyPr/>
          <a:lstStyle/>
          <a:p>
            <a:endParaRPr lang="en-GB"/>
          </a:p>
        </p:txBody>
      </p:sp>
      <p:sp>
        <p:nvSpPr>
          <p:cNvPr id="35" name="Shape 32"/>
          <p:cNvSpPr/>
          <p:nvPr/>
        </p:nvSpPr>
        <p:spPr>
          <a:xfrm>
            <a:off x="3314700" y="4636008"/>
            <a:ext cx="685800" cy="0"/>
          </a:xfrm>
          <a:prstGeom prst="line">
            <a:avLst/>
          </a:prstGeom>
          <a:noFill/>
          <a:ln w="38100">
            <a:solidFill>
              <a:srgbClr val="5AC8FA"/>
            </a:solidFill>
            <a:prstDash val="solid"/>
            <a:tailEnd type="triangle"/>
          </a:ln>
        </p:spPr>
        <p:txBody>
          <a:bodyPr/>
          <a:lstStyle/>
          <a:p>
            <a:endParaRPr lang="en-GB"/>
          </a:p>
        </p:txBody>
      </p:sp>
      <p:sp>
        <p:nvSpPr>
          <p:cNvPr id="36" name="Shape 33"/>
          <p:cNvSpPr/>
          <p:nvPr/>
        </p:nvSpPr>
        <p:spPr>
          <a:xfrm>
            <a:off x="4069080" y="4636008"/>
            <a:ext cx="914400" cy="0"/>
          </a:xfrm>
          <a:prstGeom prst="line">
            <a:avLst/>
          </a:prstGeom>
          <a:noFill/>
          <a:ln w="38100">
            <a:solidFill>
              <a:srgbClr val="5AC8FA"/>
            </a:solidFill>
            <a:prstDash val="solid"/>
            <a:tailEnd type="triangle"/>
          </a:ln>
        </p:spPr>
        <p:txBody>
          <a:bodyPr/>
          <a:lstStyle/>
          <a:p>
            <a:endParaRPr lang="en-GB"/>
          </a:p>
        </p:txBody>
      </p:sp>
      <p:sp>
        <p:nvSpPr>
          <p:cNvPr id="37" name="Text 34"/>
          <p:cNvSpPr/>
          <p:nvPr/>
        </p:nvSpPr>
        <p:spPr>
          <a:xfrm>
            <a:off x="2331720" y="4709160"/>
            <a:ext cx="914400" cy="201168"/>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weakest</a:t>
            </a:r>
            <a:endParaRPr lang="en-US" sz="1050" dirty="0"/>
          </a:p>
        </p:txBody>
      </p:sp>
      <p:sp>
        <p:nvSpPr>
          <p:cNvPr id="38" name="Text 35"/>
          <p:cNvSpPr/>
          <p:nvPr/>
        </p:nvSpPr>
        <p:spPr>
          <a:xfrm>
            <a:off x="3200400" y="4709160"/>
            <a:ext cx="914400" cy="201168"/>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average</a:t>
            </a:r>
            <a:endParaRPr lang="en-US" sz="1050" dirty="0"/>
          </a:p>
        </p:txBody>
      </p:sp>
      <p:sp>
        <p:nvSpPr>
          <p:cNvPr id="39" name="Text 36"/>
          <p:cNvSpPr/>
          <p:nvPr/>
        </p:nvSpPr>
        <p:spPr>
          <a:xfrm>
            <a:off x="4069080" y="4709160"/>
            <a:ext cx="914400" cy="201168"/>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strongest</a:t>
            </a:r>
            <a:endParaRPr lang="en-US" sz="1050" dirty="0"/>
          </a:p>
        </p:txBody>
      </p:sp>
      <p:sp>
        <p:nvSpPr>
          <p:cNvPr id="40" name="Text 37"/>
          <p:cNvSpPr/>
          <p:nvPr/>
        </p:nvSpPr>
        <p:spPr>
          <a:xfrm>
            <a:off x="5303520" y="4434840"/>
            <a:ext cx="2606040" cy="640080"/>
          </a:xfrm>
          <a:prstGeom prst="rect">
            <a:avLst/>
          </a:prstGeom>
          <a:noFill/>
          <a:ln/>
        </p:spPr>
        <p:txBody>
          <a:bodyPr wrap="square" lIns="0" tIns="0" rIns="0" bIns="0" rtlCol="0" anchor="t"/>
          <a:lstStyle/>
          <a:p>
            <a:pPr marL="0" indent="0">
              <a:buNone/>
            </a:pPr>
            <a:r>
              <a:rPr lang="en-US" sz="1100" dirty="0">
                <a:solidFill>
                  <a:srgbClr val="C9DCE8"/>
                </a:solidFill>
                <a:latin typeface="Calibri" pitchFamily="34" charset="0"/>
                <a:ea typeface="Calibri" pitchFamily="34" charset="-122"/>
                <a:cs typeface="Calibri" pitchFamily="34" charset="-120"/>
              </a:rPr>
              <a:t>Pull weakens with distance, so the near side is pulled more than the far side.</a:t>
            </a:r>
            <a:endParaRPr lang="en-US" sz="1100" dirty="0"/>
          </a:p>
        </p:txBody>
      </p:sp>
      <p:sp>
        <p:nvSpPr>
          <p:cNvPr id="41" name="Text 38"/>
          <p:cNvSpPr/>
          <p:nvPr/>
        </p:nvSpPr>
        <p:spPr>
          <a:xfrm>
            <a:off x="640080" y="5257800"/>
            <a:ext cx="1737360" cy="457200"/>
          </a:xfrm>
          <a:prstGeom prst="rect">
            <a:avLst/>
          </a:prstGeom>
          <a:noFill/>
          <a:ln/>
        </p:spPr>
        <p:txBody>
          <a:bodyPr wrap="square" lIns="0" tIns="0" rIns="0" bIns="0" rtlCol="0" anchor="t"/>
          <a:lstStyle/>
          <a:p>
            <a:pPr marL="0" indent="0">
              <a:buNone/>
            </a:pPr>
            <a:r>
              <a:rPr lang="en-US" sz="1150" b="1" dirty="0">
                <a:solidFill>
                  <a:srgbClr val="FFFFFF"/>
                </a:solidFill>
                <a:latin typeface="Calibri" pitchFamily="34" charset="0"/>
                <a:ea typeface="Calibri" pitchFamily="34" charset="-122"/>
                <a:cs typeface="Calibri" pitchFamily="34" charset="-120"/>
              </a:rPr>
              <a:t>B  Pull relative to</a:t>
            </a:r>
            <a:endParaRPr lang="en-US" sz="1150" dirty="0"/>
          </a:p>
          <a:p>
            <a:pPr marL="0" indent="0">
              <a:buNone/>
            </a:pPr>
            <a:r>
              <a:rPr lang="en-US" sz="1150" b="1" dirty="0">
                <a:solidFill>
                  <a:srgbClr val="FFFFFF"/>
                </a:solidFill>
                <a:latin typeface="Calibri" pitchFamily="34" charset="0"/>
                <a:ea typeface="Calibri" pitchFamily="34" charset="-122"/>
                <a:cs typeface="Calibri" pitchFamily="34" charset="-120"/>
              </a:rPr>
              <a:t>Earth’s centre</a:t>
            </a:r>
            <a:endParaRPr lang="en-US" sz="1150" dirty="0"/>
          </a:p>
        </p:txBody>
      </p:sp>
      <p:sp>
        <p:nvSpPr>
          <p:cNvPr id="42" name="Shape 39"/>
          <p:cNvSpPr/>
          <p:nvPr/>
        </p:nvSpPr>
        <p:spPr>
          <a:xfrm flipH="1">
            <a:off x="2560320" y="5532120"/>
            <a:ext cx="457200" cy="0"/>
          </a:xfrm>
          <a:prstGeom prst="line">
            <a:avLst/>
          </a:prstGeom>
          <a:noFill/>
          <a:ln w="38100">
            <a:solidFill>
              <a:srgbClr val="7FD3E6"/>
            </a:solidFill>
            <a:prstDash val="solid"/>
            <a:tailEnd type="triangle"/>
          </a:ln>
        </p:spPr>
        <p:txBody>
          <a:bodyPr/>
          <a:lstStyle/>
          <a:p>
            <a:endParaRPr lang="en-GB"/>
          </a:p>
        </p:txBody>
      </p:sp>
      <p:sp>
        <p:nvSpPr>
          <p:cNvPr id="43" name="Shape 40"/>
          <p:cNvSpPr/>
          <p:nvPr/>
        </p:nvSpPr>
        <p:spPr>
          <a:xfrm>
            <a:off x="3593592" y="5468112"/>
            <a:ext cx="128016" cy="128016"/>
          </a:xfrm>
          <a:prstGeom prst="ellipse">
            <a:avLst/>
          </a:prstGeom>
          <a:solidFill>
            <a:srgbClr val="F2A93B"/>
          </a:solidFill>
          <a:ln w="9525">
            <a:solidFill>
              <a:srgbClr val="0A1F3A"/>
            </a:solidFill>
            <a:prstDash val="solid"/>
          </a:ln>
        </p:spPr>
        <p:txBody>
          <a:bodyPr/>
          <a:lstStyle/>
          <a:p>
            <a:endParaRPr lang="en-GB"/>
          </a:p>
        </p:txBody>
      </p:sp>
      <p:sp>
        <p:nvSpPr>
          <p:cNvPr id="44" name="Shape 41"/>
          <p:cNvSpPr/>
          <p:nvPr/>
        </p:nvSpPr>
        <p:spPr>
          <a:xfrm>
            <a:off x="4297680" y="5532120"/>
            <a:ext cx="457200" cy="0"/>
          </a:xfrm>
          <a:prstGeom prst="line">
            <a:avLst/>
          </a:prstGeom>
          <a:noFill/>
          <a:ln w="38100">
            <a:solidFill>
              <a:srgbClr val="7FD3E6"/>
            </a:solidFill>
            <a:prstDash val="solid"/>
            <a:tailEnd type="triangle"/>
          </a:ln>
        </p:spPr>
        <p:txBody>
          <a:bodyPr/>
          <a:lstStyle/>
          <a:p>
            <a:endParaRPr lang="en-GB"/>
          </a:p>
        </p:txBody>
      </p:sp>
      <p:sp>
        <p:nvSpPr>
          <p:cNvPr id="45" name="Text 42"/>
          <p:cNvSpPr/>
          <p:nvPr/>
        </p:nvSpPr>
        <p:spPr>
          <a:xfrm>
            <a:off x="2240280" y="5623560"/>
            <a:ext cx="1097280" cy="201168"/>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away from Moon</a:t>
            </a:r>
            <a:endParaRPr lang="en-US" sz="1050" dirty="0"/>
          </a:p>
        </p:txBody>
      </p:sp>
      <p:sp>
        <p:nvSpPr>
          <p:cNvPr id="46" name="Text 43"/>
          <p:cNvSpPr/>
          <p:nvPr/>
        </p:nvSpPr>
        <p:spPr>
          <a:xfrm>
            <a:off x="3200400" y="5623560"/>
            <a:ext cx="914400" cy="201168"/>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reference</a:t>
            </a:r>
            <a:endParaRPr lang="en-US" sz="1050" dirty="0"/>
          </a:p>
        </p:txBody>
      </p:sp>
      <p:sp>
        <p:nvSpPr>
          <p:cNvPr id="47" name="Text 44"/>
          <p:cNvSpPr/>
          <p:nvPr/>
        </p:nvSpPr>
        <p:spPr>
          <a:xfrm>
            <a:off x="4069080" y="5623560"/>
            <a:ext cx="1005840" cy="201168"/>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toward Moon</a:t>
            </a:r>
            <a:endParaRPr lang="en-US" sz="1050" dirty="0"/>
          </a:p>
        </p:txBody>
      </p:sp>
      <p:sp>
        <p:nvSpPr>
          <p:cNvPr id="48" name="Text 45"/>
          <p:cNvSpPr/>
          <p:nvPr/>
        </p:nvSpPr>
        <p:spPr>
          <a:xfrm>
            <a:off x="5303520" y="5303520"/>
            <a:ext cx="2606040" cy="640080"/>
          </a:xfrm>
          <a:prstGeom prst="rect">
            <a:avLst/>
          </a:prstGeom>
          <a:noFill/>
          <a:ln/>
        </p:spPr>
        <p:txBody>
          <a:bodyPr wrap="square" lIns="0" tIns="0" rIns="0" bIns="0" rtlCol="0" anchor="t"/>
          <a:lstStyle/>
          <a:p>
            <a:pPr marL="0" indent="0">
              <a:buNone/>
            </a:pPr>
            <a:r>
              <a:rPr lang="en-US" sz="1100" dirty="0">
                <a:solidFill>
                  <a:srgbClr val="C9DCE8"/>
                </a:solidFill>
                <a:latin typeface="Calibri" pitchFamily="34" charset="0"/>
                <a:ea typeface="Calibri" pitchFamily="34" charset="-122"/>
                <a:cs typeface="Calibri" pitchFamily="34" charset="-120"/>
              </a:rPr>
              <a:t>The differences stretch the ocean along the Earth–Moon line.</a:t>
            </a:r>
            <a:endParaRPr lang="en-US" sz="1100" dirty="0"/>
          </a:p>
        </p:txBody>
      </p:sp>
      <p:sp>
        <p:nvSpPr>
          <p:cNvPr id="49" name="Shape 46"/>
          <p:cNvSpPr/>
          <p:nvPr/>
        </p:nvSpPr>
        <p:spPr>
          <a:xfrm>
            <a:off x="8321040" y="1371600"/>
            <a:ext cx="3410712" cy="4846320"/>
          </a:xfrm>
          <a:prstGeom prst="roundRect">
            <a:avLst>
              <a:gd name="adj" fmla="val 3217"/>
            </a:avLst>
          </a:prstGeom>
          <a:solidFill>
            <a:srgbClr val="FFFFFF"/>
          </a:solidFill>
          <a:ln w="12700">
            <a:solidFill>
              <a:srgbClr val="D3E3EA"/>
            </a:solidFill>
            <a:prstDash val="solid"/>
          </a:ln>
        </p:spPr>
        <p:txBody>
          <a:bodyPr/>
          <a:lstStyle/>
          <a:p>
            <a:endParaRPr lang="en-GB"/>
          </a:p>
        </p:txBody>
      </p:sp>
      <p:sp>
        <p:nvSpPr>
          <p:cNvPr id="50" name="Text 47"/>
          <p:cNvSpPr/>
          <p:nvPr/>
        </p:nvSpPr>
        <p:spPr>
          <a:xfrm>
            <a:off x="8503920" y="1499616"/>
            <a:ext cx="3044952" cy="411480"/>
          </a:xfrm>
          <a:prstGeom prst="rect">
            <a:avLst/>
          </a:prstGeom>
          <a:noFill/>
          <a:ln/>
        </p:spPr>
        <p:txBody>
          <a:bodyPr wrap="square" lIns="0" tIns="0" rIns="0" bIns="0" rtlCol="0" anchor="t"/>
          <a:lstStyle/>
          <a:p>
            <a:pPr marL="0" indent="0">
              <a:buNone/>
            </a:pPr>
            <a:r>
              <a:rPr lang="en-US" sz="1600" b="1" dirty="0">
                <a:solidFill>
                  <a:srgbClr val="0B2A4A"/>
                </a:solidFill>
                <a:latin typeface="Georgia" pitchFamily="34" charset="0"/>
                <a:ea typeface="Georgia" pitchFamily="34" charset="-122"/>
                <a:cs typeface="Georgia" pitchFamily="34" charset="-120"/>
              </a:rPr>
              <a:t>Two bulges, one cause</a:t>
            </a:r>
            <a:endParaRPr lang="en-US" sz="1600" dirty="0"/>
          </a:p>
        </p:txBody>
      </p:sp>
      <p:sp>
        <p:nvSpPr>
          <p:cNvPr id="51" name="Text 48"/>
          <p:cNvSpPr/>
          <p:nvPr/>
        </p:nvSpPr>
        <p:spPr>
          <a:xfrm>
            <a:off x="8503920" y="1965960"/>
            <a:ext cx="3044952" cy="2788920"/>
          </a:xfrm>
          <a:prstGeom prst="rect">
            <a:avLst/>
          </a:prstGeom>
          <a:noFill/>
          <a:ln/>
        </p:spPr>
        <p:txBody>
          <a:bodyPr wrap="square" lIns="0" tIns="0" rIns="0" bIns="0" rtlCol="0" anchor="t"/>
          <a:lstStyle/>
          <a:p>
            <a:pPr marL="165100" indent="-165100">
              <a:spcAft>
                <a:spcPts val="500"/>
              </a:spcAft>
              <a:buSzPct val="100000"/>
              <a:buChar char="•"/>
            </a:pPr>
            <a:r>
              <a:rPr lang="en-US" sz="1200" dirty="0">
                <a:solidFill>
                  <a:srgbClr val="12263A"/>
                </a:solidFill>
                <a:latin typeface="Calibri" pitchFamily="34" charset="0"/>
                <a:ea typeface="Calibri" pitchFamily="34" charset="-122"/>
                <a:cs typeface="Calibri" pitchFamily="34" charset="-120"/>
              </a:rPr>
              <a:t>The Moon pulls hardest on the near side of Earth, less at the centre, least on the far side.</a:t>
            </a:r>
            <a:endParaRPr lang="en-US" sz="1200" dirty="0"/>
          </a:p>
          <a:p>
            <a:pPr marL="165100" indent="-165100">
              <a:spcAft>
                <a:spcPts val="500"/>
              </a:spcAft>
              <a:buSzPct val="100000"/>
              <a:buChar char="•"/>
            </a:pPr>
            <a:r>
              <a:rPr lang="en-US" sz="1200" b="1" dirty="0">
                <a:solidFill>
                  <a:srgbClr val="12263A"/>
                </a:solidFill>
                <a:latin typeface="Calibri" pitchFamily="34" charset="0"/>
                <a:ea typeface="Calibri" pitchFamily="34" charset="-122"/>
                <a:cs typeface="Calibri" pitchFamily="34" charset="-120"/>
              </a:rPr>
              <a:t>Near side: </a:t>
            </a:r>
            <a:r>
              <a:rPr lang="en-US" sz="1200" dirty="0">
                <a:solidFill>
                  <a:srgbClr val="12263A"/>
                </a:solidFill>
                <a:latin typeface="Calibri" pitchFamily="34" charset="0"/>
                <a:ea typeface="Calibri" pitchFamily="34" charset="-122"/>
                <a:cs typeface="Calibri" pitchFamily="34" charset="-120"/>
              </a:rPr>
              <a:t>pulled more than the centre, so water is drawn toward the Moon.</a:t>
            </a:r>
            <a:endParaRPr lang="en-US" sz="1200" dirty="0"/>
          </a:p>
          <a:p>
            <a:pPr marL="165100" indent="-165100">
              <a:spcAft>
                <a:spcPts val="500"/>
              </a:spcAft>
              <a:buSzPct val="100000"/>
              <a:buChar char="•"/>
            </a:pPr>
            <a:r>
              <a:rPr lang="en-US" sz="1200" b="1" dirty="0">
                <a:solidFill>
                  <a:srgbClr val="12263A"/>
                </a:solidFill>
                <a:latin typeface="Calibri" pitchFamily="34" charset="0"/>
                <a:ea typeface="Calibri" pitchFamily="34" charset="-122"/>
                <a:cs typeface="Calibri" pitchFamily="34" charset="-120"/>
              </a:rPr>
              <a:t>Far side: </a:t>
            </a:r>
            <a:r>
              <a:rPr lang="en-US" sz="1200" dirty="0">
                <a:solidFill>
                  <a:srgbClr val="12263A"/>
                </a:solidFill>
                <a:latin typeface="Calibri" pitchFamily="34" charset="0"/>
                <a:ea typeface="Calibri" pitchFamily="34" charset="-122"/>
                <a:cs typeface="Calibri" pitchFamily="34" charset="-120"/>
              </a:rPr>
              <a:t>pulled less than the centre, so relative to Earth the net effect points away from the Moon. Nothing is “pushing” the water.</a:t>
            </a:r>
            <a:endParaRPr lang="en-US" sz="1200" dirty="0"/>
          </a:p>
          <a:p>
            <a:pPr marL="165100" indent="-165100">
              <a:spcAft>
                <a:spcPts val="500"/>
              </a:spcAft>
              <a:buSzPct val="100000"/>
              <a:buChar char="•"/>
            </a:pPr>
            <a:r>
              <a:rPr lang="en-US" sz="1200" dirty="0">
                <a:solidFill>
                  <a:srgbClr val="12263A"/>
                </a:solidFill>
                <a:latin typeface="Calibri" pitchFamily="34" charset="0"/>
                <a:ea typeface="Calibri" pitchFamily="34" charset="-122"/>
                <a:cs typeface="Calibri" pitchFamily="34" charset="-120"/>
              </a:rPr>
              <a:t>As Earth turns, most coasts pass through two bulges a day: two high tides.</a:t>
            </a:r>
            <a:endParaRPr lang="en-US" sz="1200" dirty="0"/>
          </a:p>
        </p:txBody>
      </p:sp>
      <p:sp>
        <p:nvSpPr>
          <p:cNvPr id="52" name="Shape 49"/>
          <p:cNvSpPr/>
          <p:nvPr/>
        </p:nvSpPr>
        <p:spPr>
          <a:xfrm>
            <a:off x="8458200" y="4892040"/>
            <a:ext cx="3136392" cy="1188720"/>
          </a:xfrm>
          <a:prstGeom prst="roundRect">
            <a:avLst>
              <a:gd name="adj" fmla="val 6154"/>
            </a:avLst>
          </a:prstGeom>
          <a:solidFill>
            <a:srgbClr val="E6F4F8"/>
          </a:solidFill>
          <a:ln w="12700">
            <a:solidFill>
              <a:srgbClr val="E6F4F8"/>
            </a:solidFill>
            <a:prstDash val="solid"/>
          </a:ln>
        </p:spPr>
        <p:txBody>
          <a:bodyPr/>
          <a:lstStyle/>
          <a:p>
            <a:endParaRPr lang="en-GB"/>
          </a:p>
        </p:txBody>
      </p:sp>
      <p:sp>
        <p:nvSpPr>
          <p:cNvPr id="53" name="Text 50"/>
          <p:cNvSpPr/>
          <p:nvPr/>
        </p:nvSpPr>
        <p:spPr>
          <a:xfrm>
            <a:off x="8595360" y="4965192"/>
            <a:ext cx="2862072" cy="1042416"/>
          </a:xfrm>
          <a:prstGeom prst="rect">
            <a:avLst/>
          </a:prstGeom>
          <a:noFill/>
          <a:ln/>
        </p:spPr>
        <p:txBody>
          <a:bodyPr wrap="square" lIns="0" tIns="0" rIns="0" bIns="0" rtlCol="0" anchor="ctr"/>
          <a:lstStyle/>
          <a:p>
            <a:pPr marL="0" indent="0">
              <a:buNone/>
            </a:pPr>
            <a:r>
              <a:rPr lang="en-US" sz="1150" b="1" dirty="0">
                <a:solidFill>
                  <a:srgbClr val="0B2A4A"/>
                </a:solidFill>
                <a:latin typeface="Calibri" pitchFamily="34" charset="0"/>
                <a:ea typeface="Calibri" pitchFamily="34" charset="-122"/>
                <a:cs typeface="Calibri" pitchFamily="34" charset="-120"/>
              </a:rPr>
              <a:t>Simplified model only. </a:t>
            </a:r>
            <a:r>
              <a:rPr lang="en-US" sz="1150" dirty="0">
                <a:solidFill>
                  <a:srgbClr val="0B2A4A"/>
                </a:solidFill>
                <a:latin typeface="Calibri" pitchFamily="34" charset="0"/>
                <a:ea typeface="Calibri" pitchFamily="34" charset="-122"/>
                <a:cs typeface="Calibri" pitchFamily="34" charset="-120"/>
              </a:rPr>
              <a:t>Continents, water depth and ocean-basin dynamics make real tides far more complicated, so use local predictions.</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dirty="0">
                <a:solidFill>
                  <a:srgbClr val="1B8FB0"/>
                </a:solidFill>
                <a:latin typeface="Calibri" pitchFamily="34" charset="0"/>
                <a:ea typeface="Calibri" pitchFamily="34" charset="-122"/>
                <a:cs typeface="Calibri" pitchFamily="34" charset="-120"/>
              </a:rPr>
              <a:t>TIDES · SPRING TIDES · 3 OF 5</a:t>
            </a:r>
            <a:endParaRPr lang="en-US" sz="1100" dirty="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dirty="0">
                <a:solidFill>
                  <a:srgbClr val="0B2A4A"/>
                </a:solidFill>
                <a:latin typeface="Georgia" pitchFamily="34" charset="0"/>
                <a:ea typeface="Georgia" pitchFamily="34" charset="-122"/>
                <a:cs typeface="Georgia" pitchFamily="34" charset="-120"/>
              </a:rPr>
              <a:t>Spring tides: Sun, Earth and Moon aligned</a:t>
            </a:r>
            <a:endParaRPr lang="en-US" sz="2700" dirty="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Shape 2"/>
          <p:cNvSpPr/>
          <p:nvPr/>
        </p:nvSpPr>
        <p:spPr>
          <a:xfrm>
            <a:off x="457200" y="1371600"/>
            <a:ext cx="7589520" cy="2377440"/>
          </a:xfrm>
          <a:prstGeom prst="roundRect">
            <a:avLst>
              <a:gd name="adj" fmla="val 4615"/>
            </a:avLst>
          </a:prstGeom>
          <a:solidFill>
            <a:srgbClr val="0A1F3A"/>
          </a:solidFill>
          <a:ln w="12700">
            <a:solidFill>
              <a:srgbClr val="0A1F3A"/>
            </a:solidFill>
            <a:prstDash val="solid"/>
          </a:ln>
        </p:spPr>
        <p:txBody>
          <a:bodyPr/>
          <a:lstStyle/>
          <a:p>
            <a:endParaRPr lang="en-GB"/>
          </a:p>
        </p:txBody>
      </p:sp>
      <p:sp>
        <p:nvSpPr>
          <p:cNvPr id="6" name="Text 3"/>
          <p:cNvSpPr/>
          <p:nvPr/>
        </p:nvSpPr>
        <p:spPr>
          <a:xfrm>
            <a:off x="640080" y="1463040"/>
            <a:ext cx="4754880" cy="274320"/>
          </a:xfrm>
          <a:prstGeom prst="rect">
            <a:avLst/>
          </a:prstGeom>
          <a:noFill/>
          <a:ln/>
        </p:spPr>
        <p:txBody>
          <a:bodyPr wrap="square" lIns="0" tIns="0" rIns="0" bIns="0" rtlCol="0" anchor="t"/>
          <a:lstStyle/>
          <a:p>
            <a:pPr marL="0" indent="0">
              <a:buNone/>
            </a:pPr>
            <a:r>
              <a:rPr lang="en-US" sz="1250" b="1" dirty="0">
                <a:solidFill>
                  <a:srgbClr val="FFFFFF"/>
                </a:solidFill>
                <a:latin typeface="Calibri" pitchFamily="34" charset="0"/>
                <a:ea typeface="Calibri" pitchFamily="34" charset="-122"/>
                <a:cs typeface="Calibri" pitchFamily="34" charset="-120"/>
              </a:rPr>
              <a:t>NEW MOON  ·  Sun – Moon – Earth</a:t>
            </a:r>
            <a:endParaRPr lang="en-US" sz="1250" dirty="0"/>
          </a:p>
        </p:txBody>
      </p:sp>
      <p:sp>
        <p:nvSpPr>
          <p:cNvPr id="7" name="Shape 4"/>
          <p:cNvSpPr/>
          <p:nvPr/>
        </p:nvSpPr>
        <p:spPr>
          <a:xfrm>
            <a:off x="6675120" y="1463040"/>
            <a:ext cx="1234440" cy="274320"/>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8" name="Text 5"/>
          <p:cNvSpPr/>
          <p:nvPr/>
        </p:nvSpPr>
        <p:spPr>
          <a:xfrm>
            <a:off x="6675120" y="1463040"/>
            <a:ext cx="1234440" cy="274320"/>
          </a:xfrm>
          <a:prstGeom prst="rect">
            <a:avLst/>
          </a:prstGeom>
          <a:noFill/>
          <a:ln/>
        </p:spPr>
        <p:txBody>
          <a:bodyPr wrap="square" lIns="0" tIns="0" rIns="0" bIns="0" rtlCol="0" anchor="ctr"/>
          <a:lstStyle/>
          <a:p>
            <a:pPr marL="0" indent="0" algn="ctr">
              <a:buNone/>
            </a:pPr>
            <a:r>
              <a:rPr lang="en-US" sz="1100" b="1" dirty="0">
                <a:solidFill>
                  <a:srgbClr val="0A1F3A"/>
                </a:solidFill>
                <a:latin typeface="Calibri" pitchFamily="34" charset="0"/>
                <a:ea typeface="Calibri" pitchFamily="34" charset="-122"/>
                <a:cs typeface="Calibri" pitchFamily="34" charset="-120"/>
              </a:rPr>
              <a:t>Not to scale</a:t>
            </a:r>
            <a:endParaRPr lang="en-US" sz="1100" dirty="0"/>
          </a:p>
        </p:txBody>
      </p:sp>
      <p:sp>
        <p:nvSpPr>
          <p:cNvPr id="9" name="Text 6"/>
          <p:cNvSpPr/>
          <p:nvPr/>
        </p:nvSpPr>
        <p:spPr>
          <a:xfrm>
            <a:off x="4023360" y="1737360"/>
            <a:ext cx="2743200" cy="201168"/>
          </a:xfrm>
          <a:prstGeom prst="rect">
            <a:avLst/>
          </a:prstGeom>
          <a:noFill/>
          <a:ln/>
        </p:spPr>
        <p:txBody>
          <a:bodyPr wrap="square" lIns="0" tIns="0" rIns="0" bIns="0" rtlCol="0" anchor="t"/>
          <a:lstStyle/>
          <a:p>
            <a:pPr marL="0" indent="0" algn="ctr">
              <a:buNone/>
            </a:pPr>
            <a:r>
              <a:rPr lang="en-US" sz="1050" dirty="0">
                <a:solidFill>
                  <a:srgbClr val="7FD3E6"/>
                </a:solidFill>
                <a:latin typeface="Calibri" pitchFamily="34" charset="0"/>
                <a:ea typeface="Calibri" pitchFamily="34" charset="-122"/>
                <a:cs typeface="Calibri" pitchFamily="34" charset="-120"/>
              </a:rPr>
              <a:t>Exaggerated tidal bulges</a:t>
            </a:r>
            <a:endParaRPr lang="en-US" sz="1050" dirty="0"/>
          </a:p>
        </p:txBody>
      </p:sp>
      <p:sp>
        <p:nvSpPr>
          <p:cNvPr id="10" name="Text 7"/>
          <p:cNvSpPr/>
          <p:nvPr/>
        </p:nvSpPr>
        <p:spPr>
          <a:xfrm>
            <a:off x="1783080" y="1828800"/>
            <a:ext cx="914400" cy="201168"/>
          </a:xfrm>
          <a:prstGeom prst="rect">
            <a:avLst/>
          </a:prstGeom>
          <a:noFill/>
          <a:ln/>
        </p:spPr>
        <p:txBody>
          <a:bodyPr wrap="square" lIns="0" tIns="0" rIns="0" bIns="0" rtlCol="0" anchor="t"/>
          <a:lstStyle/>
          <a:p>
            <a:pPr marL="0" indent="0">
              <a:buNone/>
            </a:pPr>
            <a:r>
              <a:rPr lang="en-US" sz="1050" dirty="0">
                <a:solidFill>
                  <a:srgbClr val="FFE08A"/>
                </a:solidFill>
                <a:latin typeface="Calibri" pitchFamily="34" charset="0"/>
                <a:ea typeface="Calibri" pitchFamily="34" charset="-122"/>
                <a:cs typeface="Calibri" pitchFamily="34" charset="-120"/>
              </a:rPr>
              <a:t>Sunlight</a:t>
            </a:r>
            <a:endParaRPr lang="en-US" sz="1050" dirty="0"/>
          </a:p>
        </p:txBody>
      </p:sp>
      <p:sp>
        <p:nvSpPr>
          <p:cNvPr id="11" name="Shape 8"/>
          <p:cNvSpPr/>
          <p:nvPr/>
        </p:nvSpPr>
        <p:spPr>
          <a:xfrm>
            <a:off x="1783080" y="2103120"/>
            <a:ext cx="1051560" cy="0"/>
          </a:xfrm>
          <a:prstGeom prst="line">
            <a:avLst/>
          </a:prstGeom>
          <a:noFill/>
          <a:ln w="15875">
            <a:solidFill>
              <a:srgbClr val="FFE08A"/>
            </a:solidFill>
            <a:prstDash val="solid"/>
            <a:tailEnd type="triangle"/>
          </a:ln>
        </p:spPr>
        <p:txBody>
          <a:bodyPr/>
          <a:lstStyle/>
          <a:p>
            <a:endParaRPr lang="en-GB"/>
          </a:p>
        </p:txBody>
      </p:sp>
      <p:sp>
        <p:nvSpPr>
          <p:cNvPr id="12" name="Shape 9"/>
          <p:cNvSpPr/>
          <p:nvPr/>
        </p:nvSpPr>
        <p:spPr>
          <a:xfrm>
            <a:off x="1783080" y="3108960"/>
            <a:ext cx="1051560" cy="0"/>
          </a:xfrm>
          <a:prstGeom prst="line">
            <a:avLst/>
          </a:prstGeom>
          <a:noFill/>
          <a:ln w="15875">
            <a:solidFill>
              <a:srgbClr val="FFE08A"/>
            </a:solidFill>
            <a:prstDash val="solid"/>
            <a:tailEnd type="triangle"/>
          </a:ln>
        </p:spPr>
        <p:txBody>
          <a:bodyPr/>
          <a:lstStyle/>
          <a:p>
            <a:endParaRPr lang="en-GB"/>
          </a:p>
        </p:txBody>
      </p:sp>
      <p:sp>
        <p:nvSpPr>
          <p:cNvPr id="13" name="Shape 10"/>
          <p:cNvSpPr/>
          <p:nvPr/>
        </p:nvSpPr>
        <p:spPr>
          <a:xfrm>
            <a:off x="1600200" y="2606040"/>
            <a:ext cx="3337560" cy="0"/>
          </a:xfrm>
          <a:prstGeom prst="line">
            <a:avLst/>
          </a:prstGeom>
          <a:noFill/>
          <a:ln w="12700">
            <a:solidFill>
              <a:srgbClr val="6B7F99"/>
            </a:solidFill>
            <a:prstDash val="dash"/>
          </a:ln>
        </p:spPr>
        <p:txBody>
          <a:bodyPr/>
          <a:lstStyle/>
          <a:p>
            <a:endParaRPr lang="en-GB"/>
          </a:p>
        </p:txBody>
      </p:sp>
      <p:sp>
        <p:nvSpPr>
          <p:cNvPr id="14" name="Shape 11"/>
          <p:cNvSpPr/>
          <p:nvPr/>
        </p:nvSpPr>
        <p:spPr>
          <a:xfrm>
            <a:off x="777240" y="2194560"/>
            <a:ext cx="822960" cy="822960"/>
          </a:xfrm>
          <a:prstGeom prst="ellipse">
            <a:avLst/>
          </a:prstGeom>
          <a:solidFill>
            <a:srgbClr val="FFC83D"/>
          </a:solidFill>
          <a:ln w="19050">
            <a:solidFill>
              <a:srgbClr val="F28C1B"/>
            </a:solidFill>
            <a:prstDash val="solid"/>
          </a:ln>
        </p:spPr>
        <p:txBody>
          <a:bodyPr/>
          <a:lstStyle/>
          <a:p>
            <a:endParaRPr lang="en-GB"/>
          </a:p>
        </p:txBody>
      </p:sp>
      <p:sp>
        <p:nvSpPr>
          <p:cNvPr id="15" name="Text 12"/>
          <p:cNvSpPr/>
          <p:nvPr/>
        </p:nvSpPr>
        <p:spPr>
          <a:xfrm>
            <a:off x="777240" y="2194560"/>
            <a:ext cx="822960" cy="822960"/>
          </a:xfrm>
          <a:prstGeom prst="rect">
            <a:avLst/>
          </a:prstGeom>
          <a:noFill/>
          <a:ln/>
        </p:spPr>
        <p:txBody>
          <a:bodyPr wrap="square" lIns="0" tIns="0" rIns="0" bIns="0" rtlCol="0" anchor="ctr"/>
          <a:lstStyle/>
          <a:p>
            <a:pPr marL="0" indent="0" algn="ctr">
              <a:buNone/>
            </a:pPr>
            <a:r>
              <a:rPr lang="en-US" sz="1200" b="1" dirty="0">
                <a:solidFill>
                  <a:srgbClr val="0A1F3A"/>
                </a:solidFill>
                <a:latin typeface="Calibri" pitchFamily="34" charset="0"/>
                <a:ea typeface="Calibri" pitchFamily="34" charset="-122"/>
                <a:cs typeface="Calibri" pitchFamily="34" charset="-120"/>
              </a:rPr>
              <a:t>Sun</a:t>
            </a:r>
            <a:endParaRPr lang="en-US" sz="1200" dirty="0"/>
          </a:p>
        </p:txBody>
      </p:sp>
      <p:sp>
        <p:nvSpPr>
          <p:cNvPr id="16" name="Shape 13"/>
          <p:cNvSpPr/>
          <p:nvPr/>
        </p:nvSpPr>
        <p:spPr>
          <a:xfrm>
            <a:off x="4206240" y="1920240"/>
            <a:ext cx="2377440" cy="1371600"/>
          </a:xfrm>
          <a:prstGeom prst="ellipse">
            <a:avLst/>
          </a:prstGeom>
          <a:solidFill>
            <a:srgbClr val="5AC8FA">
              <a:alpha val="55000"/>
            </a:srgbClr>
          </a:solidFill>
          <a:ln w="12700">
            <a:solidFill>
              <a:srgbClr val="5AC8FA"/>
            </a:solidFill>
            <a:prstDash val="dash"/>
          </a:ln>
        </p:spPr>
        <p:txBody>
          <a:bodyPr/>
          <a:lstStyle/>
          <a:p>
            <a:endParaRPr lang="en-GB"/>
          </a:p>
        </p:txBody>
      </p:sp>
      <p:sp>
        <p:nvSpPr>
          <p:cNvPr id="17" name="Shape 14"/>
          <p:cNvSpPr/>
          <p:nvPr/>
        </p:nvSpPr>
        <p:spPr>
          <a:xfrm>
            <a:off x="4937760" y="2148840"/>
            <a:ext cx="914400" cy="914400"/>
          </a:xfrm>
          <a:prstGeom prst="ellipse">
            <a:avLst/>
          </a:prstGeom>
          <a:solidFill>
            <a:srgbClr val="1F5FA8"/>
          </a:solidFill>
          <a:ln w="12700">
            <a:solidFill>
              <a:srgbClr val="8CC6F0"/>
            </a:solidFill>
            <a:prstDash val="solid"/>
          </a:ln>
        </p:spPr>
        <p:txBody>
          <a:bodyPr/>
          <a:lstStyle/>
          <a:p>
            <a:endParaRPr lang="en-GB"/>
          </a:p>
        </p:txBody>
      </p:sp>
      <p:sp>
        <p:nvSpPr>
          <p:cNvPr id="18" name="Shape 15"/>
          <p:cNvSpPr/>
          <p:nvPr/>
        </p:nvSpPr>
        <p:spPr>
          <a:xfrm rot="-1200000">
            <a:off x="5143500" y="2354580"/>
            <a:ext cx="251460" cy="205740"/>
          </a:xfrm>
          <a:prstGeom prst="ellipse">
            <a:avLst/>
          </a:prstGeom>
          <a:solidFill>
            <a:srgbClr val="3E9B5F"/>
          </a:solidFill>
          <a:ln w="12700">
            <a:solidFill>
              <a:srgbClr val="3E9B5F"/>
            </a:solidFill>
            <a:prstDash val="solid"/>
          </a:ln>
        </p:spPr>
        <p:txBody>
          <a:bodyPr/>
          <a:lstStyle/>
          <a:p>
            <a:endParaRPr lang="en-GB"/>
          </a:p>
        </p:txBody>
      </p:sp>
      <p:sp>
        <p:nvSpPr>
          <p:cNvPr id="19" name="Shape 16"/>
          <p:cNvSpPr/>
          <p:nvPr/>
        </p:nvSpPr>
        <p:spPr>
          <a:xfrm rot="1500000">
            <a:off x="5440680" y="2674620"/>
            <a:ext cx="228600" cy="182880"/>
          </a:xfrm>
          <a:prstGeom prst="ellipse">
            <a:avLst/>
          </a:prstGeom>
          <a:solidFill>
            <a:srgbClr val="3E9B5F"/>
          </a:solidFill>
          <a:ln w="12700">
            <a:solidFill>
              <a:srgbClr val="3E9B5F"/>
            </a:solidFill>
            <a:prstDash val="solid"/>
          </a:ln>
        </p:spPr>
        <p:txBody>
          <a:bodyPr/>
          <a:lstStyle/>
          <a:p>
            <a:endParaRPr lang="en-GB"/>
          </a:p>
        </p:txBody>
      </p:sp>
      <p:sp>
        <p:nvSpPr>
          <p:cNvPr id="20" name="Text 17"/>
          <p:cNvSpPr/>
          <p:nvPr/>
        </p:nvSpPr>
        <p:spPr>
          <a:xfrm>
            <a:off x="4937760" y="214884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Earth</a:t>
            </a:r>
            <a:endParaRPr lang="en-US" sz="1200" dirty="0"/>
          </a:p>
        </p:txBody>
      </p:sp>
      <p:sp>
        <p:nvSpPr>
          <p:cNvPr id="21" name="Shape 18"/>
          <p:cNvSpPr/>
          <p:nvPr/>
        </p:nvSpPr>
        <p:spPr>
          <a:xfrm>
            <a:off x="3136392" y="2359152"/>
            <a:ext cx="493776" cy="493776"/>
          </a:xfrm>
          <a:prstGeom prst="ellipse">
            <a:avLst/>
          </a:prstGeom>
          <a:solidFill>
            <a:srgbClr val="46566E"/>
          </a:solidFill>
          <a:ln w="9525">
            <a:solidFill>
              <a:srgbClr val="9FB0C6"/>
            </a:solidFill>
            <a:prstDash val="solid"/>
          </a:ln>
        </p:spPr>
        <p:txBody>
          <a:bodyPr/>
          <a:lstStyle/>
          <a:p>
            <a:endParaRPr lang="en-GB"/>
          </a:p>
        </p:txBody>
      </p:sp>
      <p:sp>
        <p:nvSpPr>
          <p:cNvPr id="22" name="Shape 19"/>
          <p:cNvSpPr/>
          <p:nvPr/>
        </p:nvSpPr>
        <p:spPr>
          <a:xfrm>
            <a:off x="3136392" y="2359152"/>
            <a:ext cx="493776" cy="493776"/>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23" name="Text 20"/>
          <p:cNvSpPr/>
          <p:nvPr/>
        </p:nvSpPr>
        <p:spPr>
          <a:xfrm>
            <a:off x="2926080" y="2907792"/>
            <a:ext cx="914400" cy="201168"/>
          </a:xfrm>
          <a:prstGeom prst="rect">
            <a:avLst/>
          </a:prstGeom>
          <a:noFill/>
          <a:ln/>
        </p:spPr>
        <p:txBody>
          <a:bodyPr wrap="square" lIns="0" tIns="0" rIns="0" bIns="0" rtlCol="0" anchor="t"/>
          <a:lstStyle/>
          <a:p>
            <a:pPr marL="0" indent="0" algn="ctr">
              <a:buNone/>
            </a:pPr>
            <a:r>
              <a:rPr lang="en-US" sz="1100" b="1" dirty="0">
                <a:solidFill>
                  <a:srgbClr val="FFFFFF"/>
                </a:solidFill>
                <a:latin typeface="Calibri" pitchFamily="34" charset="0"/>
                <a:ea typeface="Calibri" pitchFamily="34" charset="-122"/>
                <a:cs typeface="Calibri" pitchFamily="34" charset="-120"/>
              </a:rPr>
              <a:t>Moon</a:t>
            </a:r>
            <a:endParaRPr lang="en-US" sz="1100" dirty="0"/>
          </a:p>
        </p:txBody>
      </p:sp>
      <p:sp>
        <p:nvSpPr>
          <p:cNvPr id="24" name="Shape 21"/>
          <p:cNvSpPr/>
          <p:nvPr/>
        </p:nvSpPr>
        <p:spPr>
          <a:xfrm>
            <a:off x="7068312" y="2221992"/>
            <a:ext cx="585216" cy="585216"/>
          </a:xfrm>
          <a:prstGeom prst="ellipse">
            <a:avLst/>
          </a:prstGeom>
          <a:solidFill>
            <a:srgbClr val="2C3B55"/>
          </a:solidFill>
          <a:ln w="9525">
            <a:solidFill>
              <a:srgbClr val="9FB0C6"/>
            </a:solidFill>
            <a:prstDash val="solid"/>
          </a:ln>
        </p:spPr>
        <p:txBody>
          <a:bodyPr/>
          <a:lstStyle/>
          <a:p>
            <a:endParaRPr lang="en-GB"/>
          </a:p>
        </p:txBody>
      </p:sp>
      <p:sp>
        <p:nvSpPr>
          <p:cNvPr id="25" name="Text 22"/>
          <p:cNvSpPr/>
          <p:nvPr/>
        </p:nvSpPr>
        <p:spPr>
          <a:xfrm>
            <a:off x="6766560" y="2880360"/>
            <a:ext cx="1188720" cy="3657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From Earth:</a:t>
            </a:r>
            <a:endParaRPr lang="en-US" sz="1050" dirty="0"/>
          </a:p>
          <a:p>
            <a:pPr marL="0" indent="0" algn="ctr">
              <a:buNone/>
            </a:pPr>
            <a:r>
              <a:rPr lang="en-US" sz="1050" dirty="0">
                <a:solidFill>
                  <a:srgbClr val="FFFFFF"/>
                </a:solidFill>
                <a:latin typeface="Calibri" pitchFamily="34" charset="0"/>
                <a:ea typeface="Calibri" pitchFamily="34" charset="-122"/>
                <a:cs typeface="Calibri" pitchFamily="34" charset="-120"/>
              </a:rPr>
              <a:t>new Moon</a:t>
            </a:r>
            <a:endParaRPr lang="en-US" sz="1050" dirty="0"/>
          </a:p>
        </p:txBody>
      </p:sp>
      <p:sp>
        <p:nvSpPr>
          <p:cNvPr id="26" name="Text 23"/>
          <p:cNvSpPr/>
          <p:nvPr/>
        </p:nvSpPr>
        <p:spPr>
          <a:xfrm>
            <a:off x="640080" y="3291840"/>
            <a:ext cx="7223760" cy="384048"/>
          </a:xfrm>
          <a:prstGeom prst="rect">
            <a:avLst/>
          </a:prstGeom>
          <a:noFill/>
          <a:ln/>
        </p:spPr>
        <p:txBody>
          <a:bodyPr wrap="square" lIns="0" tIns="0" rIns="0" bIns="0" rtlCol="0" anchor="t"/>
          <a:lstStyle/>
          <a:p>
            <a:pPr marL="0" indent="0">
              <a:buNone/>
            </a:pPr>
            <a:r>
              <a:rPr lang="en-US" sz="1100" dirty="0">
                <a:solidFill>
                  <a:srgbClr val="C9DCE8"/>
                </a:solidFill>
                <a:latin typeface="Calibri" pitchFamily="34" charset="0"/>
                <a:ea typeface="Calibri" pitchFamily="34" charset="-122"/>
                <a:cs typeface="Calibri" pitchFamily="34" charset="-120"/>
              </a:rPr>
              <a:t>The Moon’s lit half faces the Sun, so the half facing Earth is dark. The Sun’s and Moon’s bulges line up.</a:t>
            </a:r>
            <a:endParaRPr lang="en-US" sz="1100" dirty="0"/>
          </a:p>
        </p:txBody>
      </p:sp>
      <p:sp>
        <p:nvSpPr>
          <p:cNvPr id="27" name="Shape 24"/>
          <p:cNvSpPr/>
          <p:nvPr/>
        </p:nvSpPr>
        <p:spPr>
          <a:xfrm>
            <a:off x="457200" y="3840480"/>
            <a:ext cx="7589520" cy="2377440"/>
          </a:xfrm>
          <a:prstGeom prst="roundRect">
            <a:avLst>
              <a:gd name="adj" fmla="val 4615"/>
            </a:avLst>
          </a:prstGeom>
          <a:solidFill>
            <a:srgbClr val="0A1F3A"/>
          </a:solidFill>
          <a:ln w="12700">
            <a:solidFill>
              <a:srgbClr val="0A1F3A"/>
            </a:solidFill>
            <a:prstDash val="solid"/>
          </a:ln>
        </p:spPr>
        <p:txBody>
          <a:bodyPr/>
          <a:lstStyle/>
          <a:p>
            <a:endParaRPr lang="en-GB"/>
          </a:p>
        </p:txBody>
      </p:sp>
      <p:sp>
        <p:nvSpPr>
          <p:cNvPr id="28" name="Text 25"/>
          <p:cNvSpPr/>
          <p:nvPr/>
        </p:nvSpPr>
        <p:spPr>
          <a:xfrm>
            <a:off x="640080" y="3931920"/>
            <a:ext cx="4754880" cy="274320"/>
          </a:xfrm>
          <a:prstGeom prst="rect">
            <a:avLst/>
          </a:prstGeom>
          <a:noFill/>
          <a:ln/>
        </p:spPr>
        <p:txBody>
          <a:bodyPr wrap="square" lIns="0" tIns="0" rIns="0" bIns="0" rtlCol="0" anchor="t"/>
          <a:lstStyle/>
          <a:p>
            <a:pPr marL="0" indent="0">
              <a:buNone/>
            </a:pPr>
            <a:r>
              <a:rPr lang="en-US" sz="1250" b="1" dirty="0">
                <a:solidFill>
                  <a:srgbClr val="FFFFFF"/>
                </a:solidFill>
                <a:latin typeface="Calibri" pitchFamily="34" charset="0"/>
                <a:ea typeface="Calibri" pitchFamily="34" charset="-122"/>
                <a:cs typeface="Calibri" pitchFamily="34" charset="-120"/>
              </a:rPr>
              <a:t>FULL MOON  ·  Sun – Earth – Moon</a:t>
            </a:r>
            <a:endParaRPr lang="en-US" sz="1250" dirty="0"/>
          </a:p>
        </p:txBody>
      </p:sp>
      <p:sp>
        <p:nvSpPr>
          <p:cNvPr id="29" name="Shape 26"/>
          <p:cNvSpPr/>
          <p:nvPr/>
        </p:nvSpPr>
        <p:spPr>
          <a:xfrm>
            <a:off x="6675120" y="3931920"/>
            <a:ext cx="1234440" cy="274320"/>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30" name="Text 27"/>
          <p:cNvSpPr/>
          <p:nvPr/>
        </p:nvSpPr>
        <p:spPr>
          <a:xfrm>
            <a:off x="6675120" y="3931920"/>
            <a:ext cx="1234440" cy="274320"/>
          </a:xfrm>
          <a:prstGeom prst="rect">
            <a:avLst/>
          </a:prstGeom>
          <a:noFill/>
          <a:ln/>
        </p:spPr>
        <p:txBody>
          <a:bodyPr wrap="square" lIns="0" tIns="0" rIns="0" bIns="0" rtlCol="0" anchor="ctr"/>
          <a:lstStyle/>
          <a:p>
            <a:pPr marL="0" indent="0" algn="ctr">
              <a:buNone/>
            </a:pPr>
            <a:r>
              <a:rPr lang="en-US" sz="1100" b="1" dirty="0">
                <a:solidFill>
                  <a:srgbClr val="0A1F3A"/>
                </a:solidFill>
                <a:latin typeface="Calibri" pitchFamily="34" charset="0"/>
                <a:ea typeface="Calibri" pitchFamily="34" charset="-122"/>
                <a:cs typeface="Calibri" pitchFamily="34" charset="-120"/>
              </a:rPr>
              <a:t>Not to scale</a:t>
            </a:r>
            <a:endParaRPr lang="en-US" sz="1100" dirty="0"/>
          </a:p>
        </p:txBody>
      </p:sp>
      <p:sp>
        <p:nvSpPr>
          <p:cNvPr id="31" name="Text 28"/>
          <p:cNvSpPr/>
          <p:nvPr/>
        </p:nvSpPr>
        <p:spPr>
          <a:xfrm>
            <a:off x="2194560" y="4206240"/>
            <a:ext cx="2743200" cy="201168"/>
          </a:xfrm>
          <a:prstGeom prst="rect">
            <a:avLst/>
          </a:prstGeom>
          <a:noFill/>
          <a:ln/>
        </p:spPr>
        <p:txBody>
          <a:bodyPr wrap="square" lIns="0" tIns="0" rIns="0" bIns="0" rtlCol="0" anchor="t"/>
          <a:lstStyle/>
          <a:p>
            <a:pPr marL="0" indent="0" algn="ctr">
              <a:buNone/>
            </a:pPr>
            <a:r>
              <a:rPr lang="en-US" sz="1050" dirty="0">
                <a:solidFill>
                  <a:srgbClr val="7FD3E6"/>
                </a:solidFill>
                <a:latin typeface="Calibri" pitchFamily="34" charset="0"/>
                <a:ea typeface="Calibri" pitchFamily="34" charset="-122"/>
                <a:cs typeface="Calibri" pitchFamily="34" charset="-120"/>
              </a:rPr>
              <a:t>Exaggerated tidal bulges</a:t>
            </a:r>
            <a:endParaRPr lang="en-US" sz="1050" dirty="0"/>
          </a:p>
        </p:txBody>
      </p:sp>
      <p:sp>
        <p:nvSpPr>
          <p:cNvPr id="32" name="Text 29"/>
          <p:cNvSpPr/>
          <p:nvPr/>
        </p:nvSpPr>
        <p:spPr>
          <a:xfrm>
            <a:off x="1783080" y="4297680"/>
            <a:ext cx="914400" cy="201168"/>
          </a:xfrm>
          <a:prstGeom prst="rect">
            <a:avLst/>
          </a:prstGeom>
          <a:noFill/>
          <a:ln/>
        </p:spPr>
        <p:txBody>
          <a:bodyPr wrap="square" lIns="0" tIns="0" rIns="0" bIns="0" rtlCol="0" anchor="t"/>
          <a:lstStyle/>
          <a:p>
            <a:pPr marL="0" indent="0">
              <a:buNone/>
            </a:pPr>
            <a:r>
              <a:rPr lang="en-US" sz="1050" dirty="0">
                <a:solidFill>
                  <a:srgbClr val="FFE08A"/>
                </a:solidFill>
                <a:latin typeface="Calibri" pitchFamily="34" charset="0"/>
                <a:ea typeface="Calibri" pitchFamily="34" charset="-122"/>
                <a:cs typeface="Calibri" pitchFamily="34" charset="-120"/>
              </a:rPr>
              <a:t>Sunlight</a:t>
            </a:r>
            <a:endParaRPr lang="en-US" sz="1050" dirty="0"/>
          </a:p>
        </p:txBody>
      </p:sp>
      <p:sp>
        <p:nvSpPr>
          <p:cNvPr id="33" name="Shape 30"/>
          <p:cNvSpPr/>
          <p:nvPr/>
        </p:nvSpPr>
        <p:spPr>
          <a:xfrm>
            <a:off x="1783080" y="4572000"/>
            <a:ext cx="1051560" cy="0"/>
          </a:xfrm>
          <a:prstGeom prst="line">
            <a:avLst/>
          </a:prstGeom>
          <a:noFill/>
          <a:ln w="15875">
            <a:solidFill>
              <a:srgbClr val="FFE08A"/>
            </a:solidFill>
            <a:prstDash val="solid"/>
            <a:tailEnd type="triangle"/>
          </a:ln>
        </p:spPr>
        <p:txBody>
          <a:bodyPr/>
          <a:lstStyle/>
          <a:p>
            <a:endParaRPr lang="en-GB"/>
          </a:p>
        </p:txBody>
      </p:sp>
      <p:sp>
        <p:nvSpPr>
          <p:cNvPr id="34" name="Shape 31"/>
          <p:cNvSpPr/>
          <p:nvPr/>
        </p:nvSpPr>
        <p:spPr>
          <a:xfrm>
            <a:off x="1783080" y="5577840"/>
            <a:ext cx="1051560" cy="0"/>
          </a:xfrm>
          <a:prstGeom prst="line">
            <a:avLst/>
          </a:prstGeom>
          <a:noFill/>
          <a:ln w="15875">
            <a:solidFill>
              <a:srgbClr val="FFE08A"/>
            </a:solidFill>
            <a:prstDash val="solid"/>
            <a:tailEnd type="triangle"/>
          </a:ln>
        </p:spPr>
        <p:txBody>
          <a:bodyPr/>
          <a:lstStyle/>
          <a:p>
            <a:endParaRPr lang="en-GB"/>
          </a:p>
        </p:txBody>
      </p:sp>
      <p:sp>
        <p:nvSpPr>
          <p:cNvPr id="35" name="Shape 32"/>
          <p:cNvSpPr/>
          <p:nvPr/>
        </p:nvSpPr>
        <p:spPr>
          <a:xfrm>
            <a:off x="1600200" y="5074920"/>
            <a:ext cx="1508760" cy="0"/>
          </a:xfrm>
          <a:prstGeom prst="line">
            <a:avLst/>
          </a:prstGeom>
          <a:noFill/>
          <a:ln w="12700">
            <a:solidFill>
              <a:srgbClr val="6B7F99"/>
            </a:solidFill>
            <a:prstDash val="dash"/>
          </a:ln>
        </p:spPr>
        <p:txBody>
          <a:bodyPr/>
          <a:lstStyle/>
          <a:p>
            <a:endParaRPr lang="en-GB"/>
          </a:p>
        </p:txBody>
      </p:sp>
      <p:sp>
        <p:nvSpPr>
          <p:cNvPr id="36" name="Shape 33"/>
          <p:cNvSpPr/>
          <p:nvPr/>
        </p:nvSpPr>
        <p:spPr>
          <a:xfrm>
            <a:off x="777240" y="4663440"/>
            <a:ext cx="822960" cy="822960"/>
          </a:xfrm>
          <a:prstGeom prst="ellipse">
            <a:avLst/>
          </a:prstGeom>
          <a:solidFill>
            <a:srgbClr val="FFC83D"/>
          </a:solidFill>
          <a:ln w="19050">
            <a:solidFill>
              <a:srgbClr val="F28C1B"/>
            </a:solidFill>
            <a:prstDash val="solid"/>
          </a:ln>
        </p:spPr>
        <p:txBody>
          <a:bodyPr/>
          <a:lstStyle/>
          <a:p>
            <a:endParaRPr lang="en-GB"/>
          </a:p>
        </p:txBody>
      </p:sp>
      <p:sp>
        <p:nvSpPr>
          <p:cNvPr id="37" name="Text 34"/>
          <p:cNvSpPr/>
          <p:nvPr/>
        </p:nvSpPr>
        <p:spPr>
          <a:xfrm>
            <a:off x="777240" y="4663440"/>
            <a:ext cx="822960" cy="822960"/>
          </a:xfrm>
          <a:prstGeom prst="rect">
            <a:avLst/>
          </a:prstGeom>
          <a:noFill/>
          <a:ln/>
        </p:spPr>
        <p:txBody>
          <a:bodyPr wrap="square" lIns="0" tIns="0" rIns="0" bIns="0" rtlCol="0" anchor="ctr"/>
          <a:lstStyle/>
          <a:p>
            <a:pPr marL="0" indent="0" algn="ctr">
              <a:buNone/>
            </a:pPr>
            <a:r>
              <a:rPr lang="en-US" sz="1200" b="1" dirty="0">
                <a:solidFill>
                  <a:srgbClr val="0A1F3A"/>
                </a:solidFill>
                <a:latin typeface="Calibri" pitchFamily="34" charset="0"/>
                <a:ea typeface="Calibri" pitchFamily="34" charset="-122"/>
                <a:cs typeface="Calibri" pitchFamily="34" charset="-120"/>
              </a:rPr>
              <a:t>Sun</a:t>
            </a:r>
            <a:endParaRPr lang="en-US" sz="1200" dirty="0"/>
          </a:p>
        </p:txBody>
      </p:sp>
      <p:sp>
        <p:nvSpPr>
          <p:cNvPr id="38" name="Shape 35"/>
          <p:cNvSpPr/>
          <p:nvPr/>
        </p:nvSpPr>
        <p:spPr>
          <a:xfrm>
            <a:off x="2377440" y="4389120"/>
            <a:ext cx="2377440" cy="1371600"/>
          </a:xfrm>
          <a:prstGeom prst="ellipse">
            <a:avLst/>
          </a:prstGeom>
          <a:solidFill>
            <a:srgbClr val="5AC8FA">
              <a:alpha val="55000"/>
            </a:srgbClr>
          </a:solidFill>
          <a:ln w="12700">
            <a:solidFill>
              <a:srgbClr val="5AC8FA"/>
            </a:solidFill>
            <a:prstDash val="dash"/>
          </a:ln>
        </p:spPr>
        <p:txBody>
          <a:bodyPr/>
          <a:lstStyle/>
          <a:p>
            <a:endParaRPr lang="en-GB"/>
          </a:p>
        </p:txBody>
      </p:sp>
      <p:sp>
        <p:nvSpPr>
          <p:cNvPr id="39" name="Shape 36"/>
          <p:cNvSpPr/>
          <p:nvPr/>
        </p:nvSpPr>
        <p:spPr>
          <a:xfrm>
            <a:off x="3108960" y="4617720"/>
            <a:ext cx="914400" cy="914400"/>
          </a:xfrm>
          <a:prstGeom prst="ellipse">
            <a:avLst/>
          </a:prstGeom>
          <a:solidFill>
            <a:srgbClr val="1F5FA8"/>
          </a:solidFill>
          <a:ln w="12700">
            <a:solidFill>
              <a:srgbClr val="8CC6F0"/>
            </a:solidFill>
            <a:prstDash val="solid"/>
          </a:ln>
        </p:spPr>
        <p:txBody>
          <a:bodyPr/>
          <a:lstStyle/>
          <a:p>
            <a:endParaRPr lang="en-GB"/>
          </a:p>
        </p:txBody>
      </p:sp>
      <p:sp>
        <p:nvSpPr>
          <p:cNvPr id="40" name="Shape 37"/>
          <p:cNvSpPr/>
          <p:nvPr/>
        </p:nvSpPr>
        <p:spPr>
          <a:xfrm rot="-1200000">
            <a:off x="3314700" y="4823460"/>
            <a:ext cx="251460" cy="205740"/>
          </a:xfrm>
          <a:prstGeom prst="ellipse">
            <a:avLst/>
          </a:prstGeom>
          <a:solidFill>
            <a:srgbClr val="3E9B5F"/>
          </a:solidFill>
          <a:ln w="12700">
            <a:solidFill>
              <a:srgbClr val="3E9B5F"/>
            </a:solidFill>
            <a:prstDash val="solid"/>
          </a:ln>
        </p:spPr>
        <p:txBody>
          <a:bodyPr/>
          <a:lstStyle/>
          <a:p>
            <a:endParaRPr lang="en-GB"/>
          </a:p>
        </p:txBody>
      </p:sp>
      <p:sp>
        <p:nvSpPr>
          <p:cNvPr id="41" name="Shape 38"/>
          <p:cNvSpPr/>
          <p:nvPr/>
        </p:nvSpPr>
        <p:spPr>
          <a:xfrm rot="1500000">
            <a:off x="3611880" y="5143500"/>
            <a:ext cx="228600" cy="182880"/>
          </a:xfrm>
          <a:prstGeom prst="ellipse">
            <a:avLst/>
          </a:prstGeom>
          <a:solidFill>
            <a:srgbClr val="3E9B5F"/>
          </a:solidFill>
          <a:ln w="12700">
            <a:solidFill>
              <a:srgbClr val="3E9B5F"/>
            </a:solidFill>
            <a:prstDash val="solid"/>
          </a:ln>
        </p:spPr>
        <p:txBody>
          <a:bodyPr/>
          <a:lstStyle/>
          <a:p>
            <a:endParaRPr lang="en-GB"/>
          </a:p>
        </p:txBody>
      </p:sp>
      <p:sp>
        <p:nvSpPr>
          <p:cNvPr id="42" name="Text 39"/>
          <p:cNvSpPr/>
          <p:nvPr/>
        </p:nvSpPr>
        <p:spPr>
          <a:xfrm>
            <a:off x="3108960" y="461772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Earth</a:t>
            </a:r>
            <a:endParaRPr lang="en-US" sz="1200" dirty="0"/>
          </a:p>
        </p:txBody>
      </p:sp>
      <p:sp>
        <p:nvSpPr>
          <p:cNvPr id="43" name="Shape 40"/>
          <p:cNvSpPr/>
          <p:nvPr/>
        </p:nvSpPr>
        <p:spPr>
          <a:xfrm>
            <a:off x="5513832" y="4828032"/>
            <a:ext cx="493776" cy="493776"/>
          </a:xfrm>
          <a:prstGeom prst="ellipse">
            <a:avLst/>
          </a:prstGeom>
          <a:solidFill>
            <a:srgbClr val="46566E"/>
          </a:solidFill>
          <a:ln w="9525">
            <a:solidFill>
              <a:srgbClr val="9FB0C6"/>
            </a:solidFill>
            <a:prstDash val="solid"/>
          </a:ln>
        </p:spPr>
        <p:txBody>
          <a:bodyPr/>
          <a:lstStyle/>
          <a:p>
            <a:endParaRPr lang="en-GB"/>
          </a:p>
        </p:txBody>
      </p:sp>
      <p:sp>
        <p:nvSpPr>
          <p:cNvPr id="44" name="Shape 41"/>
          <p:cNvSpPr/>
          <p:nvPr/>
        </p:nvSpPr>
        <p:spPr>
          <a:xfrm>
            <a:off x="5513832" y="4828032"/>
            <a:ext cx="493776" cy="493776"/>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45" name="Text 42"/>
          <p:cNvSpPr/>
          <p:nvPr/>
        </p:nvSpPr>
        <p:spPr>
          <a:xfrm>
            <a:off x="5303520" y="5376672"/>
            <a:ext cx="914400" cy="201168"/>
          </a:xfrm>
          <a:prstGeom prst="rect">
            <a:avLst/>
          </a:prstGeom>
          <a:noFill/>
          <a:ln/>
        </p:spPr>
        <p:txBody>
          <a:bodyPr wrap="square" lIns="0" tIns="0" rIns="0" bIns="0" rtlCol="0" anchor="t"/>
          <a:lstStyle/>
          <a:p>
            <a:pPr marL="0" indent="0" algn="ctr">
              <a:buNone/>
            </a:pPr>
            <a:r>
              <a:rPr lang="en-US" sz="1100" b="1" dirty="0">
                <a:solidFill>
                  <a:srgbClr val="FFFFFF"/>
                </a:solidFill>
                <a:latin typeface="Calibri" pitchFamily="34" charset="0"/>
                <a:ea typeface="Calibri" pitchFamily="34" charset="-122"/>
                <a:cs typeface="Calibri" pitchFamily="34" charset="-120"/>
              </a:rPr>
              <a:t>Moon</a:t>
            </a:r>
            <a:endParaRPr lang="en-US" sz="1100" dirty="0"/>
          </a:p>
        </p:txBody>
      </p:sp>
      <p:sp>
        <p:nvSpPr>
          <p:cNvPr id="46" name="Shape 43"/>
          <p:cNvSpPr/>
          <p:nvPr/>
        </p:nvSpPr>
        <p:spPr>
          <a:xfrm>
            <a:off x="7068312" y="4690872"/>
            <a:ext cx="585216" cy="585216"/>
          </a:xfrm>
          <a:prstGeom prst="ellipse">
            <a:avLst/>
          </a:prstGeom>
          <a:solidFill>
            <a:srgbClr val="F1EEDD"/>
          </a:solidFill>
          <a:ln w="9525">
            <a:solidFill>
              <a:srgbClr val="9FB0C6"/>
            </a:solidFill>
            <a:prstDash val="solid"/>
          </a:ln>
        </p:spPr>
        <p:txBody>
          <a:bodyPr/>
          <a:lstStyle/>
          <a:p>
            <a:endParaRPr lang="en-GB"/>
          </a:p>
        </p:txBody>
      </p:sp>
      <p:sp>
        <p:nvSpPr>
          <p:cNvPr id="47" name="Text 44"/>
          <p:cNvSpPr/>
          <p:nvPr/>
        </p:nvSpPr>
        <p:spPr>
          <a:xfrm>
            <a:off x="6766560" y="5349240"/>
            <a:ext cx="1188720" cy="3657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From Earth:</a:t>
            </a:r>
            <a:endParaRPr lang="en-US" sz="1050" dirty="0"/>
          </a:p>
          <a:p>
            <a:pPr marL="0" indent="0" algn="ctr">
              <a:buNone/>
            </a:pPr>
            <a:r>
              <a:rPr lang="en-US" sz="1050" dirty="0">
                <a:solidFill>
                  <a:srgbClr val="FFFFFF"/>
                </a:solidFill>
                <a:latin typeface="Calibri" pitchFamily="34" charset="0"/>
                <a:ea typeface="Calibri" pitchFamily="34" charset="-122"/>
                <a:cs typeface="Calibri" pitchFamily="34" charset="-120"/>
              </a:rPr>
              <a:t>full Moon</a:t>
            </a:r>
            <a:endParaRPr lang="en-US" sz="1050" dirty="0"/>
          </a:p>
        </p:txBody>
      </p:sp>
      <p:sp>
        <p:nvSpPr>
          <p:cNvPr id="48" name="Text 45"/>
          <p:cNvSpPr/>
          <p:nvPr/>
        </p:nvSpPr>
        <p:spPr>
          <a:xfrm>
            <a:off x="640080" y="5760720"/>
            <a:ext cx="7223760" cy="384048"/>
          </a:xfrm>
          <a:prstGeom prst="rect">
            <a:avLst/>
          </a:prstGeom>
          <a:noFill/>
          <a:ln/>
        </p:spPr>
        <p:txBody>
          <a:bodyPr wrap="square" lIns="0" tIns="0" rIns="0" bIns="0" rtlCol="0" anchor="t"/>
          <a:lstStyle/>
          <a:p>
            <a:pPr marL="0" indent="0">
              <a:buNone/>
            </a:pPr>
            <a:r>
              <a:rPr lang="en-US" sz="1100" dirty="0">
                <a:solidFill>
                  <a:srgbClr val="C9DCE8"/>
                </a:solidFill>
                <a:latin typeface="Calibri" pitchFamily="34" charset="0"/>
                <a:ea typeface="Calibri" pitchFamily="34" charset="-122"/>
                <a:cs typeface="Calibri" pitchFamily="34" charset="-120"/>
              </a:rPr>
              <a:t>Earth is between Sun and Moon, so the lit half faces us. The two tidal bulges still line up along the same axis.</a:t>
            </a:r>
            <a:endParaRPr lang="en-US" sz="1100" dirty="0"/>
          </a:p>
        </p:txBody>
      </p:sp>
      <p:sp>
        <p:nvSpPr>
          <p:cNvPr id="49" name="Shape 46"/>
          <p:cNvSpPr/>
          <p:nvPr/>
        </p:nvSpPr>
        <p:spPr>
          <a:xfrm>
            <a:off x="8321040" y="1371600"/>
            <a:ext cx="3410712" cy="4846320"/>
          </a:xfrm>
          <a:prstGeom prst="roundRect">
            <a:avLst>
              <a:gd name="adj" fmla="val 3217"/>
            </a:avLst>
          </a:prstGeom>
          <a:solidFill>
            <a:srgbClr val="FFFFFF"/>
          </a:solidFill>
          <a:ln w="12700">
            <a:solidFill>
              <a:srgbClr val="D3E3EA"/>
            </a:solidFill>
            <a:prstDash val="solid"/>
          </a:ln>
        </p:spPr>
        <p:txBody>
          <a:bodyPr/>
          <a:lstStyle/>
          <a:p>
            <a:endParaRPr lang="en-GB"/>
          </a:p>
        </p:txBody>
      </p:sp>
      <p:sp>
        <p:nvSpPr>
          <p:cNvPr id="50" name="Text 47"/>
          <p:cNvSpPr/>
          <p:nvPr/>
        </p:nvSpPr>
        <p:spPr>
          <a:xfrm>
            <a:off x="8503920" y="1499616"/>
            <a:ext cx="3044952" cy="411480"/>
          </a:xfrm>
          <a:prstGeom prst="rect">
            <a:avLst/>
          </a:prstGeom>
          <a:noFill/>
          <a:ln/>
        </p:spPr>
        <p:txBody>
          <a:bodyPr wrap="square" lIns="0" tIns="0" rIns="0" bIns="0" rtlCol="0" anchor="t"/>
          <a:lstStyle/>
          <a:p>
            <a:pPr marL="0" indent="0">
              <a:buNone/>
            </a:pPr>
            <a:r>
              <a:rPr lang="en-US" sz="1600" b="1" dirty="0">
                <a:solidFill>
                  <a:srgbClr val="0B2A4A"/>
                </a:solidFill>
                <a:latin typeface="Georgia" pitchFamily="34" charset="0"/>
                <a:ea typeface="Georgia" pitchFamily="34" charset="-122"/>
                <a:cs typeface="Georgia" pitchFamily="34" charset="-120"/>
              </a:rPr>
              <a:t>Spring tides: effects add up</a:t>
            </a:r>
            <a:endParaRPr lang="en-US" sz="1600" dirty="0"/>
          </a:p>
        </p:txBody>
      </p:sp>
      <p:sp>
        <p:nvSpPr>
          <p:cNvPr id="51" name="Text 48"/>
          <p:cNvSpPr/>
          <p:nvPr/>
        </p:nvSpPr>
        <p:spPr>
          <a:xfrm>
            <a:off x="8503920" y="1965960"/>
            <a:ext cx="3044952" cy="2880360"/>
          </a:xfrm>
          <a:prstGeom prst="rect">
            <a:avLst/>
          </a:prstGeom>
          <a:noFill/>
          <a:ln/>
        </p:spPr>
        <p:txBody>
          <a:bodyPr wrap="square" lIns="0" tIns="0" rIns="0" bIns="0" rtlCol="0" anchor="t"/>
          <a:lstStyle/>
          <a:p>
            <a:pPr marL="165100" indent="-165100">
              <a:spcAft>
                <a:spcPts val="500"/>
              </a:spcAft>
              <a:buSzPct val="100000"/>
              <a:buChar char="•"/>
            </a:pPr>
            <a:r>
              <a:rPr lang="en-US" sz="1200" dirty="0">
                <a:solidFill>
                  <a:srgbClr val="12263A"/>
                </a:solidFill>
                <a:latin typeface="Calibri" pitchFamily="34" charset="0"/>
                <a:ea typeface="Calibri" pitchFamily="34" charset="-122"/>
                <a:cs typeface="Calibri" pitchFamily="34" charset="-120"/>
              </a:rPr>
              <a:t>At new Moon and full Moon, the Sun, Earth and Moon line up (approximately).</a:t>
            </a:r>
            <a:endParaRPr lang="en-US" sz="1200" dirty="0"/>
          </a:p>
          <a:p>
            <a:pPr marL="165100" indent="-165100">
              <a:spcAft>
                <a:spcPts val="500"/>
              </a:spcAft>
              <a:buSzPct val="100000"/>
              <a:buChar char="•"/>
            </a:pPr>
            <a:r>
              <a:rPr lang="en-US" sz="1200" dirty="0">
                <a:solidFill>
                  <a:srgbClr val="12263A"/>
                </a:solidFill>
                <a:latin typeface="Calibri" pitchFamily="34" charset="0"/>
                <a:ea typeface="Calibri" pitchFamily="34" charset="-122"/>
                <a:cs typeface="Calibri" pitchFamily="34" charset="-120"/>
              </a:rPr>
              <a:t>The lunar and solar tide-generating effects reinforce one another, generally giving a larger tidal range: higher highs, lower lows.</a:t>
            </a:r>
            <a:endParaRPr lang="en-US" sz="1200" dirty="0"/>
          </a:p>
          <a:p>
            <a:pPr marL="165100" indent="-165100">
              <a:spcAft>
                <a:spcPts val="500"/>
              </a:spcAft>
              <a:buSzPct val="100000"/>
              <a:buChar char="•"/>
            </a:pPr>
            <a:r>
              <a:rPr lang="en-US" sz="1200" dirty="0">
                <a:solidFill>
                  <a:srgbClr val="12263A"/>
                </a:solidFill>
                <a:latin typeface="Calibri" pitchFamily="34" charset="0"/>
                <a:ea typeface="Calibri" pitchFamily="34" charset="-122"/>
                <a:cs typeface="Calibri" pitchFamily="34" charset="-120"/>
              </a:rPr>
              <a:t>Why both? Each body raises a bulge on the near and far sides of Earth, so Sun and Moon on the same side or on opposite sides stack their bulges.</a:t>
            </a:r>
            <a:endParaRPr lang="en-US" sz="1200" dirty="0"/>
          </a:p>
          <a:p>
            <a:pPr marL="165100" indent="-165100">
              <a:spcAft>
                <a:spcPts val="500"/>
              </a:spcAft>
              <a:buSzPct val="100000"/>
              <a:buChar char="•"/>
            </a:pPr>
            <a:r>
              <a:rPr lang="en-US" sz="1200" dirty="0">
                <a:solidFill>
                  <a:srgbClr val="12263A"/>
                </a:solidFill>
                <a:latin typeface="Calibri" pitchFamily="34" charset="0"/>
                <a:ea typeface="Calibri" pitchFamily="34" charset="-122"/>
                <a:cs typeface="Calibri" pitchFamily="34" charset="-120"/>
              </a:rPr>
              <a:t>“Spring” means “springing forth”, not the season.</a:t>
            </a:r>
            <a:endParaRPr lang="en-US" sz="1200" dirty="0"/>
          </a:p>
        </p:txBody>
      </p:sp>
      <p:sp>
        <p:nvSpPr>
          <p:cNvPr id="52" name="Shape 49"/>
          <p:cNvSpPr/>
          <p:nvPr/>
        </p:nvSpPr>
        <p:spPr>
          <a:xfrm>
            <a:off x="8458200" y="4983480"/>
            <a:ext cx="3136392" cy="1097280"/>
          </a:xfrm>
          <a:prstGeom prst="roundRect">
            <a:avLst>
              <a:gd name="adj" fmla="val 6667"/>
            </a:avLst>
          </a:prstGeom>
          <a:solidFill>
            <a:srgbClr val="E6F4F8"/>
          </a:solidFill>
          <a:ln w="12700">
            <a:solidFill>
              <a:srgbClr val="E6F4F8"/>
            </a:solidFill>
            <a:prstDash val="solid"/>
          </a:ln>
        </p:spPr>
        <p:txBody>
          <a:bodyPr/>
          <a:lstStyle/>
          <a:p>
            <a:endParaRPr lang="en-GB"/>
          </a:p>
        </p:txBody>
      </p:sp>
      <p:sp>
        <p:nvSpPr>
          <p:cNvPr id="53" name="Text 50"/>
          <p:cNvSpPr/>
          <p:nvPr/>
        </p:nvSpPr>
        <p:spPr>
          <a:xfrm>
            <a:off x="8595360" y="5056632"/>
            <a:ext cx="2862072" cy="950976"/>
          </a:xfrm>
          <a:prstGeom prst="rect">
            <a:avLst/>
          </a:prstGeom>
          <a:noFill/>
          <a:ln/>
        </p:spPr>
        <p:txBody>
          <a:bodyPr wrap="square" lIns="0" tIns="0" rIns="0" bIns="0" rtlCol="0" anchor="ctr"/>
          <a:lstStyle/>
          <a:p>
            <a:pPr marL="0" indent="0">
              <a:buNone/>
            </a:pPr>
            <a:r>
              <a:rPr lang="en-US" sz="1150" b="1" dirty="0">
                <a:solidFill>
                  <a:srgbClr val="0B2A4A"/>
                </a:solidFill>
                <a:latin typeface="Calibri" pitchFamily="34" charset="0"/>
                <a:ea typeface="Calibri" pitchFamily="34" charset="-122"/>
                <a:cs typeface="Calibri" pitchFamily="34" charset="-120"/>
              </a:rPr>
              <a:t>Phases are viewing geometry, not Earth’s shadow. </a:t>
            </a:r>
            <a:r>
              <a:rPr lang="en-US" sz="1150" dirty="0">
                <a:solidFill>
                  <a:srgbClr val="0B2A4A"/>
                </a:solidFill>
                <a:latin typeface="Calibri" pitchFamily="34" charset="0"/>
                <a:ea typeface="Calibri" pitchFamily="34" charset="-122"/>
                <a:cs typeface="Calibri" pitchFamily="34" charset="-120"/>
              </a:rPr>
              <a:t>The Moon’s lit half always faces the Sun; we only see more or less of it.</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dirty="0">
                <a:solidFill>
                  <a:srgbClr val="1B8FB0"/>
                </a:solidFill>
                <a:latin typeface="Calibri" pitchFamily="34" charset="0"/>
                <a:ea typeface="Calibri" pitchFamily="34" charset="-122"/>
                <a:cs typeface="Calibri" pitchFamily="34" charset="-120"/>
              </a:rPr>
              <a:t>TIDES · NEAP TIDES · 4 OF 5</a:t>
            </a:r>
            <a:endParaRPr lang="en-US" sz="1100" dirty="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dirty="0">
                <a:solidFill>
                  <a:srgbClr val="0B2A4A"/>
                </a:solidFill>
                <a:latin typeface="Georgia" pitchFamily="34" charset="0"/>
                <a:ea typeface="Georgia" pitchFamily="34" charset="-122"/>
                <a:cs typeface="Georgia" pitchFamily="34" charset="-120"/>
              </a:rPr>
              <a:t>Neap tides: first and third quarter Moon</a:t>
            </a:r>
            <a:endParaRPr lang="en-US" sz="2700" dirty="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Shape 2"/>
          <p:cNvSpPr/>
          <p:nvPr/>
        </p:nvSpPr>
        <p:spPr>
          <a:xfrm>
            <a:off x="457200" y="1371600"/>
            <a:ext cx="3703320" cy="4846320"/>
          </a:xfrm>
          <a:prstGeom prst="roundRect">
            <a:avLst>
              <a:gd name="adj" fmla="val 2963"/>
            </a:avLst>
          </a:prstGeom>
          <a:solidFill>
            <a:srgbClr val="0A1F3A"/>
          </a:solidFill>
          <a:ln w="12700">
            <a:solidFill>
              <a:srgbClr val="0A1F3A"/>
            </a:solidFill>
            <a:prstDash val="solid"/>
          </a:ln>
        </p:spPr>
        <p:txBody>
          <a:bodyPr/>
          <a:lstStyle/>
          <a:p>
            <a:endParaRPr lang="en-GB"/>
          </a:p>
        </p:txBody>
      </p:sp>
      <p:sp>
        <p:nvSpPr>
          <p:cNvPr id="6" name="Text 3"/>
          <p:cNvSpPr/>
          <p:nvPr/>
        </p:nvSpPr>
        <p:spPr>
          <a:xfrm>
            <a:off x="640080" y="1481328"/>
            <a:ext cx="2011680" cy="274320"/>
          </a:xfrm>
          <a:prstGeom prst="rect">
            <a:avLst/>
          </a:prstGeom>
          <a:noFill/>
          <a:ln/>
        </p:spPr>
        <p:txBody>
          <a:bodyPr wrap="square" lIns="0" tIns="0" rIns="0" bIns="0" rtlCol="0" anchor="t"/>
          <a:lstStyle/>
          <a:p>
            <a:pPr marL="0" indent="0">
              <a:buNone/>
            </a:pPr>
            <a:r>
              <a:rPr lang="en-US" sz="1250" b="1" dirty="0">
                <a:solidFill>
                  <a:srgbClr val="FFFFFF"/>
                </a:solidFill>
                <a:latin typeface="Calibri" pitchFamily="34" charset="0"/>
                <a:ea typeface="Calibri" pitchFamily="34" charset="-122"/>
                <a:cs typeface="Calibri" pitchFamily="34" charset="-120"/>
              </a:rPr>
              <a:t>FIRST QUARTER</a:t>
            </a:r>
            <a:endParaRPr lang="en-US" sz="1250" dirty="0"/>
          </a:p>
        </p:txBody>
      </p:sp>
      <p:sp>
        <p:nvSpPr>
          <p:cNvPr id="7" name="Shape 4"/>
          <p:cNvSpPr/>
          <p:nvPr/>
        </p:nvSpPr>
        <p:spPr>
          <a:xfrm>
            <a:off x="2743200" y="1481328"/>
            <a:ext cx="1234440" cy="274320"/>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8" name="Text 5"/>
          <p:cNvSpPr/>
          <p:nvPr/>
        </p:nvSpPr>
        <p:spPr>
          <a:xfrm>
            <a:off x="2743200" y="1481328"/>
            <a:ext cx="1234440" cy="274320"/>
          </a:xfrm>
          <a:prstGeom prst="rect">
            <a:avLst/>
          </a:prstGeom>
          <a:noFill/>
          <a:ln/>
        </p:spPr>
        <p:txBody>
          <a:bodyPr wrap="square" lIns="0" tIns="0" rIns="0" bIns="0" rtlCol="0" anchor="ctr"/>
          <a:lstStyle/>
          <a:p>
            <a:pPr marL="0" indent="0" algn="ctr">
              <a:buNone/>
            </a:pPr>
            <a:r>
              <a:rPr lang="en-US" sz="1100" b="1" dirty="0">
                <a:solidFill>
                  <a:srgbClr val="0A1F3A"/>
                </a:solidFill>
                <a:latin typeface="Calibri" pitchFamily="34" charset="0"/>
                <a:ea typeface="Calibri" pitchFamily="34" charset="-122"/>
                <a:cs typeface="Calibri" pitchFamily="34" charset="-120"/>
              </a:rPr>
              <a:t>Not to scale</a:t>
            </a:r>
            <a:endParaRPr lang="en-US" sz="1100" dirty="0"/>
          </a:p>
        </p:txBody>
      </p:sp>
      <p:sp>
        <p:nvSpPr>
          <p:cNvPr id="9" name="Shape 6"/>
          <p:cNvSpPr/>
          <p:nvPr/>
        </p:nvSpPr>
        <p:spPr>
          <a:xfrm>
            <a:off x="685800" y="3520440"/>
            <a:ext cx="548640" cy="548640"/>
          </a:xfrm>
          <a:prstGeom prst="ellipse">
            <a:avLst/>
          </a:prstGeom>
          <a:solidFill>
            <a:srgbClr val="FFC83D"/>
          </a:solidFill>
          <a:ln w="19050">
            <a:solidFill>
              <a:srgbClr val="F28C1B"/>
            </a:solidFill>
            <a:prstDash val="solid"/>
          </a:ln>
        </p:spPr>
        <p:txBody>
          <a:bodyPr/>
          <a:lstStyle/>
          <a:p>
            <a:endParaRPr lang="en-GB"/>
          </a:p>
        </p:txBody>
      </p:sp>
      <p:sp>
        <p:nvSpPr>
          <p:cNvPr id="10" name="Text 7"/>
          <p:cNvSpPr/>
          <p:nvPr/>
        </p:nvSpPr>
        <p:spPr>
          <a:xfrm>
            <a:off x="685800" y="3520440"/>
            <a:ext cx="548640" cy="548640"/>
          </a:xfrm>
          <a:prstGeom prst="rect">
            <a:avLst/>
          </a:prstGeom>
          <a:noFill/>
          <a:ln/>
        </p:spPr>
        <p:txBody>
          <a:bodyPr wrap="square" lIns="0" tIns="0" rIns="0" bIns="0" rtlCol="0" anchor="ctr"/>
          <a:lstStyle/>
          <a:p>
            <a:pPr marL="0" indent="0" algn="ctr">
              <a:buNone/>
            </a:pPr>
            <a:r>
              <a:rPr lang="en-US" sz="1000" b="1" dirty="0">
                <a:solidFill>
                  <a:srgbClr val="0A1F3A"/>
                </a:solidFill>
                <a:latin typeface="Calibri" pitchFamily="34" charset="0"/>
                <a:ea typeface="Calibri" pitchFamily="34" charset="-122"/>
                <a:cs typeface="Calibri" pitchFamily="34" charset="-120"/>
              </a:rPr>
              <a:t>Sun</a:t>
            </a:r>
            <a:endParaRPr lang="en-US" sz="1000" dirty="0"/>
          </a:p>
        </p:txBody>
      </p:sp>
      <p:sp>
        <p:nvSpPr>
          <p:cNvPr id="11" name="Text 8"/>
          <p:cNvSpPr/>
          <p:nvPr/>
        </p:nvSpPr>
        <p:spPr>
          <a:xfrm>
            <a:off x="640080" y="2999232"/>
            <a:ext cx="822960" cy="201168"/>
          </a:xfrm>
          <a:prstGeom prst="rect">
            <a:avLst/>
          </a:prstGeom>
          <a:noFill/>
          <a:ln/>
        </p:spPr>
        <p:txBody>
          <a:bodyPr wrap="square" lIns="0" tIns="0" rIns="0" bIns="0" rtlCol="0" anchor="t"/>
          <a:lstStyle/>
          <a:p>
            <a:pPr marL="0" indent="0">
              <a:buNone/>
            </a:pPr>
            <a:r>
              <a:rPr lang="en-US" sz="1050" dirty="0">
                <a:solidFill>
                  <a:srgbClr val="FFE08A"/>
                </a:solidFill>
                <a:latin typeface="Calibri" pitchFamily="34" charset="0"/>
                <a:ea typeface="Calibri" pitchFamily="34" charset="-122"/>
                <a:cs typeface="Calibri" pitchFamily="34" charset="-120"/>
              </a:rPr>
              <a:t>Sunlight</a:t>
            </a:r>
            <a:endParaRPr lang="en-US" sz="1050" dirty="0"/>
          </a:p>
        </p:txBody>
      </p:sp>
      <p:sp>
        <p:nvSpPr>
          <p:cNvPr id="12" name="Shape 9"/>
          <p:cNvSpPr/>
          <p:nvPr/>
        </p:nvSpPr>
        <p:spPr>
          <a:xfrm>
            <a:off x="1325880" y="3383280"/>
            <a:ext cx="502920" cy="0"/>
          </a:xfrm>
          <a:prstGeom prst="line">
            <a:avLst/>
          </a:prstGeom>
          <a:noFill/>
          <a:ln w="15875">
            <a:solidFill>
              <a:srgbClr val="FFE08A"/>
            </a:solidFill>
            <a:prstDash val="solid"/>
            <a:tailEnd type="triangle"/>
          </a:ln>
        </p:spPr>
        <p:txBody>
          <a:bodyPr/>
          <a:lstStyle/>
          <a:p>
            <a:endParaRPr lang="en-GB"/>
          </a:p>
        </p:txBody>
      </p:sp>
      <p:sp>
        <p:nvSpPr>
          <p:cNvPr id="13" name="Shape 10"/>
          <p:cNvSpPr/>
          <p:nvPr/>
        </p:nvSpPr>
        <p:spPr>
          <a:xfrm>
            <a:off x="1325880" y="4206240"/>
            <a:ext cx="502920" cy="0"/>
          </a:xfrm>
          <a:prstGeom prst="line">
            <a:avLst/>
          </a:prstGeom>
          <a:noFill/>
          <a:ln w="15875">
            <a:solidFill>
              <a:srgbClr val="FFE08A"/>
            </a:solidFill>
            <a:prstDash val="solid"/>
            <a:tailEnd type="triangle"/>
          </a:ln>
        </p:spPr>
        <p:txBody>
          <a:bodyPr/>
          <a:lstStyle/>
          <a:p>
            <a:endParaRPr lang="en-GB"/>
          </a:p>
        </p:txBody>
      </p:sp>
      <p:sp>
        <p:nvSpPr>
          <p:cNvPr id="14" name="Shape 11"/>
          <p:cNvSpPr/>
          <p:nvPr/>
        </p:nvSpPr>
        <p:spPr>
          <a:xfrm>
            <a:off x="2057400" y="2697480"/>
            <a:ext cx="1097280" cy="2194560"/>
          </a:xfrm>
          <a:prstGeom prst="ellipse">
            <a:avLst/>
          </a:prstGeom>
          <a:solidFill>
            <a:srgbClr val="5AC8FA">
              <a:alpha val="50000"/>
            </a:srgbClr>
          </a:solidFill>
          <a:ln w="12700">
            <a:solidFill>
              <a:srgbClr val="5AC8FA"/>
            </a:solidFill>
            <a:prstDash val="dash"/>
          </a:ln>
        </p:spPr>
        <p:txBody>
          <a:bodyPr/>
          <a:lstStyle/>
          <a:p>
            <a:endParaRPr lang="en-GB"/>
          </a:p>
        </p:txBody>
      </p:sp>
      <p:sp>
        <p:nvSpPr>
          <p:cNvPr id="15" name="Shape 12"/>
          <p:cNvSpPr/>
          <p:nvPr/>
        </p:nvSpPr>
        <p:spPr>
          <a:xfrm>
            <a:off x="1828800" y="3291840"/>
            <a:ext cx="1554480" cy="1005840"/>
          </a:xfrm>
          <a:prstGeom prst="ellipse">
            <a:avLst/>
          </a:prstGeom>
          <a:solidFill>
            <a:srgbClr val="F28C1B">
              <a:alpha val="50000"/>
            </a:srgbClr>
          </a:solidFill>
          <a:ln w="12700">
            <a:solidFill>
              <a:srgbClr val="F28C1B"/>
            </a:solidFill>
            <a:prstDash val="dash"/>
          </a:ln>
        </p:spPr>
        <p:txBody>
          <a:bodyPr/>
          <a:lstStyle/>
          <a:p>
            <a:endParaRPr lang="en-GB"/>
          </a:p>
        </p:txBody>
      </p:sp>
      <p:sp>
        <p:nvSpPr>
          <p:cNvPr id="16" name="Shape 13"/>
          <p:cNvSpPr/>
          <p:nvPr/>
        </p:nvSpPr>
        <p:spPr>
          <a:xfrm>
            <a:off x="2103120" y="3291840"/>
            <a:ext cx="1005840" cy="1005840"/>
          </a:xfrm>
          <a:prstGeom prst="ellipse">
            <a:avLst/>
          </a:prstGeom>
          <a:solidFill>
            <a:srgbClr val="1F5FA8"/>
          </a:solidFill>
          <a:ln w="12700">
            <a:solidFill>
              <a:srgbClr val="8CC6F0"/>
            </a:solidFill>
            <a:prstDash val="solid"/>
          </a:ln>
        </p:spPr>
        <p:txBody>
          <a:bodyPr/>
          <a:lstStyle/>
          <a:p>
            <a:endParaRPr lang="en-GB"/>
          </a:p>
        </p:txBody>
      </p:sp>
      <p:sp>
        <p:nvSpPr>
          <p:cNvPr id="17" name="Shape 14"/>
          <p:cNvSpPr/>
          <p:nvPr/>
        </p:nvSpPr>
        <p:spPr>
          <a:xfrm rot="-1200000">
            <a:off x="2329434" y="3518154"/>
            <a:ext cx="276606" cy="226314"/>
          </a:xfrm>
          <a:prstGeom prst="ellipse">
            <a:avLst/>
          </a:prstGeom>
          <a:solidFill>
            <a:srgbClr val="3E9B5F"/>
          </a:solidFill>
          <a:ln w="12700">
            <a:solidFill>
              <a:srgbClr val="3E9B5F"/>
            </a:solidFill>
            <a:prstDash val="solid"/>
          </a:ln>
        </p:spPr>
        <p:txBody>
          <a:bodyPr/>
          <a:lstStyle/>
          <a:p>
            <a:endParaRPr lang="en-GB"/>
          </a:p>
        </p:txBody>
      </p:sp>
      <p:sp>
        <p:nvSpPr>
          <p:cNvPr id="18" name="Shape 15"/>
          <p:cNvSpPr/>
          <p:nvPr/>
        </p:nvSpPr>
        <p:spPr>
          <a:xfrm rot="1500000">
            <a:off x="2656332" y="3870198"/>
            <a:ext cx="251460" cy="201168"/>
          </a:xfrm>
          <a:prstGeom prst="ellipse">
            <a:avLst/>
          </a:prstGeom>
          <a:solidFill>
            <a:srgbClr val="3E9B5F"/>
          </a:solidFill>
          <a:ln w="12700">
            <a:solidFill>
              <a:srgbClr val="3E9B5F"/>
            </a:solidFill>
            <a:prstDash val="solid"/>
          </a:ln>
        </p:spPr>
        <p:txBody>
          <a:bodyPr/>
          <a:lstStyle/>
          <a:p>
            <a:endParaRPr lang="en-GB"/>
          </a:p>
        </p:txBody>
      </p:sp>
      <p:sp>
        <p:nvSpPr>
          <p:cNvPr id="19" name="Shape 16"/>
          <p:cNvSpPr/>
          <p:nvPr/>
        </p:nvSpPr>
        <p:spPr>
          <a:xfrm>
            <a:off x="1234440" y="3794760"/>
            <a:ext cx="1371600" cy="0"/>
          </a:xfrm>
          <a:prstGeom prst="line">
            <a:avLst/>
          </a:prstGeom>
          <a:noFill/>
          <a:ln w="15875">
            <a:solidFill>
              <a:srgbClr val="FFE08A"/>
            </a:solidFill>
            <a:prstDash val="dash"/>
          </a:ln>
        </p:spPr>
        <p:txBody>
          <a:bodyPr/>
          <a:lstStyle/>
          <a:p>
            <a:endParaRPr lang="en-GB"/>
          </a:p>
        </p:txBody>
      </p:sp>
      <p:sp>
        <p:nvSpPr>
          <p:cNvPr id="20" name="Shape 17"/>
          <p:cNvSpPr/>
          <p:nvPr/>
        </p:nvSpPr>
        <p:spPr>
          <a:xfrm>
            <a:off x="2606040" y="3794760"/>
            <a:ext cx="0" cy="1600200"/>
          </a:xfrm>
          <a:prstGeom prst="line">
            <a:avLst/>
          </a:prstGeom>
          <a:noFill/>
          <a:ln w="15875">
            <a:solidFill>
              <a:srgbClr val="D5E4EC"/>
            </a:solidFill>
            <a:prstDash val="dash"/>
          </a:ln>
        </p:spPr>
        <p:txBody>
          <a:bodyPr/>
          <a:lstStyle/>
          <a:p>
            <a:endParaRPr lang="en-GB"/>
          </a:p>
        </p:txBody>
      </p:sp>
      <p:sp>
        <p:nvSpPr>
          <p:cNvPr id="21" name="Shape 18"/>
          <p:cNvSpPr/>
          <p:nvPr/>
        </p:nvSpPr>
        <p:spPr>
          <a:xfrm>
            <a:off x="2331720" y="3794760"/>
            <a:ext cx="274320" cy="274320"/>
          </a:xfrm>
          <a:prstGeom prst="rect">
            <a:avLst/>
          </a:prstGeom>
          <a:ln w="15875">
            <a:solidFill>
              <a:srgbClr val="FFFFFF"/>
            </a:solidFill>
            <a:prstDash val="solid"/>
          </a:ln>
        </p:spPr>
        <p:txBody>
          <a:bodyPr/>
          <a:lstStyle/>
          <a:p>
            <a:endParaRPr lang="en-GB"/>
          </a:p>
        </p:txBody>
      </p:sp>
      <p:sp>
        <p:nvSpPr>
          <p:cNvPr id="22" name="Text 19"/>
          <p:cNvSpPr/>
          <p:nvPr/>
        </p:nvSpPr>
        <p:spPr>
          <a:xfrm>
            <a:off x="2103120" y="3383280"/>
            <a:ext cx="1005840" cy="2286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Earth</a:t>
            </a:r>
            <a:endParaRPr lang="en-US" sz="1100" dirty="0"/>
          </a:p>
        </p:txBody>
      </p:sp>
      <p:sp>
        <p:nvSpPr>
          <p:cNvPr id="23" name="Shape 20"/>
          <p:cNvSpPr/>
          <p:nvPr/>
        </p:nvSpPr>
        <p:spPr>
          <a:xfrm>
            <a:off x="2377440" y="5166360"/>
            <a:ext cx="457200" cy="457200"/>
          </a:xfrm>
          <a:prstGeom prst="ellipse">
            <a:avLst/>
          </a:prstGeom>
          <a:solidFill>
            <a:srgbClr val="46566E"/>
          </a:solidFill>
          <a:ln w="9525">
            <a:solidFill>
              <a:srgbClr val="9FB0C6"/>
            </a:solidFill>
            <a:prstDash val="solid"/>
          </a:ln>
        </p:spPr>
        <p:txBody>
          <a:bodyPr/>
          <a:lstStyle/>
          <a:p>
            <a:endParaRPr lang="en-GB"/>
          </a:p>
        </p:txBody>
      </p:sp>
      <p:sp>
        <p:nvSpPr>
          <p:cNvPr id="24" name="Shape 21"/>
          <p:cNvSpPr/>
          <p:nvPr/>
        </p:nvSpPr>
        <p:spPr>
          <a:xfrm>
            <a:off x="2377440" y="5166360"/>
            <a:ext cx="457200" cy="457200"/>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25" name="Text 22"/>
          <p:cNvSpPr/>
          <p:nvPr/>
        </p:nvSpPr>
        <p:spPr>
          <a:xfrm>
            <a:off x="1463040" y="5285232"/>
            <a:ext cx="777240" cy="228600"/>
          </a:xfrm>
          <a:prstGeom prst="rect">
            <a:avLst/>
          </a:prstGeom>
          <a:noFill/>
          <a:ln/>
        </p:spPr>
        <p:txBody>
          <a:bodyPr wrap="square" lIns="0" tIns="0" rIns="0" bIns="0" rtlCol="0" anchor="t"/>
          <a:lstStyle/>
          <a:p>
            <a:pPr marL="0" indent="0" algn="r">
              <a:buNone/>
            </a:pPr>
            <a:r>
              <a:rPr lang="en-US" sz="1150" b="1" dirty="0">
                <a:solidFill>
                  <a:srgbClr val="FFFFFF"/>
                </a:solidFill>
                <a:latin typeface="Calibri" pitchFamily="34" charset="0"/>
                <a:ea typeface="Calibri" pitchFamily="34" charset="-122"/>
                <a:cs typeface="Calibri" pitchFamily="34" charset="-120"/>
              </a:rPr>
              <a:t>Moon</a:t>
            </a:r>
            <a:endParaRPr lang="en-US" sz="1150" dirty="0"/>
          </a:p>
        </p:txBody>
      </p:sp>
      <p:sp>
        <p:nvSpPr>
          <p:cNvPr id="26" name="Text 23"/>
          <p:cNvSpPr/>
          <p:nvPr/>
        </p:nvSpPr>
        <p:spPr>
          <a:xfrm>
            <a:off x="3154680" y="2743200"/>
            <a:ext cx="1005840" cy="228600"/>
          </a:xfrm>
          <a:prstGeom prst="rect">
            <a:avLst/>
          </a:prstGeom>
          <a:noFill/>
          <a:ln/>
        </p:spPr>
        <p:txBody>
          <a:bodyPr wrap="square" lIns="0" tIns="0" rIns="0" bIns="0" rtlCol="0" anchor="t"/>
          <a:lstStyle/>
          <a:p>
            <a:pPr marL="0" indent="0">
              <a:buNone/>
            </a:pPr>
            <a:r>
              <a:rPr lang="en-US" sz="1050" dirty="0">
                <a:solidFill>
                  <a:srgbClr val="7FD3E6"/>
                </a:solidFill>
                <a:latin typeface="Calibri" pitchFamily="34" charset="0"/>
                <a:ea typeface="Calibri" pitchFamily="34" charset="-122"/>
                <a:cs typeface="Calibri" pitchFamily="34" charset="-120"/>
              </a:rPr>
              <a:t>Lunar bulge</a:t>
            </a:r>
            <a:endParaRPr lang="en-US" sz="1050" dirty="0"/>
          </a:p>
        </p:txBody>
      </p:sp>
      <p:sp>
        <p:nvSpPr>
          <p:cNvPr id="27" name="Text 24"/>
          <p:cNvSpPr/>
          <p:nvPr/>
        </p:nvSpPr>
        <p:spPr>
          <a:xfrm>
            <a:off x="3429000" y="3703320"/>
            <a:ext cx="777240" cy="228600"/>
          </a:xfrm>
          <a:prstGeom prst="rect">
            <a:avLst/>
          </a:prstGeom>
          <a:noFill/>
          <a:ln/>
        </p:spPr>
        <p:txBody>
          <a:bodyPr wrap="square" lIns="0" tIns="0" rIns="0" bIns="0" rtlCol="0" anchor="t"/>
          <a:lstStyle/>
          <a:p>
            <a:pPr marL="0" indent="0">
              <a:buNone/>
            </a:pPr>
            <a:r>
              <a:rPr lang="en-US" sz="1050" dirty="0">
                <a:solidFill>
                  <a:srgbClr val="F2A93B"/>
                </a:solidFill>
                <a:latin typeface="Calibri" pitchFamily="34" charset="0"/>
                <a:ea typeface="Calibri" pitchFamily="34" charset="-122"/>
                <a:cs typeface="Calibri" pitchFamily="34" charset="-120"/>
              </a:rPr>
              <a:t>Solar bulge</a:t>
            </a:r>
            <a:endParaRPr lang="en-US" sz="1050" dirty="0"/>
          </a:p>
        </p:txBody>
      </p:sp>
      <p:sp>
        <p:nvSpPr>
          <p:cNvPr id="28" name="Shape 25"/>
          <p:cNvSpPr/>
          <p:nvPr/>
        </p:nvSpPr>
        <p:spPr>
          <a:xfrm>
            <a:off x="3410712" y="5056632"/>
            <a:ext cx="493776" cy="493776"/>
          </a:xfrm>
          <a:prstGeom prst="ellipse">
            <a:avLst/>
          </a:prstGeom>
          <a:solidFill>
            <a:srgbClr val="2C3B55"/>
          </a:solidFill>
          <a:ln w="9525">
            <a:solidFill>
              <a:srgbClr val="9FB0C6"/>
            </a:solidFill>
            <a:prstDash val="solid"/>
          </a:ln>
        </p:spPr>
        <p:txBody>
          <a:bodyPr/>
          <a:lstStyle/>
          <a:p>
            <a:endParaRPr lang="en-GB"/>
          </a:p>
        </p:txBody>
      </p:sp>
      <p:sp>
        <p:nvSpPr>
          <p:cNvPr id="29" name="Shape 26"/>
          <p:cNvSpPr/>
          <p:nvPr/>
        </p:nvSpPr>
        <p:spPr>
          <a:xfrm>
            <a:off x="3410712" y="5056632"/>
            <a:ext cx="493776" cy="493776"/>
          </a:xfrm>
          <a:prstGeom prst="pie">
            <a:avLst>
              <a:gd name="adj1" fmla="val 16200000"/>
              <a:gd name="adj2" fmla="val 5400000"/>
            </a:avLst>
          </a:prstGeom>
          <a:solidFill>
            <a:srgbClr val="F1EEDD"/>
          </a:solidFill>
          <a:ln w="12700">
            <a:solidFill>
              <a:srgbClr val="F1EEDD"/>
            </a:solidFill>
            <a:prstDash val="solid"/>
          </a:ln>
        </p:spPr>
        <p:txBody>
          <a:bodyPr/>
          <a:lstStyle/>
          <a:p>
            <a:endParaRPr lang="en-GB"/>
          </a:p>
        </p:txBody>
      </p:sp>
      <p:sp>
        <p:nvSpPr>
          <p:cNvPr id="30" name="Text 27"/>
          <p:cNvSpPr/>
          <p:nvPr/>
        </p:nvSpPr>
        <p:spPr>
          <a:xfrm>
            <a:off x="3154680" y="5596128"/>
            <a:ext cx="960120" cy="3657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From Earth:</a:t>
            </a:r>
            <a:endParaRPr lang="en-US" sz="1050" dirty="0"/>
          </a:p>
          <a:p>
            <a:pPr marL="0" indent="0" algn="ctr">
              <a:buNone/>
            </a:pPr>
            <a:r>
              <a:rPr lang="en-US" sz="1050" dirty="0">
                <a:solidFill>
                  <a:srgbClr val="FFFFFF"/>
                </a:solidFill>
                <a:latin typeface="Calibri" pitchFamily="34" charset="0"/>
                <a:ea typeface="Calibri" pitchFamily="34" charset="-122"/>
                <a:cs typeface="Calibri" pitchFamily="34" charset="-120"/>
              </a:rPr>
              <a:t>first quarter</a:t>
            </a:r>
            <a:endParaRPr lang="en-US" sz="1050" dirty="0"/>
          </a:p>
        </p:txBody>
      </p:sp>
      <p:sp>
        <p:nvSpPr>
          <p:cNvPr id="31" name="Text 28"/>
          <p:cNvSpPr/>
          <p:nvPr/>
        </p:nvSpPr>
        <p:spPr>
          <a:xfrm>
            <a:off x="640080" y="5715000"/>
            <a:ext cx="2377440" cy="411480"/>
          </a:xfrm>
          <a:prstGeom prst="rect">
            <a:avLst/>
          </a:prstGeom>
          <a:noFill/>
          <a:ln/>
        </p:spPr>
        <p:txBody>
          <a:bodyPr wrap="square" lIns="0" tIns="0" rIns="0" bIns="0" rtlCol="0" anchor="t"/>
          <a:lstStyle/>
          <a:p>
            <a:pPr marL="0" indent="0">
              <a:buNone/>
            </a:pPr>
            <a:r>
              <a:rPr lang="en-US" sz="1050" dirty="0">
                <a:solidFill>
                  <a:srgbClr val="C9DCE8"/>
                </a:solidFill>
                <a:latin typeface="Calibri" pitchFamily="34" charset="0"/>
                <a:ea typeface="Calibri" pitchFamily="34" charset="-122"/>
                <a:cs typeface="Calibri" pitchFamily="34" charset="-120"/>
              </a:rPr>
              <a:t>Earth–Moon direction is ≈90° to the Sun–Earth direction. Bulges exaggerated.</a:t>
            </a:r>
            <a:endParaRPr lang="en-US" sz="1050" dirty="0"/>
          </a:p>
        </p:txBody>
      </p:sp>
      <p:sp>
        <p:nvSpPr>
          <p:cNvPr id="32" name="Shape 29"/>
          <p:cNvSpPr/>
          <p:nvPr/>
        </p:nvSpPr>
        <p:spPr>
          <a:xfrm>
            <a:off x="4343400" y="1371600"/>
            <a:ext cx="3703320" cy="4846320"/>
          </a:xfrm>
          <a:prstGeom prst="roundRect">
            <a:avLst>
              <a:gd name="adj" fmla="val 2963"/>
            </a:avLst>
          </a:prstGeom>
          <a:solidFill>
            <a:srgbClr val="0A1F3A"/>
          </a:solidFill>
          <a:ln w="12700">
            <a:solidFill>
              <a:srgbClr val="0A1F3A"/>
            </a:solidFill>
            <a:prstDash val="solid"/>
          </a:ln>
        </p:spPr>
        <p:txBody>
          <a:bodyPr/>
          <a:lstStyle/>
          <a:p>
            <a:endParaRPr lang="en-GB"/>
          </a:p>
        </p:txBody>
      </p:sp>
      <p:sp>
        <p:nvSpPr>
          <p:cNvPr id="33" name="Text 30"/>
          <p:cNvSpPr/>
          <p:nvPr/>
        </p:nvSpPr>
        <p:spPr>
          <a:xfrm>
            <a:off x="4526280" y="1481328"/>
            <a:ext cx="2011680" cy="274320"/>
          </a:xfrm>
          <a:prstGeom prst="rect">
            <a:avLst/>
          </a:prstGeom>
          <a:noFill/>
          <a:ln/>
        </p:spPr>
        <p:txBody>
          <a:bodyPr wrap="square" lIns="0" tIns="0" rIns="0" bIns="0" rtlCol="0" anchor="t"/>
          <a:lstStyle/>
          <a:p>
            <a:pPr marL="0" indent="0">
              <a:buNone/>
            </a:pPr>
            <a:r>
              <a:rPr lang="en-US" sz="1250" b="1" dirty="0">
                <a:solidFill>
                  <a:srgbClr val="FFFFFF"/>
                </a:solidFill>
                <a:latin typeface="Calibri" pitchFamily="34" charset="0"/>
                <a:ea typeface="Calibri" pitchFamily="34" charset="-122"/>
                <a:cs typeface="Calibri" pitchFamily="34" charset="-120"/>
              </a:rPr>
              <a:t>THIRD QUARTER</a:t>
            </a:r>
            <a:endParaRPr lang="en-US" sz="1250" dirty="0"/>
          </a:p>
        </p:txBody>
      </p:sp>
      <p:sp>
        <p:nvSpPr>
          <p:cNvPr id="34" name="Shape 31"/>
          <p:cNvSpPr/>
          <p:nvPr/>
        </p:nvSpPr>
        <p:spPr>
          <a:xfrm>
            <a:off x="6629400" y="1481328"/>
            <a:ext cx="1234440" cy="274320"/>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35" name="Text 32"/>
          <p:cNvSpPr/>
          <p:nvPr/>
        </p:nvSpPr>
        <p:spPr>
          <a:xfrm>
            <a:off x="6629400" y="1481328"/>
            <a:ext cx="1234440" cy="274320"/>
          </a:xfrm>
          <a:prstGeom prst="rect">
            <a:avLst/>
          </a:prstGeom>
          <a:noFill/>
          <a:ln/>
        </p:spPr>
        <p:txBody>
          <a:bodyPr wrap="square" lIns="0" tIns="0" rIns="0" bIns="0" rtlCol="0" anchor="ctr"/>
          <a:lstStyle/>
          <a:p>
            <a:pPr marL="0" indent="0" algn="ctr">
              <a:buNone/>
            </a:pPr>
            <a:r>
              <a:rPr lang="en-US" sz="1100" b="1" dirty="0">
                <a:solidFill>
                  <a:srgbClr val="0A1F3A"/>
                </a:solidFill>
                <a:latin typeface="Calibri" pitchFamily="34" charset="0"/>
                <a:ea typeface="Calibri" pitchFamily="34" charset="-122"/>
                <a:cs typeface="Calibri" pitchFamily="34" charset="-120"/>
              </a:rPr>
              <a:t>Not to scale</a:t>
            </a:r>
            <a:endParaRPr lang="en-US" sz="1100" dirty="0"/>
          </a:p>
        </p:txBody>
      </p:sp>
      <p:sp>
        <p:nvSpPr>
          <p:cNvPr id="36" name="Shape 33"/>
          <p:cNvSpPr/>
          <p:nvPr/>
        </p:nvSpPr>
        <p:spPr>
          <a:xfrm>
            <a:off x="4572000" y="3520440"/>
            <a:ext cx="548640" cy="548640"/>
          </a:xfrm>
          <a:prstGeom prst="ellipse">
            <a:avLst/>
          </a:prstGeom>
          <a:solidFill>
            <a:srgbClr val="FFC83D"/>
          </a:solidFill>
          <a:ln w="19050">
            <a:solidFill>
              <a:srgbClr val="F28C1B"/>
            </a:solidFill>
            <a:prstDash val="solid"/>
          </a:ln>
        </p:spPr>
        <p:txBody>
          <a:bodyPr/>
          <a:lstStyle/>
          <a:p>
            <a:endParaRPr lang="en-GB"/>
          </a:p>
        </p:txBody>
      </p:sp>
      <p:sp>
        <p:nvSpPr>
          <p:cNvPr id="37" name="Text 34"/>
          <p:cNvSpPr/>
          <p:nvPr/>
        </p:nvSpPr>
        <p:spPr>
          <a:xfrm>
            <a:off x="4572000" y="3520440"/>
            <a:ext cx="548640" cy="548640"/>
          </a:xfrm>
          <a:prstGeom prst="rect">
            <a:avLst/>
          </a:prstGeom>
          <a:noFill/>
          <a:ln/>
        </p:spPr>
        <p:txBody>
          <a:bodyPr wrap="square" lIns="0" tIns="0" rIns="0" bIns="0" rtlCol="0" anchor="ctr"/>
          <a:lstStyle/>
          <a:p>
            <a:pPr marL="0" indent="0" algn="ctr">
              <a:buNone/>
            </a:pPr>
            <a:r>
              <a:rPr lang="en-US" sz="1000" b="1" dirty="0">
                <a:solidFill>
                  <a:srgbClr val="0A1F3A"/>
                </a:solidFill>
                <a:latin typeface="Calibri" pitchFamily="34" charset="0"/>
                <a:ea typeface="Calibri" pitchFamily="34" charset="-122"/>
                <a:cs typeface="Calibri" pitchFamily="34" charset="-120"/>
              </a:rPr>
              <a:t>Sun</a:t>
            </a:r>
            <a:endParaRPr lang="en-US" sz="1000" dirty="0"/>
          </a:p>
        </p:txBody>
      </p:sp>
      <p:sp>
        <p:nvSpPr>
          <p:cNvPr id="38" name="Text 35"/>
          <p:cNvSpPr/>
          <p:nvPr/>
        </p:nvSpPr>
        <p:spPr>
          <a:xfrm>
            <a:off x="4526280" y="2999232"/>
            <a:ext cx="822960" cy="201168"/>
          </a:xfrm>
          <a:prstGeom prst="rect">
            <a:avLst/>
          </a:prstGeom>
          <a:noFill/>
          <a:ln/>
        </p:spPr>
        <p:txBody>
          <a:bodyPr wrap="square" lIns="0" tIns="0" rIns="0" bIns="0" rtlCol="0" anchor="t"/>
          <a:lstStyle/>
          <a:p>
            <a:pPr marL="0" indent="0">
              <a:buNone/>
            </a:pPr>
            <a:r>
              <a:rPr lang="en-US" sz="1050" dirty="0">
                <a:solidFill>
                  <a:srgbClr val="FFE08A"/>
                </a:solidFill>
                <a:latin typeface="Calibri" pitchFamily="34" charset="0"/>
                <a:ea typeface="Calibri" pitchFamily="34" charset="-122"/>
                <a:cs typeface="Calibri" pitchFamily="34" charset="-120"/>
              </a:rPr>
              <a:t>Sunlight</a:t>
            </a:r>
            <a:endParaRPr lang="en-US" sz="1050" dirty="0"/>
          </a:p>
        </p:txBody>
      </p:sp>
      <p:sp>
        <p:nvSpPr>
          <p:cNvPr id="39" name="Shape 36"/>
          <p:cNvSpPr/>
          <p:nvPr/>
        </p:nvSpPr>
        <p:spPr>
          <a:xfrm>
            <a:off x="5212080" y="3383280"/>
            <a:ext cx="502920" cy="0"/>
          </a:xfrm>
          <a:prstGeom prst="line">
            <a:avLst/>
          </a:prstGeom>
          <a:noFill/>
          <a:ln w="15875">
            <a:solidFill>
              <a:srgbClr val="FFE08A"/>
            </a:solidFill>
            <a:prstDash val="solid"/>
            <a:tailEnd type="triangle"/>
          </a:ln>
        </p:spPr>
        <p:txBody>
          <a:bodyPr/>
          <a:lstStyle/>
          <a:p>
            <a:endParaRPr lang="en-GB"/>
          </a:p>
        </p:txBody>
      </p:sp>
      <p:sp>
        <p:nvSpPr>
          <p:cNvPr id="40" name="Shape 37"/>
          <p:cNvSpPr/>
          <p:nvPr/>
        </p:nvSpPr>
        <p:spPr>
          <a:xfrm>
            <a:off x="5212080" y="4206240"/>
            <a:ext cx="502920" cy="0"/>
          </a:xfrm>
          <a:prstGeom prst="line">
            <a:avLst/>
          </a:prstGeom>
          <a:noFill/>
          <a:ln w="15875">
            <a:solidFill>
              <a:srgbClr val="FFE08A"/>
            </a:solidFill>
            <a:prstDash val="solid"/>
            <a:tailEnd type="triangle"/>
          </a:ln>
        </p:spPr>
        <p:txBody>
          <a:bodyPr/>
          <a:lstStyle/>
          <a:p>
            <a:endParaRPr lang="en-GB"/>
          </a:p>
        </p:txBody>
      </p:sp>
      <p:sp>
        <p:nvSpPr>
          <p:cNvPr id="41" name="Shape 38"/>
          <p:cNvSpPr/>
          <p:nvPr/>
        </p:nvSpPr>
        <p:spPr>
          <a:xfrm>
            <a:off x="5943600" y="2697480"/>
            <a:ext cx="1097280" cy="2194560"/>
          </a:xfrm>
          <a:prstGeom prst="ellipse">
            <a:avLst/>
          </a:prstGeom>
          <a:solidFill>
            <a:srgbClr val="5AC8FA">
              <a:alpha val="50000"/>
            </a:srgbClr>
          </a:solidFill>
          <a:ln w="12700">
            <a:solidFill>
              <a:srgbClr val="5AC8FA"/>
            </a:solidFill>
            <a:prstDash val="dash"/>
          </a:ln>
        </p:spPr>
        <p:txBody>
          <a:bodyPr/>
          <a:lstStyle/>
          <a:p>
            <a:endParaRPr lang="en-GB"/>
          </a:p>
        </p:txBody>
      </p:sp>
      <p:sp>
        <p:nvSpPr>
          <p:cNvPr id="42" name="Shape 39"/>
          <p:cNvSpPr/>
          <p:nvPr/>
        </p:nvSpPr>
        <p:spPr>
          <a:xfrm>
            <a:off x="5715000" y="3291840"/>
            <a:ext cx="1554480" cy="1005840"/>
          </a:xfrm>
          <a:prstGeom prst="ellipse">
            <a:avLst/>
          </a:prstGeom>
          <a:solidFill>
            <a:srgbClr val="F28C1B">
              <a:alpha val="50000"/>
            </a:srgbClr>
          </a:solidFill>
          <a:ln w="12700">
            <a:solidFill>
              <a:srgbClr val="F28C1B"/>
            </a:solidFill>
            <a:prstDash val="dash"/>
          </a:ln>
        </p:spPr>
        <p:txBody>
          <a:bodyPr/>
          <a:lstStyle/>
          <a:p>
            <a:endParaRPr lang="en-GB"/>
          </a:p>
        </p:txBody>
      </p:sp>
      <p:sp>
        <p:nvSpPr>
          <p:cNvPr id="43" name="Shape 40"/>
          <p:cNvSpPr/>
          <p:nvPr/>
        </p:nvSpPr>
        <p:spPr>
          <a:xfrm>
            <a:off x="5989320" y="3291840"/>
            <a:ext cx="1005840" cy="1005840"/>
          </a:xfrm>
          <a:prstGeom prst="ellipse">
            <a:avLst/>
          </a:prstGeom>
          <a:solidFill>
            <a:srgbClr val="1F5FA8"/>
          </a:solidFill>
          <a:ln w="12700">
            <a:solidFill>
              <a:srgbClr val="8CC6F0"/>
            </a:solidFill>
            <a:prstDash val="solid"/>
          </a:ln>
        </p:spPr>
        <p:txBody>
          <a:bodyPr/>
          <a:lstStyle/>
          <a:p>
            <a:endParaRPr lang="en-GB"/>
          </a:p>
        </p:txBody>
      </p:sp>
      <p:sp>
        <p:nvSpPr>
          <p:cNvPr id="44" name="Shape 41"/>
          <p:cNvSpPr/>
          <p:nvPr/>
        </p:nvSpPr>
        <p:spPr>
          <a:xfrm rot="-1200000">
            <a:off x="6215634" y="3518154"/>
            <a:ext cx="276606" cy="226314"/>
          </a:xfrm>
          <a:prstGeom prst="ellipse">
            <a:avLst/>
          </a:prstGeom>
          <a:solidFill>
            <a:srgbClr val="3E9B5F"/>
          </a:solidFill>
          <a:ln w="12700">
            <a:solidFill>
              <a:srgbClr val="3E9B5F"/>
            </a:solidFill>
            <a:prstDash val="solid"/>
          </a:ln>
        </p:spPr>
        <p:txBody>
          <a:bodyPr/>
          <a:lstStyle/>
          <a:p>
            <a:endParaRPr lang="en-GB"/>
          </a:p>
        </p:txBody>
      </p:sp>
      <p:sp>
        <p:nvSpPr>
          <p:cNvPr id="45" name="Shape 42"/>
          <p:cNvSpPr/>
          <p:nvPr/>
        </p:nvSpPr>
        <p:spPr>
          <a:xfrm rot="1500000">
            <a:off x="6542532" y="3870198"/>
            <a:ext cx="251460" cy="201168"/>
          </a:xfrm>
          <a:prstGeom prst="ellipse">
            <a:avLst/>
          </a:prstGeom>
          <a:solidFill>
            <a:srgbClr val="3E9B5F"/>
          </a:solidFill>
          <a:ln w="12700">
            <a:solidFill>
              <a:srgbClr val="3E9B5F"/>
            </a:solidFill>
            <a:prstDash val="solid"/>
          </a:ln>
        </p:spPr>
        <p:txBody>
          <a:bodyPr/>
          <a:lstStyle/>
          <a:p>
            <a:endParaRPr lang="en-GB"/>
          </a:p>
        </p:txBody>
      </p:sp>
      <p:sp>
        <p:nvSpPr>
          <p:cNvPr id="46" name="Shape 43"/>
          <p:cNvSpPr/>
          <p:nvPr/>
        </p:nvSpPr>
        <p:spPr>
          <a:xfrm>
            <a:off x="5120640" y="3794760"/>
            <a:ext cx="1371600" cy="0"/>
          </a:xfrm>
          <a:prstGeom prst="line">
            <a:avLst/>
          </a:prstGeom>
          <a:noFill/>
          <a:ln w="15875">
            <a:solidFill>
              <a:srgbClr val="FFE08A"/>
            </a:solidFill>
            <a:prstDash val="dash"/>
          </a:ln>
        </p:spPr>
        <p:txBody>
          <a:bodyPr/>
          <a:lstStyle/>
          <a:p>
            <a:endParaRPr lang="en-GB"/>
          </a:p>
        </p:txBody>
      </p:sp>
      <p:sp>
        <p:nvSpPr>
          <p:cNvPr id="47" name="Shape 44"/>
          <p:cNvSpPr/>
          <p:nvPr/>
        </p:nvSpPr>
        <p:spPr>
          <a:xfrm flipV="1">
            <a:off x="6492240" y="2194560"/>
            <a:ext cx="0" cy="1600200"/>
          </a:xfrm>
          <a:prstGeom prst="line">
            <a:avLst/>
          </a:prstGeom>
          <a:noFill/>
          <a:ln w="15875">
            <a:solidFill>
              <a:srgbClr val="D5E4EC"/>
            </a:solidFill>
            <a:prstDash val="dash"/>
          </a:ln>
        </p:spPr>
        <p:txBody>
          <a:bodyPr/>
          <a:lstStyle/>
          <a:p>
            <a:endParaRPr lang="en-GB"/>
          </a:p>
        </p:txBody>
      </p:sp>
      <p:sp>
        <p:nvSpPr>
          <p:cNvPr id="48" name="Shape 45"/>
          <p:cNvSpPr/>
          <p:nvPr/>
        </p:nvSpPr>
        <p:spPr>
          <a:xfrm>
            <a:off x="6217920" y="3520440"/>
            <a:ext cx="274320" cy="274320"/>
          </a:xfrm>
          <a:prstGeom prst="rect">
            <a:avLst/>
          </a:prstGeom>
          <a:ln w="15875">
            <a:solidFill>
              <a:srgbClr val="FFFFFF"/>
            </a:solidFill>
            <a:prstDash val="solid"/>
          </a:ln>
        </p:spPr>
        <p:txBody>
          <a:bodyPr/>
          <a:lstStyle/>
          <a:p>
            <a:endParaRPr lang="en-GB"/>
          </a:p>
        </p:txBody>
      </p:sp>
      <p:sp>
        <p:nvSpPr>
          <p:cNvPr id="49" name="Text 46"/>
          <p:cNvSpPr/>
          <p:nvPr/>
        </p:nvSpPr>
        <p:spPr>
          <a:xfrm>
            <a:off x="5989320" y="3977640"/>
            <a:ext cx="1005840" cy="2286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Earth</a:t>
            </a:r>
            <a:endParaRPr lang="en-US" sz="1100" dirty="0"/>
          </a:p>
        </p:txBody>
      </p:sp>
      <p:sp>
        <p:nvSpPr>
          <p:cNvPr id="50" name="Shape 47"/>
          <p:cNvSpPr/>
          <p:nvPr/>
        </p:nvSpPr>
        <p:spPr>
          <a:xfrm>
            <a:off x="6263640" y="1965960"/>
            <a:ext cx="457200" cy="457200"/>
          </a:xfrm>
          <a:prstGeom prst="ellipse">
            <a:avLst/>
          </a:prstGeom>
          <a:solidFill>
            <a:srgbClr val="46566E"/>
          </a:solidFill>
          <a:ln w="9525">
            <a:solidFill>
              <a:srgbClr val="9FB0C6"/>
            </a:solidFill>
            <a:prstDash val="solid"/>
          </a:ln>
        </p:spPr>
        <p:txBody>
          <a:bodyPr/>
          <a:lstStyle/>
          <a:p>
            <a:endParaRPr lang="en-GB"/>
          </a:p>
        </p:txBody>
      </p:sp>
      <p:sp>
        <p:nvSpPr>
          <p:cNvPr id="51" name="Shape 48"/>
          <p:cNvSpPr/>
          <p:nvPr/>
        </p:nvSpPr>
        <p:spPr>
          <a:xfrm>
            <a:off x="6263640" y="1965960"/>
            <a:ext cx="457200" cy="457200"/>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52" name="Text 49"/>
          <p:cNvSpPr/>
          <p:nvPr/>
        </p:nvSpPr>
        <p:spPr>
          <a:xfrm>
            <a:off x="5349240" y="2084832"/>
            <a:ext cx="777240" cy="228600"/>
          </a:xfrm>
          <a:prstGeom prst="rect">
            <a:avLst/>
          </a:prstGeom>
          <a:noFill/>
          <a:ln/>
        </p:spPr>
        <p:txBody>
          <a:bodyPr wrap="square" lIns="0" tIns="0" rIns="0" bIns="0" rtlCol="0" anchor="t"/>
          <a:lstStyle/>
          <a:p>
            <a:pPr marL="0" indent="0" algn="r">
              <a:buNone/>
            </a:pPr>
            <a:r>
              <a:rPr lang="en-US" sz="1150" b="1" dirty="0">
                <a:solidFill>
                  <a:srgbClr val="FFFFFF"/>
                </a:solidFill>
                <a:latin typeface="Calibri" pitchFamily="34" charset="0"/>
                <a:ea typeface="Calibri" pitchFamily="34" charset="-122"/>
                <a:cs typeface="Calibri" pitchFamily="34" charset="-120"/>
              </a:rPr>
              <a:t>Moon</a:t>
            </a:r>
            <a:endParaRPr lang="en-US" sz="1150" dirty="0"/>
          </a:p>
        </p:txBody>
      </p:sp>
      <p:sp>
        <p:nvSpPr>
          <p:cNvPr id="53" name="Text 50"/>
          <p:cNvSpPr/>
          <p:nvPr/>
        </p:nvSpPr>
        <p:spPr>
          <a:xfrm>
            <a:off x="7040880" y="2743200"/>
            <a:ext cx="1005840" cy="228600"/>
          </a:xfrm>
          <a:prstGeom prst="rect">
            <a:avLst/>
          </a:prstGeom>
          <a:noFill/>
          <a:ln/>
        </p:spPr>
        <p:txBody>
          <a:bodyPr wrap="square" lIns="0" tIns="0" rIns="0" bIns="0" rtlCol="0" anchor="t"/>
          <a:lstStyle/>
          <a:p>
            <a:pPr marL="0" indent="0">
              <a:buNone/>
            </a:pPr>
            <a:r>
              <a:rPr lang="en-US" sz="1050" dirty="0">
                <a:solidFill>
                  <a:srgbClr val="7FD3E6"/>
                </a:solidFill>
                <a:latin typeface="Calibri" pitchFamily="34" charset="0"/>
                <a:ea typeface="Calibri" pitchFamily="34" charset="-122"/>
                <a:cs typeface="Calibri" pitchFamily="34" charset="-120"/>
              </a:rPr>
              <a:t>Lunar bulge</a:t>
            </a:r>
            <a:endParaRPr lang="en-US" sz="1050" dirty="0"/>
          </a:p>
        </p:txBody>
      </p:sp>
      <p:sp>
        <p:nvSpPr>
          <p:cNvPr id="54" name="Text 51"/>
          <p:cNvSpPr/>
          <p:nvPr/>
        </p:nvSpPr>
        <p:spPr>
          <a:xfrm>
            <a:off x="7315200" y="3703320"/>
            <a:ext cx="777240" cy="228600"/>
          </a:xfrm>
          <a:prstGeom prst="rect">
            <a:avLst/>
          </a:prstGeom>
          <a:noFill/>
          <a:ln/>
        </p:spPr>
        <p:txBody>
          <a:bodyPr wrap="square" lIns="0" tIns="0" rIns="0" bIns="0" rtlCol="0" anchor="t"/>
          <a:lstStyle/>
          <a:p>
            <a:pPr marL="0" indent="0">
              <a:buNone/>
            </a:pPr>
            <a:r>
              <a:rPr lang="en-US" sz="1050" dirty="0">
                <a:solidFill>
                  <a:srgbClr val="F2A93B"/>
                </a:solidFill>
                <a:latin typeface="Calibri" pitchFamily="34" charset="0"/>
                <a:ea typeface="Calibri" pitchFamily="34" charset="-122"/>
                <a:cs typeface="Calibri" pitchFamily="34" charset="-120"/>
              </a:rPr>
              <a:t>Solar bulge</a:t>
            </a:r>
            <a:endParaRPr lang="en-US" sz="1050" dirty="0"/>
          </a:p>
        </p:txBody>
      </p:sp>
      <p:sp>
        <p:nvSpPr>
          <p:cNvPr id="55" name="Shape 52"/>
          <p:cNvSpPr/>
          <p:nvPr/>
        </p:nvSpPr>
        <p:spPr>
          <a:xfrm>
            <a:off x="7296912" y="5056632"/>
            <a:ext cx="493776" cy="493776"/>
          </a:xfrm>
          <a:prstGeom prst="ellipse">
            <a:avLst/>
          </a:prstGeom>
          <a:solidFill>
            <a:srgbClr val="2C3B55"/>
          </a:solidFill>
          <a:ln w="9525">
            <a:solidFill>
              <a:srgbClr val="9FB0C6"/>
            </a:solidFill>
            <a:prstDash val="solid"/>
          </a:ln>
        </p:spPr>
        <p:txBody>
          <a:bodyPr/>
          <a:lstStyle/>
          <a:p>
            <a:endParaRPr lang="en-GB"/>
          </a:p>
        </p:txBody>
      </p:sp>
      <p:sp>
        <p:nvSpPr>
          <p:cNvPr id="56" name="Shape 53"/>
          <p:cNvSpPr/>
          <p:nvPr/>
        </p:nvSpPr>
        <p:spPr>
          <a:xfrm>
            <a:off x="7296912" y="5056632"/>
            <a:ext cx="493776" cy="493776"/>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57" name="Text 54"/>
          <p:cNvSpPr/>
          <p:nvPr/>
        </p:nvSpPr>
        <p:spPr>
          <a:xfrm>
            <a:off x="7040880" y="5596128"/>
            <a:ext cx="960120" cy="3657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From Earth:</a:t>
            </a:r>
            <a:endParaRPr lang="en-US" sz="1050" dirty="0"/>
          </a:p>
          <a:p>
            <a:pPr marL="0" indent="0" algn="ctr">
              <a:buNone/>
            </a:pPr>
            <a:r>
              <a:rPr lang="en-US" sz="1050" dirty="0">
                <a:solidFill>
                  <a:srgbClr val="FFFFFF"/>
                </a:solidFill>
                <a:latin typeface="Calibri" pitchFamily="34" charset="0"/>
                <a:ea typeface="Calibri" pitchFamily="34" charset="-122"/>
                <a:cs typeface="Calibri" pitchFamily="34" charset="-120"/>
              </a:rPr>
              <a:t>third quarter</a:t>
            </a:r>
            <a:endParaRPr lang="en-US" sz="1050" dirty="0"/>
          </a:p>
        </p:txBody>
      </p:sp>
      <p:sp>
        <p:nvSpPr>
          <p:cNvPr id="58" name="Text 55"/>
          <p:cNvSpPr/>
          <p:nvPr/>
        </p:nvSpPr>
        <p:spPr>
          <a:xfrm>
            <a:off x="4526280" y="5715000"/>
            <a:ext cx="2377440" cy="411480"/>
          </a:xfrm>
          <a:prstGeom prst="rect">
            <a:avLst/>
          </a:prstGeom>
          <a:noFill/>
          <a:ln/>
        </p:spPr>
        <p:txBody>
          <a:bodyPr wrap="square" lIns="0" tIns="0" rIns="0" bIns="0" rtlCol="0" anchor="t"/>
          <a:lstStyle/>
          <a:p>
            <a:pPr marL="0" indent="0">
              <a:buNone/>
            </a:pPr>
            <a:r>
              <a:rPr lang="en-US" sz="1050" dirty="0">
                <a:solidFill>
                  <a:srgbClr val="C9DCE8"/>
                </a:solidFill>
                <a:latin typeface="Calibri" pitchFamily="34" charset="0"/>
                <a:ea typeface="Calibri" pitchFamily="34" charset="-122"/>
                <a:cs typeface="Calibri" pitchFamily="34" charset="-120"/>
              </a:rPr>
              <a:t>Earth–Moon direction is ≈90° to the Sun–Earth direction. Bulges exaggerated.</a:t>
            </a:r>
            <a:endParaRPr lang="en-US" sz="1050" dirty="0"/>
          </a:p>
        </p:txBody>
      </p:sp>
      <p:sp>
        <p:nvSpPr>
          <p:cNvPr id="59" name="Shape 56"/>
          <p:cNvSpPr/>
          <p:nvPr/>
        </p:nvSpPr>
        <p:spPr>
          <a:xfrm>
            <a:off x="8321040" y="1371600"/>
            <a:ext cx="3410712" cy="4846320"/>
          </a:xfrm>
          <a:prstGeom prst="roundRect">
            <a:avLst>
              <a:gd name="adj" fmla="val 3217"/>
            </a:avLst>
          </a:prstGeom>
          <a:solidFill>
            <a:srgbClr val="FFFFFF"/>
          </a:solidFill>
          <a:ln w="12700">
            <a:solidFill>
              <a:srgbClr val="D3E3EA"/>
            </a:solidFill>
            <a:prstDash val="solid"/>
          </a:ln>
        </p:spPr>
        <p:txBody>
          <a:bodyPr/>
          <a:lstStyle/>
          <a:p>
            <a:endParaRPr lang="en-GB"/>
          </a:p>
        </p:txBody>
      </p:sp>
      <p:sp>
        <p:nvSpPr>
          <p:cNvPr id="60" name="Text 57"/>
          <p:cNvSpPr/>
          <p:nvPr/>
        </p:nvSpPr>
        <p:spPr>
          <a:xfrm>
            <a:off x="8503920" y="1499616"/>
            <a:ext cx="3044952" cy="411480"/>
          </a:xfrm>
          <a:prstGeom prst="rect">
            <a:avLst/>
          </a:prstGeom>
          <a:noFill/>
          <a:ln/>
        </p:spPr>
        <p:txBody>
          <a:bodyPr wrap="square" lIns="0" tIns="0" rIns="0" bIns="0" rtlCol="0" anchor="t"/>
          <a:lstStyle/>
          <a:p>
            <a:pPr marL="0" indent="0">
              <a:buNone/>
            </a:pPr>
            <a:r>
              <a:rPr lang="en-US" sz="1600" b="1" dirty="0">
                <a:solidFill>
                  <a:srgbClr val="0B2A4A"/>
                </a:solidFill>
                <a:latin typeface="Georgia" pitchFamily="34" charset="0"/>
                <a:ea typeface="Georgia" pitchFamily="34" charset="-122"/>
                <a:cs typeface="Georgia" pitchFamily="34" charset="-120"/>
              </a:rPr>
              <a:t>Neaps: effects partly cancel</a:t>
            </a:r>
            <a:endParaRPr lang="en-US" sz="1600" dirty="0"/>
          </a:p>
        </p:txBody>
      </p:sp>
      <p:sp>
        <p:nvSpPr>
          <p:cNvPr id="61" name="Text 58"/>
          <p:cNvSpPr/>
          <p:nvPr/>
        </p:nvSpPr>
        <p:spPr>
          <a:xfrm>
            <a:off x="8503920" y="1965960"/>
            <a:ext cx="3044952" cy="2194560"/>
          </a:xfrm>
          <a:prstGeom prst="rect">
            <a:avLst/>
          </a:prstGeom>
          <a:noFill/>
          <a:ln/>
        </p:spPr>
        <p:txBody>
          <a:bodyPr wrap="square" lIns="0" tIns="0" rIns="0" bIns="0" rtlCol="0" anchor="t"/>
          <a:lstStyle/>
          <a:p>
            <a:pPr marL="165100" indent="-165100">
              <a:spcAft>
                <a:spcPts val="500"/>
              </a:spcAft>
              <a:buSzPct val="100000"/>
              <a:buChar char="•"/>
            </a:pPr>
            <a:r>
              <a:rPr lang="en-US" sz="1250" dirty="0">
                <a:solidFill>
                  <a:srgbClr val="12263A"/>
                </a:solidFill>
                <a:latin typeface="Calibri" pitchFamily="34" charset="0"/>
                <a:ea typeface="Calibri" pitchFamily="34" charset="-122"/>
                <a:cs typeface="Calibri" pitchFamily="34" charset="-120"/>
              </a:rPr>
              <a:t>At first and third quarter, the Sun–Earth and Earth–Moon directions are about 90° apart.</a:t>
            </a:r>
            <a:endParaRPr lang="en-US" sz="1250" dirty="0"/>
          </a:p>
          <a:p>
            <a:pPr marL="165100" indent="-165100">
              <a:spcAft>
                <a:spcPts val="500"/>
              </a:spcAft>
              <a:buSzPct val="100000"/>
              <a:buChar char="•"/>
            </a:pPr>
            <a:r>
              <a:rPr lang="en-US" sz="1250" dirty="0">
                <a:solidFill>
                  <a:srgbClr val="12263A"/>
                </a:solidFill>
                <a:latin typeface="Calibri" pitchFamily="34" charset="0"/>
                <a:ea typeface="Calibri" pitchFamily="34" charset="-122"/>
                <a:cs typeface="Calibri" pitchFamily="34" charset="-120"/>
              </a:rPr>
              <a:t>Each body’s bulge sits where the other’s tide is low, so the solar and lunar effects partly counteract one another.</a:t>
            </a:r>
            <a:endParaRPr lang="en-US" sz="1250" dirty="0"/>
          </a:p>
          <a:p>
            <a:pPr marL="165100" indent="-165100">
              <a:spcAft>
                <a:spcPts val="500"/>
              </a:spcAft>
              <a:buSzPct val="100000"/>
              <a:buChar char="•"/>
            </a:pPr>
            <a:r>
              <a:rPr lang="en-US" sz="1250" dirty="0">
                <a:solidFill>
                  <a:srgbClr val="12263A"/>
                </a:solidFill>
                <a:latin typeface="Calibri" pitchFamily="34" charset="0"/>
                <a:ea typeface="Calibri" pitchFamily="34" charset="-122"/>
                <a:cs typeface="Calibri" pitchFamily="34" charset="-120"/>
              </a:rPr>
              <a:t>Generally a smaller tidal range: lower highs, higher lows. The Moon’s larger effect still sets the pattern.</a:t>
            </a:r>
            <a:endParaRPr lang="en-US" sz="1250" dirty="0"/>
          </a:p>
        </p:txBody>
      </p:sp>
      <p:sp>
        <p:nvSpPr>
          <p:cNvPr id="62" name="Shape 59"/>
          <p:cNvSpPr/>
          <p:nvPr/>
        </p:nvSpPr>
        <p:spPr>
          <a:xfrm>
            <a:off x="8458200" y="4297680"/>
            <a:ext cx="3136392" cy="1783080"/>
          </a:xfrm>
          <a:prstGeom prst="roundRect">
            <a:avLst>
              <a:gd name="adj" fmla="val 4103"/>
            </a:avLst>
          </a:prstGeom>
          <a:solidFill>
            <a:srgbClr val="E6F4F8"/>
          </a:solidFill>
          <a:ln w="12700">
            <a:solidFill>
              <a:srgbClr val="E6F4F8"/>
            </a:solidFill>
            <a:prstDash val="solid"/>
          </a:ln>
        </p:spPr>
        <p:txBody>
          <a:bodyPr/>
          <a:lstStyle/>
          <a:p>
            <a:endParaRPr lang="en-GB"/>
          </a:p>
        </p:txBody>
      </p:sp>
      <p:sp>
        <p:nvSpPr>
          <p:cNvPr id="63" name="Text 60"/>
          <p:cNvSpPr/>
          <p:nvPr/>
        </p:nvSpPr>
        <p:spPr>
          <a:xfrm>
            <a:off x="8595360" y="4370832"/>
            <a:ext cx="2862072" cy="1636776"/>
          </a:xfrm>
          <a:prstGeom prst="rect">
            <a:avLst/>
          </a:prstGeom>
          <a:noFill/>
          <a:ln/>
        </p:spPr>
        <p:txBody>
          <a:bodyPr wrap="square" lIns="0" tIns="0" rIns="0" bIns="0" rtlCol="0" anchor="ctr"/>
          <a:lstStyle/>
          <a:p>
            <a:pPr marL="0" indent="0">
              <a:buNone/>
            </a:pPr>
            <a:r>
              <a:rPr lang="en-US" sz="1150" b="1" dirty="0">
                <a:solidFill>
                  <a:srgbClr val="0B2A4A"/>
                </a:solidFill>
                <a:latin typeface="Calibri" pitchFamily="34" charset="0"/>
                <a:ea typeface="Calibri" pitchFamily="34" charset="-122"/>
                <a:cs typeface="Calibri" pitchFamily="34" charset="-120"/>
              </a:rPr>
              <a:t>Same geometry, opposite sides. </a:t>
            </a:r>
            <a:r>
              <a:rPr lang="en-US" sz="1150" dirty="0">
                <a:solidFill>
                  <a:srgbClr val="0B2A4A"/>
                </a:solidFill>
                <a:latin typeface="Calibri" pitchFamily="34" charset="0"/>
                <a:ea typeface="Calibri" pitchFamily="34" charset="-122"/>
                <a:cs typeface="Calibri" pitchFamily="34" charset="-120"/>
              </a:rPr>
              <a:t>The lit half faces the Sun in both. From Earth we see the right half lit at first quarter and the left half at third quarter (northern hemisphere). Phases come from viewing geometry, not Earth’s shadow.</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dirty="0">
                <a:solidFill>
                  <a:srgbClr val="1B8FB0"/>
                </a:solidFill>
                <a:latin typeface="Calibri" pitchFamily="34" charset="0"/>
                <a:ea typeface="Calibri" pitchFamily="34" charset="-122"/>
                <a:cs typeface="Calibri" pitchFamily="34" charset="-120"/>
              </a:rPr>
              <a:t>TIDES · PHASES AND THE SPRING–NEAP CYCLE · 5 OF 5</a:t>
            </a:r>
            <a:endParaRPr lang="en-US" sz="1100" dirty="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dirty="0">
                <a:solidFill>
                  <a:srgbClr val="0B2A4A"/>
                </a:solidFill>
                <a:latin typeface="Georgia" pitchFamily="34" charset="0"/>
                <a:ea typeface="Georgia" pitchFamily="34" charset="-122"/>
                <a:cs typeface="Georgia" pitchFamily="34" charset="-120"/>
              </a:rPr>
              <a:t>Moon phases and the spring–neap cycle</a:t>
            </a:r>
            <a:endParaRPr lang="en-US" sz="2700" dirty="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Text 2"/>
          <p:cNvSpPr/>
          <p:nvPr/>
        </p:nvSpPr>
        <p:spPr>
          <a:xfrm>
            <a:off x="457200" y="1069848"/>
            <a:ext cx="10332720" cy="256032"/>
          </a:xfrm>
          <a:prstGeom prst="rect">
            <a:avLst/>
          </a:prstGeom>
          <a:noFill/>
          <a:ln/>
        </p:spPr>
        <p:txBody>
          <a:bodyPr wrap="square" lIns="0" tIns="0" rIns="0" bIns="0" rtlCol="0" anchor="t"/>
          <a:lstStyle/>
          <a:p>
            <a:pPr marL="0" indent="0">
              <a:buNone/>
            </a:pPr>
            <a:r>
              <a:rPr lang="en-US" sz="1200" dirty="0">
                <a:solidFill>
                  <a:srgbClr val="56697C"/>
                </a:solidFill>
                <a:latin typeface="Calibri" pitchFamily="34" charset="0"/>
                <a:ea typeface="Calibri" pitchFamily="34" charset="-122"/>
                <a:cs typeface="Calibri" pitchFamily="34" charset="-120"/>
              </a:rPr>
              <a:t>Sunlight always arrives from the left and the Moon’s lit half always faces the Sun. Phases come from our viewing angle, not Earth’s shadow.</a:t>
            </a:r>
            <a:endParaRPr lang="en-US" sz="1200" dirty="0"/>
          </a:p>
        </p:txBody>
      </p:sp>
      <p:sp>
        <p:nvSpPr>
          <p:cNvPr id="6" name="Shape 3"/>
          <p:cNvSpPr/>
          <p:nvPr/>
        </p:nvSpPr>
        <p:spPr>
          <a:xfrm>
            <a:off x="457200" y="1417320"/>
            <a:ext cx="2103120" cy="2926080"/>
          </a:xfrm>
          <a:prstGeom prst="roundRect">
            <a:avLst>
              <a:gd name="adj" fmla="val 5217"/>
            </a:avLst>
          </a:prstGeom>
          <a:solidFill>
            <a:srgbClr val="0A1F3A"/>
          </a:solidFill>
          <a:ln w="12700">
            <a:solidFill>
              <a:srgbClr val="0A1F3A"/>
            </a:solidFill>
            <a:prstDash val="solid"/>
          </a:ln>
        </p:spPr>
        <p:txBody>
          <a:bodyPr/>
          <a:lstStyle/>
          <a:p>
            <a:endParaRPr lang="en-GB"/>
          </a:p>
        </p:txBody>
      </p:sp>
      <p:sp>
        <p:nvSpPr>
          <p:cNvPr id="7" name="Text 4"/>
          <p:cNvSpPr/>
          <p:nvPr/>
        </p:nvSpPr>
        <p:spPr>
          <a:xfrm>
            <a:off x="457200" y="1490472"/>
            <a:ext cx="2103120" cy="274320"/>
          </a:xfrm>
          <a:prstGeom prst="rect">
            <a:avLst/>
          </a:prstGeom>
          <a:noFill/>
          <a:ln/>
        </p:spPr>
        <p:txBody>
          <a:bodyPr wrap="square" lIns="0" tIns="0" rIns="0" bIns="0" rtlCol="0" anchor="t"/>
          <a:lstStyle/>
          <a:p>
            <a:pPr marL="0" indent="0" algn="ctr">
              <a:buNone/>
            </a:pPr>
            <a:r>
              <a:rPr lang="en-US" sz="1300" b="1" dirty="0">
                <a:solidFill>
                  <a:srgbClr val="FFFFFF"/>
                </a:solidFill>
                <a:latin typeface="Calibri" pitchFamily="34" charset="0"/>
                <a:ea typeface="Calibri" pitchFamily="34" charset="-122"/>
                <a:cs typeface="Calibri" pitchFamily="34" charset="-120"/>
              </a:rPr>
              <a:t>NEW MOON</a:t>
            </a:r>
            <a:endParaRPr lang="en-US" sz="1300" dirty="0"/>
          </a:p>
        </p:txBody>
      </p:sp>
      <p:sp>
        <p:nvSpPr>
          <p:cNvPr id="8" name="Shape 5"/>
          <p:cNvSpPr/>
          <p:nvPr/>
        </p:nvSpPr>
        <p:spPr>
          <a:xfrm>
            <a:off x="566928" y="2267712"/>
            <a:ext cx="274320" cy="0"/>
          </a:xfrm>
          <a:prstGeom prst="line">
            <a:avLst/>
          </a:prstGeom>
          <a:noFill/>
          <a:ln w="15875">
            <a:solidFill>
              <a:srgbClr val="FFE08A"/>
            </a:solidFill>
            <a:prstDash val="solid"/>
            <a:tailEnd type="triangle"/>
          </a:ln>
        </p:spPr>
        <p:txBody>
          <a:bodyPr/>
          <a:lstStyle/>
          <a:p>
            <a:endParaRPr lang="en-GB"/>
          </a:p>
        </p:txBody>
      </p:sp>
      <p:sp>
        <p:nvSpPr>
          <p:cNvPr id="9" name="Shape 6"/>
          <p:cNvSpPr/>
          <p:nvPr/>
        </p:nvSpPr>
        <p:spPr>
          <a:xfrm>
            <a:off x="566928" y="2542032"/>
            <a:ext cx="274320" cy="0"/>
          </a:xfrm>
          <a:prstGeom prst="line">
            <a:avLst/>
          </a:prstGeom>
          <a:noFill/>
          <a:ln w="15875">
            <a:solidFill>
              <a:srgbClr val="FFE08A"/>
            </a:solidFill>
            <a:prstDash val="solid"/>
            <a:tailEnd type="triangle"/>
          </a:ln>
        </p:spPr>
        <p:txBody>
          <a:bodyPr/>
          <a:lstStyle/>
          <a:p>
            <a:endParaRPr lang="en-GB"/>
          </a:p>
        </p:txBody>
      </p:sp>
      <p:sp>
        <p:nvSpPr>
          <p:cNvPr id="10" name="Shape 7"/>
          <p:cNvSpPr/>
          <p:nvPr/>
        </p:nvSpPr>
        <p:spPr>
          <a:xfrm>
            <a:off x="566928" y="2816352"/>
            <a:ext cx="274320" cy="0"/>
          </a:xfrm>
          <a:prstGeom prst="line">
            <a:avLst/>
          </a:prstGeom>
          <a:noFill/>
          <a:ln w="15875">
            <a:solidFill>
              <a:srgbClr val="FFE08A"/>
            </a:solidFill>
            <a:prstDash val="solid"/>
            <a:tailEnd type="triangle"/>
          </a:ln>
        </p:spPr>
        <p:txBody>
          <a:bodyPr/>
          <a:lstStyle/>
          <a:p>
            <a:endParaRPr lang="en-GB"/>
          </a:p>
        </p:txBody>
      </p:sp>
      <p:sp>
        <p:nvSpPr>
          <p:cNvPr id="11" name="Shape 8"/>
          <p:cNvSpPr/>
          <p:nvPr/>
        </p:nvSpPr>
        <p:spPr>
          <a:xfrm>
            <a:off x="941832" y="1975104"/>
            <a:ext cx="1133856" cy="1133856"/>
          </a:xfrm>
          <a:prstGeom prst="ellipse">
            <a:avLst/>
          </a:prstGeom>
          <a:ln w="12700">
            <a:solidFill>
              <a:srgbClr val="6B7F99"/>
            </a:solidFill>
            <a:prstDash val="dash"/>
          </a:ln>
        </p:spPr>
        <p:txBody>
          <a:bodyPr/>
          <a:lstStyle/>
          <a:p>
            <a:endParaRPr lang="en-GB"/>
          </a:p>
        </p:txBody>
      </p:sp>
      <p:sp>
        <p:nvSpPr>
          <p:cNvPr id="12" name="Shape 9"/>
          <p:cNvSpPr/>
          <p:nvPr/>
        </p:nvSpPr>
        <p:spPr>
          <a:xfrm>
            <a:off x="1289304" y="2322576"/>
            <a:ext cx="438912" cy="438912"/>
          </a:xfrm>
          <a:prstGeom prst="ellipse">
            <a:avLst/>
          </a:prstGeom>
          <a:solidFill>
            <a:srgbClr val="1F5FA8"/>
          </a:solidFill>
          <a:ln w="12700">
            <a:solidFill>
              <a:srgbClr val="8CC6F0"/>
            </a:solidFill>
            <a:prstDash val="solid"/>
          </a:ln>
        </p:spPr>
        <p:txBody>
          <a:bodyPr/>
          <a:lstStyle/>
          <a:p>
            <a:endParaRPr lang="en-GB"/>
          </a:p>
        </p:txBody>
      </p:sp>
      <p:sp>
        <p:nvSpPr>
          <p:cNvPr id="13" name="Shape 10"/>
          <p:cNvSpPr/>
          <p:nvPr/>
        </p:nvSpPr>
        <p:spPr>
          <a:xfrm rot="-1200000">
            <a:off x="1388059" y="2421331"/>
            <a:ext cx="120701" cy="98755"/>
          </a:xfrm>
          <a:prstGeom prst="ellipse">
            <a:avLst/>
          </a:prstGeom>
          <a:solidFill>
            <a:srgbClr val="3E9B5F"/>
          </a:solidFill>
          <a:ln w="12700">
            <a:solidFill>
              <a:srgbClr val="3E9B5F"/>
            </a:solidFill>
            <a:prstDash val="solid"/>
          </a:ln>
        </p:spPr>
        <p:txBody>
          <a:bodyPr/>
          <a:lstStyle/>
          <a:p>
            <a:endParaRPr lang="en-GB"/>
          </a:p>
        </p:txBody>
      </p:sp>
      <p:sp>
        <p:nvSpPr>
          <p:cNvPr id="14" name="Shape 11"/>
          <p:cNvSpPr/>
          <p:nvPr/>
        </p:nvSpPr>
        <p:spPr>
          <a:xfrm rot="1500000">
            <a:off x="1530706" y="2574950"/>
            <a:ext cx="109728" cy="87782"/>
          </a:xfrm>
          <a:prstGeom prst="ellipse">
            <a:avLst/>
          </a:prstGeom>
          <a:solidFill>
            <a:srgbClr val="3E9B5F"/>
          </a:solidFill>
          <a:ln w="12700">
            <a:solidFill>
              <a:srgbClr val="3E9B5F"/>
            </a:solidFill>
            <a:prstDash val="solid"/>
          </a:ln>
        </p:spPr>
        <p:txBody>
          <a:bodyPr/>
          <a:lstStyle/>
          <a:p>
            <a:endParaRPr lang="en-GB"/>
          </a:p>
        </p:txBody>
      </p:sp>
      <p:sp>
        <p:nvSpPr>
          <p:cNvPr id="15" name="Shape 12"/>
          <p:cNvSpPr/>
          <p:nvPr/>
        </p:nvSpPr>
        <p:spPr>
          <a:xfrm>
            <a:off x="804672" y="2404872"/>
            <a:ext cx="274320" cy="274320"/>
          </a:xfrm>
          <a:prstGeom prst="ellipse">
            <a:avLst/>
          </a:prstGeom>
          <a:solidFill>
            <a:srgbClr val="46566E"/>
          </a:solidFill>
          <a:ln w="9525">
            <a:solidFill>
              <a:srgbClr val="9FB0C6"/>
            </a:solidFill>
            <a:prstDash val="solid"/>
          </a:ln>
        </p:spPr>
        <p:txBody>
          <a:bodyPr/>
          <a:lstStyle/>
          <a:p>
            <a:endParaRPr lang="en-GB"/>
          </a:p>
        </p:txBody>
      </p:sp>
      <p:sp>
        <p:nvSpPr>
          <p:cNvPr id="16" name="Shape 13"/>
          <p:cNvSpPr/>
          <p:nvPr/>
        </p:nvSpPr>
        <p:spPr>
          <a:xfrm>
            <a:off x="804672" y="2404872"/>
            <a:ext cx="274320" cy="274320"/>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17" name="Text 14"/>
          <p:cNvSpPr/>
          <p:nvPr/>
        </p:nvSpPr>
        <p:spPr>
          <a:xfrm>
            <a:off x="457200" y="3246120"/>
            <a:ext cx="2103120" cy="201168"/>
          </a:xfrm>
          <a:prstGeom prst="rect">
            <a:avLst/>
          </a:prstGeom>
          <a:noFill/>
          <a:ln/>
        </p:spPr>
        <p:txBody>
          <a:bodyPr wrap="square" lIns="0" tIns="0" rIns="0" bIns="0" rtlCol="0" anchor="t"/>
          <a:lstStyle/>
          <a:p>
            <a:pPr marL="0" indent="0" algn="ctr">
              <a:buNone/>
            </a:pPr>
            <a:r>
              <a:rPr lang="en-US" sz="1050" dirty="0">
                <a:solidFill>
                  <a:srgbClr val="7FD3E6"/>
                </a:solidFill>
                <a:latin typeface="Calibri" pitchFamily="34" charset="0"/>
                <a:ea typeface="Calibri" pitchFamily="34" charset="-122"/>
                <a:cs typeface="Calibri" pitchFamily="34" charset="-120"/>
              </a:rPr>
              <a:t>Seen from Earth</a:t>
            </a:r>
            <a:endParaRPr lang="en-US" sz="1050" dirty="0"/>
          </a:p>
        </p:txBody>
      </p:sp>
      <p:sp>
        <p:nvSpPr>
          <p:cNvPr id="18" name="Shape 15"/>
          <p:cNvSpPr/>
          <p:nvPr/>
        </p:nvSpPr>
        <p:spPr>
          <a:xfrm>
            <a:off x="1252728" y="3474720"/>
            <a:ext cx="512064" cy="512064"/>
          </a:xfrm>
          <a:prstGeom prst="ellipse">
            <a:avLst/>
          </a:prstGeom>
          <a:solidFill>
            <a:srgbClr val="2C3B55"/>
          </a:solidFill>
          <a:ln w="9525">
            <a:solidFill>
              <a:srgbClr val="9FB0C6"/>
            </a:solidFill>
            <a:prstDash val="solid"/>
          </a:ln>
        </p:spPr>
        <p:txBody>
          <a:bodyPr/>
          <a:lstStyle/>
          <a:p>
            <a:endParaRPr lang="en-GB"/>
          </a:p>
        </p:txBody>
      </p:sp>
      <p:sp>
        <p:nvSpPr>
          <p:cNvPr id="19" name="Text 16"/>
          <p:cNvSpPr/>
          <p:nvPr/>
        </p:nvSpPr>
        <p:spPr>
          <a:xfrm>
            <a:off x="457200" y="4041648"/>
            <a:ext cx="2103120" cy="228600"/>
          </a:xfrm>
          <a:prstGeom prst="rect">
            <a:avLst/>
          </a:prstGeom>
          <a:noFill/>
          <a:ln/>
        </p:spPr>
        <p:txBody>
          <a:bodyPr wrap="square" lIns="0" tIns="0" rIns="0" bIns="0" rtlCol="0" anchor="t"/>
          <a:lstStyle/>
          <a:p>
            <a:pPr marL="0" indent="0" algn="ctr">
              <a:buNone/>
            </a:pPr>
            <a:r>
              <a:rPr lang="en-US" sz="1150" b="1" dirty="0">
                <a:solidFill>
                  <a:srgbClr val="F2A93B"/>
                </a:solidFill>
                <a:latin typeface="Calibri" pitchFamily="34" charset="0"/>
                <a:ea typeface="Calibri" pitchFamily="34" charset="-122"/>
                <a:cs typeface="Calibri" pitchFamily="34" charset="-120"/>
              </a:rPr>
              <a:t>Day 0</a:t>
            </a:r>
            <a:endParaRPr lang="en-US" sz="1150" dirty="0"/>
          </a:p>
        </p:txBody>
      </p:sp>
      <p:sp>
        <p:nvSpPr>
          <p:cNvPr id="20" name="Shape 17"/>
          <p:cNvSpPr/>
          <p:nvPr/>
        </p:nvSpPr>
        <p:spPr>
          <a:xfrm>
            <a:off x="457200" y="4453128"/>
            <a:ext cx="2103120" cy="347472"/>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21" name="Text 18"/>
          <p:cNvSpPr/>
          <p:nvPr/>
        </p:nvSpPr>
        <p:spPr>
          <a:xfrm>
            <a:off x="457200" y="4453128"/>
            <a:ext cx="2103120" cy="347472"/>
          </a:xfrm>
          <a:prstGeom prst="rect">
            <a:avLst/>
          </a:prstGeom>
          <a:noFill/>
          <a:ln/>
        </p:spPr>
        <p:txBody>
          <a:bodyPr wrap="square" lIns="0" tIns="0" rIns="0" bIns="0" rtlCol="0" anchor="ctr"/>
          <a:lstStyle/>
          <a:p>
            <a:pPr marL="0" indent="0" algn="ctr">
              <a:buNone/>
            </a:pPr>
            <a:r>
              <a:rPr lang="en-US" sz="1200" b="1" dirty="0">
                <a:solidFill>
                  <a:srgbClr val="0A1F3A"/>
                </a:solidFill>
                <a:latin typeface="Calibri" pitchFamily="34" charset="0"/>
                <a:ea typeface="Calibri" pitchFamily="34" charset="-122"/>
                <a:cs typeface="Calibri" pitchFamily="34" charset="-120"/>
              </a:rPr>
              <a:t>SPRING TIDES</a:t>
            </a:r>
            <a:endParaRPr lang="en-US" sz="1200" dirty="0"/>
          </a:p>
        </p:txBody>
      </p:sp>
      <p:sp>
        <p:nvSpPr>
          <p:cNvPr id="22" name="Shape 19"/>
          <p:cNvSpPr/>
          <p:nvPr/>
        </p:nvSpPr>
        <p:spPr>
          <a:xfrm>
            <a:off x="2743200" y="1417320"/>
            <a:ext cx="2103120" cy="2926080"/>
          </a:xfrm>
          <a:prstGeom prst="roundRect">
            <a:avLst>
              <a:gd name="adj" fmla="val 5217"/>
            </a:avLst>
          </a:prstGeom>
          <a:solidFill>
            <a:srgbClr val="0A1F3A"/>
          </a:solidFill>
          <a:ln w="12700">
            <a:solidFill>
              <a:srgbClr val="0A1F3A"/>
            </a:solidFill>
            <a:prstDash val="solid"/>
          </a:ln>
        </p:spPr>
        <p:txBody>
          <a:bodyPr/>
          <a:lstStyle/>
          <a:p>
            <a:endParaRPr lang="en-GB"/>
          </a:p>
        </p:txBody>
      </p:sp>
      <p:sp>
        <p:nvSpPr>
          <p:cNvPr id="23" name="Text 20"/>
          <p:cNvSpPr/>
          <p:nvPr/>
        </p:nvSpPr>
        <p:spPr>
          <a:xfrm>
            <a:off x="2743200" y="1490472"/>
            <a:ext cx="2103120" cy="274320"/>
          </a:xfrm>
          <a:prstGeom prst="rect">
            <a:avLst/>
          </a:prstGeom>
          <a:noFill/>
          <a:ln/>
        </p:spPr>
        <p:txBody>
          <a:bodyPr wrap="square" lIns="0" tIns="0" rIns="0" bIns="0" rtlCol="0" anchor="t"/>
          <a:lstStyle/>
          <a:p>
            <a:pPr marL="0" indent="0" algn="ctr">
              <a:buNone/>
            </a:pPr>
            <a:r>
              <a:rPr lang="en-US" sz="1300" b="1" dirty="0">
                <a:solidFill>
                  <a:srgbClr val="FFFFFF"/>
                </a:solidFill>
                <a:latin typeface="Calibri" pitchFamily="34" charset="0"/>
                <a:ea typeface="Calibri" pitchFamily="34" charset="-122"/>
                <a:cs typeface="Calibri" pitchFamily="34" charset="-120"/>
              </a:rPr>
              <a:t>FIRST QUARTER</a:t>
            </a:r>
            <a:endParaRPr lang="en-US" sz="1300" dirty="0"/>
          </a:p>
        </p:txBody>
      </p:sp>
      <p:sp>
        <p:nvSpPr>
          <p:cNvPr id="24" name="Shape 21"/>
          <p:cNvSpPr/>
          <p:nvPr/>
        </p:nvSpPr>
        <p:spPr>
          <a:xfrm>
            <a:off x="2852928" y="2267712"/>
            <a:ext cx="274320" cy="0"/>
          </a:xfrm>
          <a:prstGeom prst="line">
            <a:avLst/>
          </a:prstGeom>
          <a:noFill/>
          <a:ln w="15875">
            <a:solidFill>
              <a:srgbClr val="FFE08A"/>
            </a:solidFill>
            <a:prstDash val="solid"/>
            <a:tailEnd type="triangle"/>
          </a:ln>
        </p:spPr>
        <p:txBody>
          <a:bodyPr/>
          <a:lstStyle/>
          <a:p>
            <a:endParaRPr lang="en-GB"/>
          </a:p>
        </p:txBody>
      </p:sp>
      <p:sp>
        <p:nvSpPr>
          <p:cNvPr id="25" name="Shape 22"/>
          <p:cNvSpPr/>
          <p:nvPr/>
        </p:nvSpPr>
        <p:spPr>
          <a:xfrm>
            <a:off x="2852928" y="2542032"/>
            <a:ext cx="274320" cy="0"/>
          </a:xfrm>
          <a:prstGeom prst="line">
            <a:avLst/>
          </a:prstGeom>
          <a:noFill/>
          <a:ln w="15875">
            <a:solidFill>
              <a:srgbClr val="FFE08A"/>
            </a:solidFill>
            <a:prstDash val="solid"/>
            <a:tailEnd type="triangle"/>
          </a:ln>
        </p:spPr>
        <p:txBody>
          <a:bodyPr/>
          <a:lstStyle/>
          <a:p>
            <a:endParaRPr lang="en-GB"/>
          </a:p>
        </p:txBody>
      </p:sp>
      <p:sp>
        <p:nvSpPr>
          <p:cNvPr id="26" name="Shape 23"/>
          <p:cNvSpPr/>
          <p:nvPr/>
        </p:nvSpPr>
        <p:spPr>
          <a:xfrm>
            <a:off x="2852928" y="2816352"/>
            <a:ext cx="274320" cy="0"/>
          </a:xfrm>
          <a:prstGeom prst="line">
            <a:avLst/>
          </a:prstGeom>
          <a:noFill/>
          <a:ln w="15875">
            <a:solidFill>
              <a:srgbClr val="FFE08A"/>
            </a:solidFill>
            <a:prstDash val="solid"/>
            <a:tailEnd type="triangle"/>
          </a:ln>
        </p:spPr>
        <p:txBody>
          <a:bodyPr/>
          <a:lstStyle/>
          <a:p>
            <a:endParaRPr lang="en-GB"/>
          </a:p>
        </p:txBody>
      </p:sp>
      <p:sp>
        <p:nvSpPr>
          <p:cNvPr id="27" name="Shape 24"/>
          <p:cNvSpPr/>
          <p:nvPr/>
        </p:nvSpPr>
        <p:spPr>
          <a:xfrm>
            <a:off x="3227832" y="1975104"/>
            <a:ext cx="1133856" cy="1133856"/>
          </a:xfrm>
          <a:prstGeom prst="ellipse">
            <a:avLst/>
          </a:prstGeom>
          <a:ln w="12700">
            <a:solidFill>
              <a:srgbClr val="6B7F99"/>
            </a:solidFill>
            <a:prstDash val="dash"/>
          </a:ln>
        </p:spPr>
        <p:txBody>
          <a:bodyPr/>
          <a:lstStyle/>
          <a:p>
            <a:endParaRPr lang="en-GB"/>
          </a:p>
        </p:txBody>
      </p:sp>
      <p:sp>
        <p:nvSpPr>
          <p:cNvPr id="28" name="Shape 25"/>
          <p:cNvSpPr/>
          <p:nvPr/>
        </p:nvSpPr>
        <p:spPr>
          <a:xfrm>
            <a:off x="3575304" y="2322576"/>
            <a:ext cx="438912" cy="438912"/>
          </a:xfrm>
          <a:prstGeom prst="ellipse">
            <a:avLst/>
          </a:prstGeom>
          <a:solidFill>
            <a:srgbClr val="1F5FA8"/>
          </a:solidFill>
          <a:ln w="12700">
            <a:solidFill>
              <a:srgbClr val="8CC6F0"/>
            </a:solidFill>
            <a:prstDash val="solid"/>
          </a:ln>
        </p:spPr>
        <p:txBody>
          <a:bodyPr/>
          <a:lstStyle/>
          <a:p>
            <a:endParaRPr lang="en-GB"/>
          </a:p>
        </p:txBody>
      </p:sp>
      <p:sp>
        <p:nvSpPr>
          <p:cNvPr id="29" name="Shape 26"/>
          <p:cNvSpPr/>
          <p:nvPr/>
        </p:nvSpPr>
        <p:spPr>
          <a:xfrm rot="-1200000">
            <a:off x="3674059" y="2421331"/>
            <a:ext cx="120701" cy="98755"/>
          </a:xfrm>
          <a:prstGeom prst="ellipse">
            <a:avLst/>
          </a:prstGeom>
          <a:solidFill>
            <a:srgbClr val="3E9B5F"/>
          </a:solidFill>
          <a:ln w="12700">
            <a:solidFill>
              <a:srgbClr val="3E9B5F"/>
            </a:solidFill>
            <a:prstDash val="solid"/>
          </a:ln>
        </p:spPr>
        <p:txBody>
          <a:bodyPr/>
          <a:lstStyle/>
          <a:p>
            <a:endParaRPr lang="en-GB"/>
          </a:p>
        </p:txBody>
      </p:sp>
      <p:sp>
        <p:nvSpPr>
          <p:cNvPr id="30" name="Shape 27"/>
          <p:cNvSpPr/>
          <p:nvPr/>
        </p:nvSpPr>
        <p:spPr>
          <a:xfrm rot="1500000">
            <a:off x="3816706" y="2574950"/>
            <a:ext cx="109728" cy="87782"/>
          </a:xfrm>
          <a:prstGeom prst="ellipse">
            <a:avLst/>
          </a:prstGeom>
          <a:solidFill>
            <a:srgbClr val="3E9B5F"/>
          </a:solidFill>
          <a:ln w="12700">
            <a:solidFill>
              <a:srgbClr val="3E9B5F"/>
            </a:solidFill>
            <a:prstDash val="solid"/>
          </a:ln>
        </p:spPr>
        <p:txBody>
          <a:bodyPr/>
          <a:lstStyle/>
          <a:p>
            <a:endParaRPr lang="en-GB"/>
          </a:p>
        </p:txBody>
      </p:sp>
      <p:sp>
        <p:nvSpPr>
          <p:cNvPr id="31" name="Shape 28"/>
          <p:cNvSpPr/>
          <p:nvPr/>
        </p:nvSpPr>
        <p:spPr>
          <a:xfrm>
            <a:off x="3657600" y="2971800"/>
            <a:ext cx="274320" cy="274320"/>
          </a:xfrm>
          <a:prstGeom prst="ellipse">
            <a:avLst/>
          </a:prstGeom>
          <a:solidFill>
            <a:srgbClr val="46566E"/>
          </a:solidFill>
          <a:ln w="9525">
            <a:solidFill>
              <a:srgbClr val="9FB0C6"/>
            </a:solidFill>
            <a:prstDash val="solid"/>
          </a:ln>
        </p:spPr>
        <p:txBody>
          <a:bodyPr/>
          <a:lstStyle/>
          <a:p>
            <a:endParaRPr lang="en-GB"/>
          </a:p>
        </p:txBody>
      </p:sp>
      <p:sp>
        <p:nvSpPr>
          <p:cNvPr id="32" name="Shape 29"/>
          <p:cNvSpPr/>
          <p:nvPr/>
        </p:nvSpPr>
        <p:spPr>
          <a:xfrm>
            <a:off x="3657600" y="2971800"/>
            <a:ext cx="274320" cy="274320"/>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33" name="Text 30"/>
          <p:cNvSpPr/>
          <p:nvPr/>
        </p:nvSpPr>
        <p:spPr>
          <a:xfrm>
            <a:off x="2743200" y="3246120"/>
            <a:ext cx="2103120" cy="201168"/>
          </a:xfrm>
          <a:prstGeom prst="rect">
            <a:avLst/>
          </a:prstGeom>
          <a:noFill/>
          <a:ln/>
        </p:spPr>
        <p:txBody>
          <a:bodyPr wrap="square" lIns="0" tIns="0" rIns="0" bIns="0" rtlCol="0" anchor="t"/>
          <a:lstStyle/>
          <a:p>
            <a:pPr marL="0" indent="0" algn="ctr">
              <a:buNone/>
            </a:pPr>
            <a:r>
              <a:rPr lang="en-US" sz="1050" dirty="0">
                <a:solidFill>
                  <a:srgbClr val="7FD3E6"/>
                </a:solidFill>
                <a:latin typeface="Calibri" pitchFamily="34" charset="0"/>
                <a:ea typeface="Calibri" pitchFamily="34" charset="-122"/>
                <a:cs typeface="Calibri" pitchFamily="34" charset="-120"/>
              </a:rPr>
              <a:t>Seen from Earth</a:t>
            </a:r>
            <a:endParaRPr lang="en-US" sz="1050" dirty="0"/>
          </a:p>
        </p:txBody>
      </p:sp>
      <p:sp>
        <p:nvSpPr>
          <p:cNvPr id="34" name="Shape 31"/>
          <p:cNvSpPr/>
          <p:nvPr/>
        </p:nvSpPr>
        <p:spPr>
          <a:xfrm>
            <a:off x="3538728" y="3474720"/>
            <a:ext cx="512064" cy="512064"/>
          </a:xfrm>
          <a:prstGeom prst="ellipse">
            <a:avLst/>
          </a:prstGeom>
          <a:solidFill>
            <a:srgbClr val="2C3B55"/>
          </a:solidFill>
          <a:ln w="9525">
            <a:solidFill>
              <a:srgbClr val="9FB0C6"/>
            </a:solidFill>
            <a:prstDash val="solid"/>
          </a:ln>
        </p:spPr>
        <p:txBody>
          <a:bodyPr/>
          <a:lstStyle/>
          <a:p>
            <a:endParaRPr lang="en-GB"/>
          </a:p>
        </p:txBody>
      </p:sp>
      <p:sp>
        <p:nvSpPr>
          <p:cNvPr id="35" name="Shape 32"/>
          <p:cNvSpPr/>
          <p:nvPr/>
        </p:nvSpPr>
        <p:spPr>
          <a:xfrm>
            <a:off x="3538728" y="3474720"/>
            <a:ext cx="512064" cy="512064"/>
          </a:xfrm>
          <a:prstGeom prst="pie">
            <a:avLst>
              <a:gd name="adj1" fmla="val 16200000"/>
              <a:gd name="adj2" fmla="val 5400000"/>
            </a:avLst>
          </a:prstGeom>
          <a:solidFill>
            <a:srgbClr val="F1EEDD"/>
          </a:solidFill>
          <a:ln w="12700">
            <a:solidFill>
              <a:srgbClr val="F1EEDD"/>
            </a:solidFill>
            <a:prstDash val="solid"/>
          </a:ln>
        </p:spPr>
        <p:txBody>
          <a:bodyPr/>
          <a:lstStyle/>
          <a:p>
            <a:endParaRPr lang="en-GB"/>
          </a:p>
        </p:txBody>
      </p:sp>
      <p:sp>
        <p:nvSpPr>
          <p:cNvPr id="36" name="Text 33"/>
          <p:cNvSpPr/>
          <p:nvPr/>
        </p:nvSpPr>
        <p:spPr>
          <a:xfrm>
            <a:off x="2743200" y="4041648"/>
            <a:ext cx="2103120" cy="228600"/>
          </a:xfrm>
          <a:prstGeom prst="rect">
            <a:avLst/>
          </a:prstGeom>
          <a:noFill/>
          <a:ln/>
        </p:spPr>
        <p:txBody>
          <a:bodyPr wrap="square" lIns="0" tIns="0" rIns="0" bIns="0" rtlCol="0" anchor="t"/>
          <a:lstStyle/>
          <a:p>
            <a:pPr marL="0" indent="0" algn="ctr">
              <a:buNone/>
            </a:pPr>
            <a:r>
              <a:rPr lang="en-US" sz="1150" b="1" dirty="0">
                <a:solidFill>
                  <a:srgbClr val="F2A93B"/>
                </a:solidFill>
                <a:latin typeface="Calibri" pitchFamily="34" charset="0"/>
                <a:ea typeface="Calibri" pitchFamily="34" charset="-122"/>
                <a:cs typeface="Calibri" pitchFamily="34" charset="-120"/>
              </a:rPr>
              <a:t>Day ≈7.4</a:t>
            </a:r>
            <a:endParaRPr lang="en-US" sz="1150" dirty="0"/>
          </a:p>
        </p:txBody>
      </p:sp>
      <p:sp>
        <p:nvSpPr>
          <p:cNvPr id="37" name="Shape 34"/>
          <p:cNvSpPr/>
          <p:nvPr/>
        </p:nvSpPr>
        <p:spPr>
          <a:xfrm>
            <a:off x="2743200" y="4453128"/>
            <a:ext cx="2103120" cy="347472"/>
          </a:xfrm>
          <a:prstGeom prst="roundRect">
            <a:avLst>
              <a:gd name="adj" fmla="val 50000"/>
            </a:avLst>
          </a:prstGeom>
          <a:solidFill>
            <a:srgbClr val="1B8FB0"/>
          </a:solidFill>
          <a:ln w="12700">
            <a:solidFill>
              <a:srgbClr val="1B8FB0"/>
            </a:solidFill>
            <a:prstDash val="solid"/>
          </a:ln>
        </p:spPr>
        <p:txBody>
          <a:bodyPr/>
          <a:lstStyle/>
          <a:p>
            <a:endParaRPr lang="en-GB"/>
          </a:p>
        </p:txBody>
      </p:sp>
      <p:sp>
        <p:nvSpPr>
          <p:cNvPr id="38" name="Text 35"/>
          <p:cNvSpPr/>
          <p:nvPr/>
        </p:nvSpPr>
        <p:spPr>
          <a:xfrm>
            <a:off x="2743200" y="4453128"/>
            <a:ext cx="2103120"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NEAP TIDES</a:t>
            </a:r>
            <a:endParaRPr lang="en-US" sz="1200" dirty="0"/>
          </a:p>
        </p:txBody>
      </p:sp>
      <p:sp>
        <p:nvSpPr>
          <p:cNvPr id="39" name="Shape 36"/>
          <p:cNvSpPr/>
          <p:nvPr/>
        </p:nvSpPr>
        <p:spPr>
          <a:xfrm>
            <a:off x="5029200" y="1417320"/>
            <a:ext cx="2103120" cy="2926080"/>
          </a:xfrm>
          <a:prstGeom prst="roundRect">
            <a:avLst>
              <a:gd name="adj" fmla="val 5217"/>
            </a:avLst>
          </a:prstGeom>
          <a:solidFill>
            <a:srgbClr val="0A1F3A"/>
          </a:solidFill>
          <a:ln w="12700">
            <a:solidFill>
              <a:srgbClr val="0A1F3A"/>
            </a:solidFill>
            <a:prstDash val="solid"/>
          </a:ln>
        </p:spPr>
        <p:txBody>
          <a:bodyPr/>
          <a:lstStyle/>
          <a:p>
            <a:endParaRPr lang="en-GB"/>
          </a:p>
        </p:txBody>
      </p:sp>
      <p:sp>
        <p:nvSpPr>
          <p:cNvPr id="40" name="Text 37"/>
          <p:cNvSpPr/>
          <p:nvPr/>
        </p:nvSpPr>
        <p:spPr>
          <a:xfrm>
            <a:off x="5029200" y="1490472"/>
            <a:ext cx="2103120" cy="274320"/>
          </a:xfrm>
          <a:prstGeom prst="rect">
            <a:avLst/>
          </a:prstGeom>
          <a:noFill/>
          <a:ln/>
        </p:spPr>
        <p:txBody>
          <a:bodyPr wrap="square" lIns="0" tIns="0" rIns="0" bIns="0" rtlCol="0" anchor="t"/>
          <a:lstStyle/>
          <a:p>
            <a:pPr marL="0" indent="0" algn="ctr">
              <a:buNone/>
            </a:pPr>
            <a:r>
              <a:rPr lang="en-US" sz="1300" b="1" dirty="0">
                <a:solidFill>
                  <a:srgbClr val="FFFFFF"/>
                </a:solidFill>
                <a:latin typeface="Calibri" pitchFamily="34" charset="0"/>
                <a:ea typeface="Calibri" pitchFamily="34" charset="-122"/>
                <a:cs typeface="Calibri" pitchFamily="34" charset="-120"/>
              </a:rPr>
              <a:t>FULL MOON</a:t>
            </a:r>
            <a:endParaRPr lang="en-US" sz="1300" dirty="0"/>
          </a:p>
        </p:txBody>
      </p:sp>
      <p:sp>
        <p:nvSpPr>
          <p:cNvPr id="41" name="Shape 38"/>
          <p:cNvSpPr/>
          <p:nvPr/>
        </p:nvSpPr>
        <p:spPr>
          <a:xfrm>
            <a:off x="5138928" y="2267712"/>
            <a:ext cx="274320" cy="0"/>
          </a:xfrm>
          <a:prstGeom prst="line">
            <a:avLst/>
          </a:prstGeom>
          <a:noFill/>
          <a:ln w="15875">
            <a:solidFill>
              <a:srgbClr val="FFE08A"/>
            </a:solidFill>
            <a:prstDash val="solid"/>
            <a:tailEnd type="triangle"/>
          </a:ln>
        </p:spPr>
        <p:txBody>
          <a:bodyPr/>
          <a:lstStyle/>
          <a:p>
            <a:endParaRPr lang="en-GB"/>
          </a:p>
        </p:txBody>
      </p:sp>
      <p:sp>
        <p:nvSpPr>
          <p:cNvPr id="42" name="Shape 39"/>
          <p:cNvSpPr/>
          <p:nvPr/>
        </p:nvSpPr>
        <p:spPr>
          <a:xfrm>
            <a:off x="5138928" y="2542032"/>
            <a:ext cx="274320" cy="0"/>
          </a:xfrm>
          <a:prstGeom prst="line">
            <a:avLst/>
          </a:prstGeom>
          <a:noFill/>
          <a:ln w="15875">
            <a:solidFill>
              <a:srgbClr val="FFE08A"/>
            </a:solidFill>
            <a:prstDash val="solid"/>
            <a:tailEnd type="triangle"/>
          </a:ln>
        </p:spPr>
        <p:txBody>
          <a:bodyPr/>
          <a:lstStyle/>
          <a:p>
            <a:endParaRPr lang="en-GB"/>
          </a:p>
        </p:txBody>
      </p:sp>
      <p:sp>
        <p:nvSpPr>
          <p:cNvPr id="43" name="Shape 40"/>
          <p:cNvSpPr/>
          <p:nvPr/>
        </p:nvSpPr>
        <p:spPr>
          <a:xfrm>
            <a:off x="5138928" y="2816352"/>
            <a:ext cx="274320" cy="0"/>
          </a:xfrm>
          <a:prstGeom prst="line">
            <a:avLst/>
          </a:prstGeom>
          <a:noFill/>
          <a:ln w="15875">
            <a:solidFill>
              <a:srgbClr val="FFE08A"/>
            </a:solidFill>
            <a:prstDash val="solid"/>
            <a:tailEnd type="triangle"/>
          </a:ln>
        </p:spPr>
        <p:txBody>
          <a:bodyPr/>
          <a:lstStyle/>
          <a:p>
            <a:endParaRPr lang="en-GB"/>
          </a:p>
        </p:txBody>
      </p:sp>
      <p:sp>
        <p:nvSpPr>
          <p:cNvPr id="44" name="Shape 41"/>
          <p:cNvSpPr/>
          <p:nvPr/>
        </p:nvSpPr>
        <p:spPr>
          <a:xfrm>
            <a:off x="5513832" y="1975104"/>
            <a:ext cx="1133856" cy="1133856"/>
          </a:xfrm>
          <a:prstGeom prst="ellipse">
            <a:avLst/>
          </a:prstGeom>
          <a:ln w="12700">
            <a:solidFill>
              <a:srgbClr val="6B7F99"/>
            </a:solidFill>
            <a:prstDash val="dash"/>
          </a:ln>
        </p:spPr>
        <p:txBody>
          <a:bodyPr/>
          <a:lstStyle/>
          <a:p>
            <a:endParaRPr lang="en-GB"/>
          </a:p>
        </p:txBody>
      </p:sp>
      <p:sp>
        <p:nvSpPr>
          <p:cNvPr id="45" name="Shape 42"/>
          <p:cNvSpPr/>
          <p:nvPr/>
        </p:nvSpPr>
        <p:spPr>
          <a:xfrm>
            <a:off x="5861304" y="2322576"/>
            <a:ext cx="438912" cy="438912"/>
          </a:xfrm>
          <a:prstGeom prst="ellipse">
            <a:avLst/>
          </a:prstGeom>
          <a:solidFill>
            <a:srgbClr val="1F5FA8"/>
          </a:solidFill>
          <a:ln w="12700">
            <a:solidFill>
              <a:srgbClr val="8CC6F0"/>
            </a:solidFill>
            <a:prstDash val="solid"/>
          </a:ln>
        </p:spPr>
        <p:txBody>
          <a:bodyPr/>
          <a:lstStyle/>
          <a:p>
            <a:endParaRPr lang="en-GB"/>
          </a:p>
        </p:txBody>
      </p:sp>
      <p:sp>
        <p:nvSpPr>
          <p:cNvPr id="46" name="Shape 43"/>
          <p:cNvSpPr/>
          <p:nvPr/>
        </p:nvSpPr>
        <p:spPr>
          <a:xfrm rot="-1200000">
            <a:off x="5960059" y="2421331"/>
            <a:ext cx="120701" cy="98755"/>
          </a:xfrm>
          <a:prstGeom prst="ellipse">
            <a:avLst/>
          </a:prstGeom>
          <a:solidFill>
            <a:srgbClr val="3E9B5F"/>
          </a:solidFill>
          <a:ln w="12700">
            <a:solidFill>
              <a:srgbClr val="3E9B5F"/>
            </a:solidFill>
            <a:prstDash val="solid"/>
          </a:ln>
        </p:spPr>
        <p:txBody>
          <a:bodyPr/>
          <a:lstStyle/>
          <a:p>
            <a:endParaRPr lang="en-GB"/>
          </a:p>
        </p:txBody>
      </p:sp>
      <p:sp>
        <p:nvSpPr>
          <p:cNvPr id="47" name="Shape 44"/>
          <p:cNvSpPr/>
          <p:nvPr/>
        </p:nvSpPr>
        <p:spPr>
          <a:xfrm rot="1500000">
            <a:off x="6102706" y="2574950"/>
            <a:ext cx="109728" cy="87782"/>
          </a:xfrm>
          <a:prstGeom prst="ellipse">
            <a:avLst/>
          </a:prstGeom>
          <a:solidFill>
            <a:srgbClr val="3E9B5F"/>
          </a:solidFill>
          <a:ln w="12700">
            <a:solidFill>
              <a:srgbClr val="3E9B5F"/>
            </a:solidFill>
            <a:prstDash val="solid"/>
          </a:ln>
        </p:spPr>
        <p:txBody>
          <a:bodyPr/>
          <a:lstStyle/>
          <a:p>
            <a:endParaRPr lang="en-GB"/>
          </a:p>
        </p:txBody>
      </p:sp>
      <p:sp>
        <p:nvSpPr>
          <p:cNvPr id="48" name="Shape 45"/>
          <p:cNvSpPr/>
          <p:nvPr/>
        </p:nvSpPr>
        <p:spPr>
          <a:xfrm>
            <a:off x="6510528" y="2404872"/>
            <a:ext cx="274320" cy="274320"/>
          </a:xfrm>
          <a:prstGeom prst="ellipse">
            <a:avLst/>
          </a:prstGeom>
          <a:solidFill>
            <a:srgbClr val="46566E"/>
          </a:solidFill>
          <a:ln w="9525">
            <a:solidFill>
              <a:srgbClr val="9FB0C6"/>
            </a:solidFill>
            <a:prstDash val="solid"/>
          </a:ln>
        </p:spPr>
        <p:txBody>
          <a:bodyPr/>
          <a:lstStyle/>
          <a:p>
            <a:endParaRPr lang="en-GB"/>
          </a:p>
        </p:txBody>
      </p:sp>
      <p:sp>
        <p:nvSpPr>
          <p:cNvPr id="49" name="Shape 46"/>
          <p:cNvSpPr/>
          <p:nvPr/>
        </p:nvSpPr>
        <p:spPr>
          <a:xfrm>
            <a:off x="6510528" y="2404872"/>
            <a:ext cx="274320" cy="274320"/>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50" name="Text 47"/>
          <p:cNvSpPr/>
          <p:nvPr/>
        </p:nvSpPr>
        <p:spPr>
          <a:xfrm>
            <a:off x="5029200" y="3246120"/>
            <a:ext cx="2103120" cy="201168"/>
          </a:xfrm>
          <a:prstGeom prst="rect">
            <a:avLst/>
          </a:prstGeom>
          <a:noFill/>
          <a:ln/>
        </p:spPr>
        <p:txBody>
          <a:bodyPr wrap="square" lIns="0" tIns="0" rIns="0" bIns="0" rtlCol="0" anchor="t"/>
          <a:lstStyle/>
          <a:p>
            <a:pPr marL="0" indent="0" algn="ctr">
              <a:buNone/>
            </a:pPr>
            <a:r>
              <a:rPr lang="en-US" sz="1050" dirty="0">
                <a:solidFill>
                  <a:srgbClr val="7FD3E6"/>
                </a:solidFill>
                <a:latin typeface="Calibri" pitchFamily="34" charset="0"/>
                <a:ea typeface="Calibri" pitchFamily="34" charset="-122"/>
                <a:cs typeface="Calibri" pitchFamily="34" charset="-120"/>
              </a:rPr>
              <a:t>Seen from Earth</a:t>
            </a:r>
            <a:endParaRPr lang="en-US" sz="1050" dirty="0"/>
          </a:p>
        </p:txBody>
      </p:sp>
      <p:sp>
        <p:nvSpPr>
          <p:cNvPr id="51" name="Shape 48"/>
          <p:cNvSpPr/>
          <p:nvPr/>
        </p:nvSpPr>
        <p:spPr>
          <a:xfrm>
            <a:off x="5824728" y="3474720"/>
            <a:ext cx="512064" cy="512064"/>
          </a:xfrm>
          <a:prstGeom prst="ellipse">
            <a:avLst/>
          </a:prstGeom>
          <a:solidFill>
            <a:srgbClr val="F1EEDD"/>
          </a:solidFill>
          <a:ln w="9525">
            <a:solidFill>
              <a:srgbClr val="9FB0C6"/>
            </a:solidFill>
            <a:prstDash val="solid"/>
          </a:ln>
        </p:spPr>
        <p:txBody>
          <a:bodyPr/>
          <a:lstStyle/>
          <a:p>
            <a:endParaRPr lang="en-GB"/>
          </a:p>
        </p:txBody>
      </p:sp>
      <p:sp>
        <p:nvSpPr>
          <p:cNvPr id="52" name="Text 49"/>
          <p:cNvSpPr/>
          <p:nvPr/>
        </p:nvSpPr>
        <p:spPr>
          <a:xfrm>
            <a:off x="5029200" y="4041648"/>
            <a:ext cx="2103120" cy="228600"/>
          </a:xfrm>
          <a:prstGeom prst="rect">
            <a:avLst/>
          </a:prstGeom>
          <a:noFill/>
          <a:ln/>
        </p:spPr>
        <p:txBody>
          <a:bodyPr wrap="square" lIns="0" tIns="0" rIns="0" bIns="0" rtlCol="0" anchor="t"/>
          <a:lstStyle/>
          <a:p>
            <a:pPr marL="0" indent="0" algn="ctr">
              <a:buNone/>
            </a:pPr>
            <a:r>
              <a:rPr lang="en-US" sz="1150" b="1" dirty="0">
                <a:solidFill>
                  <a:srgbClr val="F2A93B"/>
                </a:solidFill>
                <a:latin typeface="Calibri" pitchFamily="34" charset="0"/>
                <a:ea typeface="Calibri" pitchFamily="34" charset="-122"/>
                <a:cs typeface="Calibri" pitchFamily="34" charset="-120"/>
              </a:rPr>
              <a:t>Day ≈14.8</a:t>
            </a:r>
            <a:endParaRPr lang="en-US" sz="1150" dirty="0"/>
          </a:p>
        </p:txBody>
      </p:sp>
      <p:sp>
        <p:nvSpPr>
          <p:cNvPr id="53" name="Shape 50"/>
          <p:cNvSpPr/>
          <p:nvPr/>
        </p:nvSpPr>
        <p:spPr>
          <a:xfrm>
            <a:off x="5029200" y="4453128"/>
            <a:ext cx="2103120" cy="347472"/>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54" name="Text 51"/>
          <p:cNvSpPr/>
          <p:nvPr/>
        </p:nvSpPr>
        <p:spPr>
          <a:xfrm>
            <a:off x="5029200" y="4453128"/>
            <a:ext cx="2103120" cy="347472"/>
          </a:xfrm>
          <a:prstGeom prst="rect">
            <a:avLst/>
          </a:prstGeom>
          <a:noFill/>
          <a:ln/>
        </p:spPr>
        <p:txBody>
          <a:bodyPr wrap="square" lIns="0" tIns="0" rIns="0" bIns="0" rtlCol="0" anchor="ctr"/>
          <a:lstStyle/>
          <a:p>
            <a:pPr marL="0" indent="0" algn="ctr">
              <a:buNone/>
            </a:pPr>
            <a:r>
              <a:rPr lang="en-US" sz="1200" b="1" dirty="0">
                <a:solidFill>
                  <a:srgbClr val="0A1F3A"/>
                </a:solidFill>
                <a:latin typeface="Calibri" pitchFamily="34" charset="0"/>
                <a:ea typeface="Calibri" pitchFamily="34" charset="-122"/>
                <a:cs typeface="Calibri" pitchFamily="34" charset="-120"/>
              </a:rPr>
              <a:t>SPRING TIDES</a:t>
            </a:r>
            <a:endParaRPr lang="en-US" sz="1200" dirty="0"/>
          </a:p>
        </p:txBody>
      </p:sp>
      <p:sp>
        <p:nvSpPr>
          <p:cNvPr id="55" name="Shape 52"/>
          <p:cNvSpPr/>
          <p:nvPr/>
        </p:nvSpPr>
        <p:spPr>
          <a:xfrm>
            <a:off x="7315200" y="1417320"/>
            <a:ext cx="2103120" cy="2926080"/>
          </a:xfrm>
          <a:prstGeom prst="roundRect">
            <a:avLst>
              <a:gd name="adj" fmla="val 5217"/>
            </a:avLst>
          </a:prstGeom>
          <a:solidFill>
            <a:srgbClr val="0A1F3A"/>
          </a:solidFill>
          <a:ln w="12700">
            <a:solidFill>
              <a:srgbClr val="0A1F3A"/>
            </a:solidFill>
            <a:prstDash val="solid"/>
          </a:ln>
        </p:spPr>
        <p:txBody>
          <a:bodyPr/>
          <a:lstStyle/>
          <a:p>
            <a:endParaRPr lang="en-GB"/>
          </a:p>
        </p:txBody>
      </p:sp>
      <p:sp>
        <p:nvSpPr>
          <p:cNvPr id="56" name="Text 53"/>
          <p:cNvSpPr/>
          <p:nvPr/>
        </p:nvSpPr>
        <p:spPr>
          <a:xfrm>
            <a:off x="7315200" y="1490472"/>
            <a:ext cx="2103120" cy="274320"/>
          </a:xfrm>
          <a:prstGeom prst="rect">
            <a:avLst/>
          </a:prstGeom>
          <a:noFill/>
          <a:ln/>
        </p:spPr>
        <p:txBody>
          <a:bodyPr wrap="square" lIns="0" tIns="0" rIns="0" bIns="0" rtlCol="0" anchor="t"/>
          <a:lstStyle/>
          <a:p>
            <a:pPr marL="0" indent="0" algn="ctr">
              <a:buNone/>
            </a:pPr>
            <a:r>
              <a:rPr lang="en-US" sz="1300" b="1" dirty="0">
                <a:solidFill>
                  <a:srgbClr val="FFFFFF"/>
                </a:solidFill>
                <a:latin typeface="Calibri" pitchFamily="34" charset="0"/>
                <a:ea typeface="Calibri" pitchFamily="34" charset="-122"/>
                <a:cs typeface="Calibri" pitchFamily="34" charset="-120"/>
              </a:rPr>
              <a:t>THIRD QUARTER</a:t>
            </a:r>
            <a:endParaRPr lang="en-US" sz="1300" dirty="0"/>
          </a:p>
        </p:txBody>
      </p:sp>
      <p:sp>
        <p:nvSpPr>
          <p:cNvPr id="57" name="Shape 54"/>
          <p:cNvSpPr/>
          <p:nvPr/>
        </p:nvSpPr>
        <p:spPr>
          <a:xfrm>
            <a:off x="7424928" y="2267712"/>
            <a:ext cx="274320" cy="0"/>
          </a:xfrm>
          <a:prstGeom prst="line">
            <a:avLst/>
          </a:prstGeom>
          <a:noFill/>
          <a:ln w="15875">
            <a:solidFill>
              <a:srgbClr val="FFE08A"/>
            </a:solidFill>
            <a:prstDash val="solid"/>
            <a:tailEnd type="triangle"/>
          </a:ln>
        </p:spPr>
        <p:txBody>
          <a:bodyPr/>
          <a:lstStyle/>
          <a:p>
            <a:endParaRPr lang="en-GB"/>
          </a:p>
        </p:txBody>
      </p:sp>
      <p:sp>
        <p:nvSpPr>
          <p:cNvPr id="58" name="Shape 55"/>
          <p:cNvSpPr/>
          <p:nvPr/>
        </p:nvSpPr>
        <p:spPr>
          <a:xfrm>
            <a:off x="7424928" y="2542032"/>
            <a:ext cx="274320" cy="0"/>
          </a:xfrm>
          <a:prstGeom prst="line">
            <a:avLst/>
          </a:prstGeom>
          <a:noFill/>
          <a:ln w="15875">
            <a:solidFill>
              <a:srgbClr val="FFE08A"/>
            </a:solidFill>
            <a:prstDash val="solid"/>
            <a:tailEnd type="triangle"/>
          </a:ln>
        </p:spPr>
        <p:txBody>
          <a:bodyPr/>
          <a:lstStyle/>
          <a:p>
            <a:endParaRPr lang="en-GB"/>
          </a:p>
        </p:txBody>
      </p:sp>
      <p:sp>
        <p:nvSpPr>
          <p:cNvPr id="59" name="Shape 56"/>
          <p:cNvSpPr/>
          <p:nvPr/>
        </p:nvSpPr>
        <p:spPr>
          <a:xfrm>
            <a:off x="7424928" y="2816352"/>
            <a:ext cx="274320" cy="0"/>
          </a:xfrm>
          <a:prstGeom prst="line">
            <a:avLst/>
          </a:prstGeom>
          <a:noFill/>
          <a:ln w="15875">
            <a:solidFill>
              <a:srgbClr val="FFE08A"/>
            </a:solidFill>
            <a:prstDash val="solid"/>
            <a:tailEnd type="triangle"/>
          </a:ln>
        </p:spPr>
        <p:txBody>
          <a:bodyPr/>
          <a:lstStyle/>
          <a:p>
            <a:endParaRPr lang="en-GB"/>
          </a:p>
        </p:txBody>
      </p:sp>
      <p:sp>
        <p:nvSpPr>
          <p:cNvPr id="60" name="Shape 57"/>
          <p:cNvSpPr/>
          <p:nvPr/>
        </p:nvSpPr>
        <p:spPr>
          <a:xfrm>
            <a:off x="7799832" y="1975104"/>
            <a:ext cx="1133856" cy="1133856"/>
          </a:xfrm>
          <a:prstGeom prst="ellipse">
            <a:avLst/>
          </a:prstGeom>
          <a:ln w="12700">
            <a:solidFill>
              <a:srgbClr val="6B7F99"/>
            </a:solidFill>
            <a:prstDash val="dash"/>
          </a:ln>
        </p:spPr>
        <p:txBody>
          <a:bodyPr/>
          <a:lstStyle/>
          <a:p>
            <a:endParaRPr lang="en-GB"/>
          </a:p>
        </p:txBody>
      </p:sp>
      <p:sp>
        <p:nvSpPr>
          <p:cNvPr id="61" name="Shape 58"/>
          <p:cNvSpPr/>
          <p:nvPr/>
        </p:nvSpPr>
        <p:spPr>
          <a:xfrm>
            <a:off x="8147304" y="2322576"/>
            <a:ext cx="438912" cy="438912"/>
          </a:xfrm>
          <a:prstGeom prst="ellipse">
            <a:avLst/>
          </a:prstGeom>
          <a:solidFill>
            <a:srgbClr val="1F5FA8"/>
          </a:solidFill>
          <a:ln w="12700">
            <a:solidFill>
              <a:srgbClr val="8CC6F0"/>
            </a:solidFill>
            <a:prstDash val="solid"/>
          </a:ln>
        </p:spPr>
        <p:txBody>
          <a:bodyPr/>
          <a:lstStyle/>
          <a:p>
            <a:endParaRPr lang="en-GB"/>
          </a:p>
        </p:txBody>
      </p:sp>
      <p:sp>
        <p:nvSpPr>
          <p:cNvPr id="62" name="Shape 59"/>
          <p:cNvSpPr/>
          <p:nvPr/>
        </p:nvSpPr>
        <p:spPr>
          <a:xfrm rot="-1200000">
            <a:off x="8246059" y="2421331"/>
            <a:ext cx="120701" cy="98755"/>
          </a:xfrm>
          <a:prstGeom prst="ellipse">
            <a:avLst/>
          </a:prstGeom>
          <a:solidFill>
            <a:srgbClr val="3E9B5F"/>
          </a:solidFill>
          <a:ln w="12700">
            <a:solidFill>
              <a:srgbClr val="3E9B5F"/>
            </a:solidFill>
            <a:prstDash val="solid"/>
          </a:ln>
        </p:spPr>
        <p:txBody>
          <a:bodyPr/>
          <a:lstStyle/>
          <a:p>
            <a:endParaRPr lang="en-GB"/>
          </a:p>
        </p:txBody>
      </p:sp>
      <p:sp>
        <p:nvSpPr>
          <p:cNvPr id="63" name="Shape 60"/>
          <p:cNvSpPr/>
          <p:nvPr/>
        </p:nvSpPr>
        <p:spPr>
          <a:xfrm rot="1500000">
            <a:off x="8388706" y="2574950"/>
            <a:ext cx="109728" cy="87782"/>
          </a:xfrm>
          <a:prstGeom prst="ellipse">
            <a:avLst/>
          </a:prstGeom>
          <a:solidFill>
            <a:srgbClr val="3E9B5F"/>
          </a:solidFill>
          <a:ln w="12700">
            <a:solidFill>
              <a:srgbClr val="3E9B5F"/>
            </a:solidFill>
            <a:prstDash val="solid"/>
          </a:ln>
        </p:spPr>
        <p:txBody>
          <a:bodyPr/>
          <a:lstStyle/>
          <a:p>
            <a:endParaRPr lang="en-GB"/>
          </a:p>
        </p:txBody>
      </p:sp>
      <p:sp>
        <p:nvSpPr>
          <p:cNvPr id="64" name="Shape 61"/>
          <p:cNvSpPr/>
          <p:nvPr/>
        </p:nvSpPr>
        <p:spPr>
          <a:xfrm>
            <a:off x="8229600" y="1837944"/>
            <a:ext cx="274320" cy="274320"/>
          </a:xfrm>
          <a:prstGeom prst="ellipse">
            <a:avLst/>
          </a:prstGeom>
          <a:solidFill>
            <a:srgbClr val="46566E"/>
          </a:solidFill>
          <a:ln w="9525">
            <a:solidFill>
              <a:srgbClr val="9FB0C6"/>
            </a:solidFill>
            <a:prstDash val="solid"/>
          </a:ln>
        </p:spPr>
        <p:txBody>
          <a:bodyPr/>
          <a:lstStyle/>
          <a:p>
            <a:endParaRPr lang="en-GB"/>
          </a:p>
        </p:txBody>
      </p:sp>
      <p:sp>
        <p:nvSpPr>
          <p:cNvPr id="65" name="Shape 62"/>
          <p:cNvSpPr/>
          <p:nvPr/>
        </p:nvSpPr>
        <p:spPr>
          <a:xfrm>
            <a:off x="8229600" y="1837944"/>
            <a:ext cx="274320" cy="274320"/>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66" name="Text 63"/>
          <p:cNvSpPr/>
          <p:nvPr/>
        </p:nvSpPr>
        <p:spPr>
          <a:xfrm>
            <a:off x="7315200" y="3246120"/>
            <a:ext cx="2103120" cy="201168"/>
          </a:xfrm>
          <a:prstGeom prst="rect">
            <a:avLst/>
          </a:prstGeom>
          <a:noFill/>
          <a:ln/>
        </p:spPr>
        <p:txBody>
          <a:bodyPr wrap="square" lIns="0" tIns="0" rIns="0" bIns="0" rtlCol="0" anchor="t"/>
          <a:lstStyle/>
          <a:p>
            <a:pPr marL="0" indent="0" algn="ctr">
              <a:buNone/>
            </a:pPr>
            <a:r>
              <a:rPr lang="en-US" sz="1050" dirty="0">
                <a:solidFill>
                  <a:srgbClr val="7FD3E6"/>
                </a:solidFill>
                <a:latin typeface="Calibri" pitchFamily="34" charset="0"/>
                <a:ea typeface="Calibri" pitchFamily="34" charset="-122"/>
                <a:cs typeface="Calibri" pitchFamily="34" charset="-120"/>
              </a:rPr>
              <a:t>Seen from Earth</a:t>
            </a:r>
            <a:endParaRPr lang="en-US" sz="1050" dirty="0"/>
          </a:p>
        </p:txBody>
      </p:sp>
      <p:sp>
        <p:nvSpPr>
          <p:cNvPr id="67" name="Shape 64"/>
          <p:cNvSpPr/>
          <p:nvPr/>
        </p:nvSpPr>
        <p:spPr>
          <a:xfrm>
            <a:off x="8110728" y="3474720"/>
            <a:ext cx="512064" cy="512064"/>
          </a:xfrm>
          <a:prstGeom prst="ellipse">
            <a:avLst/>
          </a:prstGeom>
          <a:solidFill>
            <a:srgbClr val="2C3B55"/>
          </a:solidFill>
          <a:ln w="9525">
            <a:solidFill>
              <a:srgbClr val="9FB0C6"/>
            </a:solidFill>
            <a:prstDash val="solid"/>
          </a:ln>
        </p:spPr>
        <p:txBody>
          <a:bodyPr/>
          <a:lstStyle/>
          <a:p>
            <a:endParaRPr lang="en-GB"/>
          </a:p>
        </p:txBody>
      </p:sp>
      <p:sp>
        <p:nvSpPr>
          <p:cNvPr id="68" name="Shape 65"/>
          <p:cNvSpPr/>
          <p:nvPr/>
        </p:nvSpPr>
        <p:spPr>
          <a:xfrm>
            <a:off x="8110728" y="3474720"/>
            <a:ext cx="512064" cy="512064"/>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69" name="Text 66"/>
          <p:cNvSpPr/>
          <p:nvPr/>
        </p:nvSpPr>
        <p:spPr>
          <a:xfrm>
            <a:off x="7315200" y="4041648"/>
            <a:ext cx="2103120" cy="228600"/>
          </a:xfrm>
          <a:prstGeom prst="rect">
            <a:avLst/>
          </a:prstGeom>
          <a:noFill/>
          <a:ln/>
        </p:spPr>
        <p:txBody>
          <a:bodyPr wrap="square" lIns="0" tIns="0" rIns="0" bIns="0" rtlCol="0" anchor="t"/>
          <a:lstStyle/>
          <a:p>
            <a:pPr marL="0" indent="0" algn="ctr">
              <a:buNone/>
            </a:pPr>
            <a:r>
              <a:rPr lang="en-US" sz="1150" b="1" dirty="0">
                <a:solidFill>
                  <a:srgbClr val="F2A93B"/>
                </a:solidFill>
                <a:latin typeface="Calibri" pitchFamily="34" charset="0"/>
                <a:ea typeface="Calibri" pitchFamily="34" charset="-122"/>
                <a:cs typeface="Calibri" pitchFamily="34" charset="-120"/>
              </a:rPr>
              <a:t>Day ≈22.1</a:t>
            </a:r>
            <a:endParaRPr lang="en-US" sz="1150" dirty="0"/>
          </a:p>
        </p:txBody>
      </p:sp>
      <p:sp>
        <p:nvSpPr>
          <p:cNvPr id="70" name="Shape 67"/>
          <p:cNvSpPr/>
          <p:nvPr/>
        </p:nvSpPr>
        <p:spPr>
          <a:xfrm>
            <a:off x="7315200" y="4453128"/>
            <a:ext cx="2103120" cy="347472"/>
          </a:xfrm>
          <a:prstGeom prst="roundRect">
            <a:avLst>
              <a:gd name="adj" fmla="val 50000"/>
            </a:avLst>
          </a:prstGeom>
          <a:solidFill>
            <a:srgbClr val="1B8FB0"/>
          </a:solidFill>
          <a:ln w="12700">
            <a:solidFill>
              <a:srgbClr val="1B8FB0"/>
            </a:solidFill>
            <a:prstDash val="solid"/>
          </a:ln>
        </p:spPr>
        <p:txBody>
          <a:bodyPr/>
          <a:lstStyle/>
          <a:p>
            <a:endParaRPr lang="en-GB"/>
          </a:p>
        </p:txBody>
      </p:sp>
      <p:sp>
        <p:nvSpPr>
          <p:cNvPr id="71" name="Text 68"/>
          <p:cNvSpPr/>
          <p:nvPr/>
        </p:nvSpPr>
        <p:spPr>
          <a:xfrm>
            <a:off x="7315200" y="4453128"/>
            <a:ext cx="2103120"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NEAP TIDES</a:t>
            </a:r>
            <a:endParaRPr lang="en-US" sz="1200" dirty="0"/>
          </a:p>
        </p:txBody>
      </p:sp>
      <p:sp>
        <p:nvSpPr>
          <p:cNvPr id="72" name="Shape 69"/>
          <p:cNvSpPr/>
          <p:nvPr/>
        </p:nvSpPr>
        <p:spPr>
          <a:xfrm>
            <a:off x="9601200" y="1417320"/>
            <a:ext cx="2103120" cy="2926080"/>
          </a:xfrm>
          <a:prstGeom prst="roundRect">
            <a:avLst>
              <a:gd name="adj" fmla="val 5217"/>
            </a:avLst>
          </a:prstGeom>
          <a:solidFill>
            <a:srgbClr val="0A1F3A"/>
          </a:solidFill>
          <a:ln w="12700">
            <a:solidFill>
              <a:srgbClr val="0A1F3A"/>
            </a:solidFill>
            <a:prstDash val="solid"/>
          </a:ln>
        </p:spPr>
        <p:txBody>
          <a:bodyPr/>
          <a:lstStyle/>
          <a:p>
            <a:endParaRPr lang="en-GB"/>
          </a:p>
        </p:txBody>
      </p:sp>
      <p:sp>
        <p:nvSpPr>
          <p:cNvPr id="73" name="Text 70"/>
          <p:cNvSpPr/>
          <p:nvPr/>
        </p:nvSpPr>
        <p:spPr>
          <a:xfrm>
            <a:off x="9601200" y="1490472"/>
            <a:ext cx="2103120" cy="274320"/>
          </a:xfrm>
          <a:prstGeom prst="rect">
            <a:avLst/>
          </a:prstGeom>
          <a:noFill/>
          <a:ln/>
        </p:spPr>
        <p:txBody>
          <a:bodyPr wrap="square" lIns="0" tIns="0" rIns="0" bIns="0" rtlCol="0" anchor="t"/>
          <a:lstStyle/>
          <a:p>
            <a:pPr marL="0" indent="0" algn="ctr">
              <a:buNone/>
            </a:pPr>
            <a:r>
              <a:rPr lang="en-US" sz="1300" b="1" dirty="0">
                <a:solidFill>
                  <a:srgbClr val="FFFFFF"/>
                </a:solidFill>
                <a:latin typeface="Calibri" pitchFamily="34" charset="0"/>
                <a:ea typeface="Calibri" pitchFamily="34" charset="-122"/>
                <a:cs typeface="Calibri" pitchFamily="34" charset="-120"/>
              </a:rPr>
              <a:t>NEW MOON</a:t>
            </a:r>
            <a:endParaRPr lang="en-US" sz="1300" dirty="0"/>
          </a:p>
        </p:txBody>
      </p:sp>
      <p:sp>
        <p:nvSpPr>
          <p:cNvPr id="74" name="Shape 71"/>
          <p:cNvSpPr/>
          <p:nvPr/>
        </p:nvSpPr>
        <p:spPr>
          <a:xfrm>
            <a:off x="9710928" y="2267712"/>
            <a:ext cx="274320" cy="0"/>
          </a:xfrm>
          <a:prstGeom prst="line">
            <a:avLst/>
          </a:prstGeom>
          <a:noFill/>
          <a:ln w="15875">
            <a:solidFill>
              <a:srgbClr val="FFE08A"/>
            </a:solidFill>
            <a:prstDash val="solid"/>
            <a:tailEnd type="triangle"/>
          </a:ln>
        </p:spPr>
        <p:txBody>
          <a:bodyPr/>
          <a:lstStyle/>
          <a:p>
            <a:endParaRPr lang="en-GB"/>
          </a:p>
        </p:txBody>
      </p:sp>
      <p:sp>
        <p:nvSpPr>
          <p:cNvPr id="75" name="Shape 72"/>
          <p:cNvSpPr/>
          <p:nvPr/>
        </p:nvSpPr>
        <p:spPr>
          <a:xfrm>
            <a:off x="9710928" y="2542032"/>
            <a:ext cx="274320" cy="0"/>
          </a:xfrm>
          <a:prstGeom prst="line">
            <a:avLst/>
          </a:prstGeom>
          <a:noFill/>
          <a:ln w="15875">
            <a:solidFill>
              <a:srgbClr val="FFE08A"/>
            </a:solidFill>
            <a:prstDash val="solid"/>
            <a:tailEnd type="triangle"/>
          </a:ln>
        </p:spPr>
        <p:txBody>
          <a:bodyPr/>
          <a:lstStyle/>
          <a:p>
            <a:endParaRPr lang="en-GB"/>
          </a:p>
        </p:txBody>
      </p:sp>
      <p:sp>
        <p:nvSpPr>
          <p:cNvPr id="76" name="Shape 73"/>
          <p:cNvSpPr/>
          <p:nvPr/>
        </p:nvSpPr>
        <p:spPr>
          <a:xfrm>
            <a:off x="9710928" y="2816352"/>
            <a:ext cx="274320" cy="0"/>
          </a:xfrm>
          <a:prstGeom prst="line">
            <a:avLst/>
          </a:prstGeom>
          <a:noFill/>
          <a:ln w="15875">
            <a:solidFill>
              <a:srgbClr val="FFE08A"/>
            </a:solidFill>
            <a:prstDash val="solid"/>
            <a:tailEnd type="triangle"/>
          </a:ln>
        </p:spPr>
        <p:txBody>
          <a:bodyPr/>
          <a:lstStyle/>
          <a:p>
            <a:endParaRPr lang="en-GB"/>
          </a:p>
        </p:txBody>
      </p:sp>
      <p:sp>
        <p:nvSpPr>
          <p:cNvPr id="77" name="Shape 74"/>
          <p:cNvSpPr/>
          <p:nvPr/>
        </p:nvSpPr>
        <p:spPr>
          <a:xfrm>
            <a:off x="10085832" y="1975104"/>
            <a:ext cx="1133856" cy="1133856"/>
          </a:xfrm>
          <a:prstGeom prst="ellipse">
            <a:avLst/>
          </a:prstGeom>
          <a:ln w="12700">
            <a:solidFill>
              <a:srgbClr val="6B7F99"/>
            </a:solidFill>
            <a:prstDash val="dash"/>
          </a:ln>
        </p:spPr>
        <p:txBody>
          <a:bodyPr/>
          <a:lstStyle/>
          <a:p>
            <a:endParaRPr lang="en-GB"/>
          </a:p>
        </p:txBody>
      </p:sp>
      <p:sp>
        <p:nvSpPr>
          <p:cNvPr id="78" name="Shape 75"/>
          <p:cNvSpPr/>
          <p:nvPr/>
        </p:nvSpPr>
        <p:spPr>
          <a:xfrm>
            <a:off x="10433304" y="2322576"/>
            <a:ext cx="438912" cy="438912"/>
          </a:xfrm>
          <a:prstGeom prst="ellipse">
            <a:avLst/>
          </a:prstGeom>
          <a:solidFill>
            <a:srgbClr val="1F5FA8"/>
          </a:solidFill>
          <a:ln w="12700">
            <a:solidFill>
              <a:srgbClr val="8CC6F0"/>
            </a:solidFill>
            <a:prstDash val="solid"/>
          </a:ln>
        </p:spPr>
        <p:txBody>
          <a:bodyPr/>
          <a:lstStyle/>
          <a:p>
            <a:endParaRPr lang="en-GB"/>
          </a:p>
        </p:txBody>
      </p:sp>
      <p:sp>
        <p:nvSpPr>
          <p:cNvPr id="79" name="Shape 76"/>
          <p:cNvSpPr/>
          <p:nvPr/>
        </p:nvSpPr>
        <p:spPr>
          <a:xfrm rot="-1200000">
            <a:off x="10532059" y="2421331"/>
            <a:ext cx="120701" cy="98755"/>
          </a:xfrm>
          <a:prstGeom prst="ellipse">
            <a:avLst/>
          </a:prstGeom>
          <a:solidFill>
            <a:srgbClr val="3E9B5F"/>
          </a:solidFill>
          <a:ln w="12700">
            <a:solidFill>
              <a:srgbClr val="3E9B5F"/>
            </a:solidFill>
            <a:prstDash val="solid"/>
          </a:ln>
        </p:spPr>
        <p:txBody>
          <a:bodyPr/>
          <a:lstStyle/>
          <a:p>
            <a:endParaRPr lang="en-GB"/>
          </a:p>
        </p:txBody>
      </p:sp>
      <p:sp>
        <p:nvSpPr>
          <p:cNvPr id="80" name="Shape 77"/>
          <p:cNvSpPr/>
          <p:nvPr/>
        </p:nvSpPr>
        <p:spPr>
          <a:xfrm rot="1500000">
            <a:off x="10674706" y="2574950"/>
            <a:ext cx="109728" cy="87782"/>
          </a:xfrm>
          <a:prstGeom prst="ellipse">
            <a:avLst/>
          </a:prstGeom>
          <a:solidFill>
            <a:srgbClr val="3E9B5F"/>
          </a:solidFill>
          <a:ln w="12700">
            <a:solidFill>
              <a:srgbClr val="3E9B5F"/>
            </a:solidFill>
            <a:prstDash val="solid"/>
          </a:ln>
        </p:spPr>
        <p:txBody>
          <a:bodyPr/>
          <a:lstStyle/>
          <a:p>
            <a:endParaRPr lang="en-GB"/>
          </a:p>
        </p:txBody>
      </p:sp>
      <p:sp>
        <p:nvSpPr>
          <p:cNvPr id="81" name="Shape 78"/>
          <p:cNvSpPr/>
          <p:nvPr/>
        </p:nvSpPr>
        <p:spPr>
          <a:xfrm>
            <a:off x="9948672" y="2404872"/>
            <a:ext cx="274320" cy="274320"/>
          </a:xfrm>
          <a:prstGeom prst="ellipse">
            <a:avLst/>
          </a:prstGeom>
          <a:solidFill>
            <a:srgbClr val="46566E"/>
          </a:solidFill>
          <a:ln w="9525">
            <a:solidFill>
              <a:srgbClr val="9FB0C6"/>
            </a:solidFill>
            <a:prstDash val="solid"/>
          </a:ln>
        </p:spPr>
        <p:txBody>
          <a:bodyPr/>
          <a:lstStyle/>
          <a:p>
            <a:endParaRPr lang="en-GB"/>
          </a:p>
        </p:txBody>
      </p:sp>
      <p:sp>
        <p:nvSpPr>
          <p:cNvPr id="82" name="Shape 79"/>
          <p:cNvSpPr/>
          <p:nvPr/>
        </p:nvSpPr>
        <p:spPr>
          <a:xfrm>
            <a:off x="9948672" y="2404872"/>
            <a:ext cx="274320" cy="274320"/>
          </a:xfrm>
          <a:prstGeom prst="pie">
            <a:avLst>
              <a:gd name="adj1" fmla="val 5400000"/>
              <a:gd name="adj2" fmla="val 16200000"/>
            </a:avLst>
          </a:prstGeom>
          <a:solidFill>
            <a:srgbClr val="F1EEDD"/>
          </a:solidFill>
          <a:ln w="12700">
            <a:solidFill>
              <a:srgbClr val="F1EEDD"/>
            </a:solidFill>
            <a:prstDash val="solid"/>
          </a:ln>
        </p:spPr>
        <p:txBody>
          <a:bodyPr/>
          <a:lstStyle/>
          <a:p>
            <a:endParaRPr lang="en-GB"/>
          </a:p>
        </p:txBody>
      </p:sp>
      <p:sp>
        <p:nvSpPr>
          <p:cNvPr id="83" name="Text 80"/>
          <p:cNvSpPr/>
          <p:nvPr/>
        </p:nvSpPr>
        <p:spPr>
          <a:xfrm>
            <a:off x="9601200" y="3246120"/>
            <a:ext cx="2103120" cy="201168"/>
          </a:xfrm>
          <a:prstGeom prst="rect">
            <a:avLst/>
          </a:prstGeom>
          <a:noFill/>
          <a:ln/>
        </p:spPr>
        <p:txBody>
          <a:bodyPr wrap="square" lIns="0" tIns="0" rIns="0" bIns="0" rtlCol="0" anchor="t"/>
          <a:lstStyle/>
          <a:p>
            <a:pPr marL="0" indent="0" algn="ctr">
              <a:buNone/>
            </a:pPr>
            <a:r>
              <a:rPr lang="en-US" sz="1050" dirty="0">
                <a:solidFill>
                  <a:srgbClr val="7FD3E6"/>
                </a:solidFill>
                <a:latin typeface="Calibri" pitchFamily="34" charset="0"/>
                <a:ea typeface="Calibri" pitchFamily="34" charset="-122"/>
                <a:cs typeface="Calibri" pitchFamily="34" charset="-120"/>
              </a:rPr>
              <a:t>Seen from Earth</a:t>
            </a:r>
            <a:endParaRPr lang="en-US" sz="1050" dirty="0"/>
          </a:p>
        </p:txBody>
      </p:sp>
      <p:sp>
        <p:nvSpPr>
          <p:cNvPr id="84" name="Shape 81"/>
          <p:cNvSpPr/>
          <p:nvPr/>
        </p:nvSpPr>
        <p:spPr>
          <a:xfrm>
            <a:off x="10396728" y="3474720"/>
            <a:ext cx="512064" cy="512064"/>
          </a:xfrm>
          <a:prstGeom prst="ellipse">
            <a:avLst/>
          </a:prstGeom>
          <a:solidFill>
            <a:srgbClr val="2C3B55"/>
          </a:solidFill>
          <a:ln w="9525">
            <a:solidFill>
              <a:srgbClr val="9FB0C6"/>
            </a:solidFill>
            <a:prstDash val="solid"/>
          </a:ln>
        </p:spPr>
        <p:txBody>
          <a:bodyPr/>
          <a:lstStyle/>
          <a:p>
            <a:endParaRPr lang="en-GB"/>
          </a:p>
        </p:txBody>
      </p:sp>
      <p:sp>
        <p:nvSpPr>
          <p:cNvPr id="85" name="Text 82"/>
          <p:cNvSpPr/>
          <p:nvPr/>
        </p:nvSpPr>
        <p:spPr>
          <a:xfrm>
            <a:off x="9601200" y="4041648"/>
            <a:ext cx="2103120" cy="228600"/>
          </a:xfrm>
          <a:prstGeom prst="rect">
            <a:avLst/>
          </a:prstGeom>
          <a:noFill/>
          <a:ln/>
        </p:spPr>
        <p:txBody>
          <a:bodyPr wrap="square" lIns="0" tIns="0" rIns="0" bIns="0" rtlCol="0" anchor="t"/>
          <a:lstStyle/>
          <a:p>
            <a:pPr marL="0" indent="0" algn="ctr">
              <a:buNone/>
            </a:pPr>
            <a:r>
              <a:rPr lang="en-US" sz="1150" b="1" dirty="0">
                <a:solidFill>
                  <a:srgbClr val="F2A93B"/>
                </a:solidFill>
                <a:latin typeface="Calibri" pitchFamily="34" charset="0"/>
                <a:ea typeface="Calibri" pitchFamily="34" charset="-122"/>
                <a:cs typeface="Calibri" pitchFamily="34" charset="-120"/>
              </a:rPr>
              <a:t>Day ≈29.5</a:t>
            </a:r>
            <a:endParaRPr lang="en-US" sz="1150" dirty="0"/>
          </a:p>
        </p:txBody>
      </p:sp>
      <p:sp>
        <p:nvSpPr>
          <p:cNvPr id="86" name="Shape 83"/>
          <p:cNvSpPr/>
          <p:nvPr/>
        </p:nvSpPr>
        <p:spPr>
          <a:xfrm>
            <a:off x="9601200" y="4453128"/>
            <a:ext cx="2103120" cy="347472"/>
          </a:xfrm>
          <a:prstGeom prst="roundRect">
            <a:avLst>
              <a:gd name="adj" fmla="val 50000"/>
            </a:avLst>
          </a:prstGeom>
          <a:solidFill>
            <a:srgbClr val="F2A93B"/>
          </a:solidFill>
          <a:ln w="12700">
            <a:solidFill>
              <a:srgbClr val="F2A93B"/>
            </a:solidFill>
            <a:prstDash val="solid"/>
          </a:ln>
        </p:spPr>
        <p:txBody>
          <a:bodyPr/>
          <a:lstStyle/>
          <a:p>
            <a:endParaRPr lang="en-GB"/>
          </a:p>
        </p:txBody>
      </p:sp>
      <p:sp>
        <p:nvSpPr>
          <p:cNvPr id="87" name="Text 84"/>
          <p:cNvSpPr/>
          <p:nvPr/>
        </p:nvSpPr>
        <p:spPr>
          <a:xfrm>
            <a:off x="9601200" y="4453128"/>
            <a:ext cx="2103120" cy="347472"/>
          </a:xfrm>
          <a:prstGeom prst="rect">
            <a:avLst/>
          </a:prstGeom>
          <a:noFill/>
          <a:ln/>
        </p:spPr>
        <p:txBody>
          <a:bodyPr wrap="square" lIns="0" tIns="0" rIns="0" bIns="0" rtlCol="0" anchor="ctr"/>
          <a:lstStyle/>
          <a:p>
            <a:pPr marL="0" indent="0" algn="ctr">
              <a:buNone/>
            </a:pPr>
            <a:r>
              <a:rPr lang="en-US" sz="1200" b="1" dirty="0">
                <a:solidFill>
                  <a:srgbClr val="0A1F3A"/>
                </a:solidFill>
                <a:latin typeface="Calibri" pitchFamily="34" charset="0"/>
                <a:ea typeface="Calibri" pitchFamily="34" charset="-122"/>
                <a:cs typeface="Calibri" pitchFamily="34" charset="-120"/>
              </a:rPr>
              <a:t>SPRING TIDES</a:t>
            </a:r>
            <a:endParaRPr lang="en-US" sz="1200" dirty="0"/>
          </a:p>
        </p:txBody>
      </p:sp>
      <p:sp>
        <p:nvSpPr>
          <p:cNvPr id="88" name="Shape 85"/>
          <p:cNvSpPr/>
          <p:nvPr/>
        </p:nvSpPr>
        <p:spPr>
          <a:xfrm>
            <a:off x="457200" y="5001768"/>
            <a:ext cx="2715768" cy="1261872"/>
          </a:xfrm>
          <a:prstGeom prst="roundRect">
            <a:avLst>
              <a:gd name="adj" fmla="val 7246"/>
            </a:avLst>
          </a:prstGeom>
          <a:solidFill>
            <a:srgbClr val="FFFFFF"/>
          </a:solidFill>
          <a:ln w="12700">
            <a:solidFill>
              <a:srgbClr val="D3E3EA"/>
            </a:solidFill>
            <a:prstDash val="solid"/>
          </a:ln>
        </p:spPr>
        <p:txBody>
          <a:bodyPr/>
          <a:lstStyle/>
          <a:p>
            <a:endParaRPr lang="en-GB"/>
          </a:p>
        </p:txBody>
      </p:sp>
      <p:sp>
        <p:nvSpPr>
          <p:cNvPr id="89" name="Text 86"/>
          <p:cNvSpPr/>
          <p:nvPr/>
        </p:nvSpPr>
        <p:spPr>
          <a:xfrm>
            <a:off x="621792" y="5074920"/>
            <a:ext cx="2386584" cy="365760"/>
          </a:xfrm>
          <a:prstGeom prst="rect">
            <a:avLst/>
          </a:prstGeom>
          <a:noFill/>
          <a:ln/>
        </p:spPr>
        <p:txBody>
          <a:bodyPr wrap="square" lIns="0" tIns="0" rIns="0" bIns="0" rtlCol="0" anchor="ctr"/>
          <a:lstStyle/>
          <a:p>
            <a:pPr marL="0" indent="0">
              <a:buNone/>
            </a:pPr>
            <a:r>
              <a:rPr lang="en-US" sz="1600" b="1" dirty="0">
                <a:solidFill>
                  <a:srgbClr val="0B2A4A"/>
                </a:solidFill>
                <a:latin typeface="Georgia" pitchFamily="34" charset="0"/>
                <a:ea typeface="Georgia" pitchFamily="34" charset="-122"/>
                <a:cs typeface="Georgia" pitchFamily="34" charset="-120"/>
              </a:rPr>
              <a:t>≈29.5 days</a:t>
            </a:r>
            <a:endParaRPr lang="en-US" sz="1600" dirty="0"/>
          </a:p>
        </p:txBody>
      </p:sp>
      <p:sp>
        <p:nvSpPr>
          <p:cNvPr id="90" name="Text 87"/>
          <p:cNvSpPr/>
          <p:nvPr/>
        </p:nvSpPr>
        <p:spPr>
          <a:xfrm>
            <a:off x="621792" y="5468112"/>
            <a:ext cx="2386584" cy="731520"/>
          </a:xfrm>
          <a:prstGeom prst="rect">
            <a:avLst/>
          </a:prstGeom>
          <a:noFill/>
          <a:ln/>
        </p:spPr>
        <p:txBody>
          <a:bodyPr wrap="square" lIns="0" tIns="0" rIns="0" bIns="0" rtlCol="0" anchor="t"/>
          <a:lstStyle/>
          <a:p>
            <a:pPr marL="0" indent="0">
              <a:buNone/>
            </a:pPr>
            <a:r>
              <a:rPr lang="en-US" sz="1200" dirty="0">
                <a:solidFill>
                  <a:srgbClr val="12263A"/>
                </a:solidFill>
                <a:latin typeface="Calibri" pitchFamily="34" charset="0"/>
                <a:ea typeface="Calibri" pitchFamily="34" charset="-122"/>
                <a:cs typeface="Calibri" pitchFamily="34" charset="-120"/>
              </a:rPr>
              <a:t>One cycle of Moon phases, from new Moon to the next new Moon.</a:t>
            </a:r>
            <a:endParaRPr lang="en-US" sz="1200" dirty="0"/>
          </a:p>
        </p:txBody>
      </p:sp>
      <p:sp>
        <p:nvSpPr>
          <p:cNvPr id="91" name="Shape 88"/>
          <p:cNvSpPr/>
          <p:nvPr/>
        </p:nvSpPr>
        <p:spPr>
          <a:xfrm>
            <a:off x="3310128" y="5001768"/>
            <a:ext cx="2715768" cy="1261872"/>
          </a:xfrm>
          <a:prstGeom prst="roundRect">
            <a:avLst>
              <a:gd name="adj" fmla="val 7246"/>
            </a:avLst>
          </a:prstGeom>
          <a:solidFill>
            <a:srgbClr val="FFFFFF"/>
          </a:solidFill>
          <a:ln w="12700">
            <a:solidFill>
              <a:srgbClr val="D3E3EA"/>
            </a:solidFill>
            <a:prstDash val="solid"/>
          </a:ln>
        </p:spPr>
        <p:txBody>
          <a:bodyPr/>
          <a:lstStyle/>
          <a:p>
            <a:endParaRPr lang="en-GB"/>
          </a:p>
        </p:txBody>
      </p:sp>
      <p:sp>
        <p:nvSpPr>
          <p:cNvPr id="92" name="Text 89"/>
          <p:cNvSpPr/>
          <p:nvPr/>
        </p:nvSpPr>
        <p:spPr>
          <a:xfrm>
            <a:off x="3474720" y="5074920"/>
            <a:ext cx="2386584" cy="365760"/>
          </a:xfrm>
          <a:prstGeom prst="rect">
            <a:avLst/>
          </a:prstGeom>
          <a:noFill/>
          <a:ln/>
        </p:spPr>
        <p:txBody>
          <a:bodyPr wrap="square" lIns="0" tIns="0" rIns="0" bIns="0" rtlCol="0" anchor="ctr"/>
          <a:lstStyle/>
          <a:p>
            <a:pPr marL="0" indent="0">
              <a:buNone/>
            </a:pPr>
            <a:r>
              <a:rPr lang="en-US" sz="1600" b="1" dirty="0">
                <a:solidFill>
                  <a:srgbClr val="0B2A4A"/>
                </a:solidFill>
                <a:latin typeface="Georgia" pitchFamily="34" charset="0"/>
                <a:ea typeface="Georgia" pitchFamily="34" charset="-122"/>
                <a:cs typeface="Georgia" pitchFamily="34" charset="-120"/>
              </a:rPr>
              <a:t>Springs: roughly twice</a:t>
            </a:r>
            <a:endParaRPr lang="en-US" sz="1600" dirty="0"/>
          </a:p>
        </p:txBody>
      </p:sp>
      <p:sp>
        <p:nvSpPr>
          <p:cNvPr id="93" name="Text 90"/>
          <p:cNvSpPr/>
          <p:nvPr/>
        </p:nvSpPr>
        <p:spPr>
          <a:xfrm>
            <a:off x="3474720" y="5468112"/>
            <a:ext cx="2386584" cy="731520"/>
          </a:xfrm>
          <a:prstGeom prst="rect">
            <a:avLst/>
          </a:prstGeom>
          <a:noFill/>
          <a:ln/>
        </p:spPr>
        <p:txBody>
          <a:bodyPr wrap="square" lIns="0" tIns="0" rIns="0" bIns="0" rtlCol="0" anchor="t"/>
          <a:lstStyle/>
          <a:p>
            <a:pPr marL="0" indent="0">
              <a:buNone/>
            </a:pPr>
            <a:r>
              <a:rPr lang="en-US" sz="1200" dirty="0">
                <a:solidFill>
                  <a:srgbClr val="12263A"/>
                </a:solidFill>
                <a:latin typeface="Calibri" pitchFamily="34" charset="0"/>
                <a:ea typeface="Calibri" pitchFamily="34" charset="-122"/>
                <a:cs typeface="Calibri" pitchFamily="34" charset="-120"/>
              </a:rPr>
              <a:t>Spring tides occur about twice per cycle, around new and full Moon.</a:t>
            </a:r>
            <a:endParaRPr lang="en-US" sz="1200" dirty="0"/>
          </a:p>
        </p:txBody>
      </p:sp>
      <p:sp>
        <p:nvSpPr>
          <p:cNvPr id="94" name="Shape 91"/>
          <p:cNvSpPr/>
          <p:nvPr/>
        </p:nvSpPr>
        <p:spPr>
          <a:xfrm>
            <a:off x="6163056" y="5001768"/>
            <a:ext cx="2715768" cy="1261872"/>
          </a:xfrm>
          <a:prstGeom prst="roundRect">
            <a:avLst>
              <a:gd name="adj" fmla="val 7246"/>
            </a:avLst>
          </a:prstGeom>
          <a:solidFill>
            <a:srgbClr val="FFFFFF"/>
          </a:solidFill>
          <a:ln w="12700">
            <a:solidFill>
              <a:srgbClr val="D3E3EA"/>
            </a:solidFill>
            <a:prstDash val="solid"/>
          </a:ln>
        </p:spPr>
        <p:txBody>
          <a:bodyPr/>
          <a:lstStyle/>
          <a:p>
            <a:endParaRPr lang="en-GB"/>
          </a:p>
        </p:txBody>
      </p:sp>
      <p:sp>
        <p:nvSpPr>
          <p:cNvPr id="95" name="Text 92"/>
          <p:cNvSpPr/>
          <p:nvPr/>
        </p:nvSpPr>
        <p:spPr>
          <a:xfrm>
            <a:off x="6327648" y="5074920"/>
            <a:ext cx="2386584" cy="365760"/>
          </a:xfrm>
          <a:prstGeom prst="rect">
            <a:avLst/>
          </a:prstGeom>
          <a:noFill/>
          <a:ln/>
        </p:spPr>
        <p:txBody>
          <a:bodyPr wrap="square" lIns="0" tIns="0" rIns="0" bIns="0" rtlCol="0" anchor="ctr"/>
          <a:lstStyle/>
          <a:p>
            <a:pPr marL="0" indent="0">
              <a:buNone/>
            </a:pPr>
            <a:r>
              <a:rPr lang="en-US" sz="1600" b="1" dirty="0">
                <a:solidFill>
                  <a:srgbClr val="0B2A4A"/>
                </a:solidFill>
                <a:latin typeface="Georgia" pitchFamily="34" charset="0"/>
                <a:ea typeface="Georgia" pitchFamily="34" charset="-122"/>
                <a:cs typeface="Georgia" pitchFamily="34" charset="-120"/>
              </a:rPr>
              <a:t>Neaps in between</a:t>
            </a:r>
            <a:endParaRPr lang="en-US" sz="1600" dirty="0"/>
          </a:p>
        </p:txBody>
      </p:sp>
      <p:sp>
        <p:nvSpPr>
          <p:cNvPr id="96" name="Text 93"/>
          <p:cNvSpPr/>
          <p:nvPr/>
        </p:nvSpPr>
        <p:spPr>
          <a:xfrm>
            <a:off x="6327648" y="5468112"/>
            <a:ext cx="2386584" cy="731520"/>
          </a:xfrm>
          <a:prstGeom prst="rect">
            <a:avLst/>
          </a:prstGeom>
          <a:noFill/>
          <a:ln/>
        </p:spPr>
        <p:txBody>
          <a:bodyPr wrap="square" lIns="0" tIns="0" rIns="0" bIns="0" rtlCol="0" anchor="t"/>
          <a:lstStyle/>
          <a:p>
            <a:pPr marL="0" indent="0">
              <a:buNone/>
            </a:pPr>
            <a:r>
              <a:rPr lang="en-US" sz="1200" dirty="0">
                <a:solidFill>
                  <a:srgbClr val="12263A"/>
                </a:solidFill>
                <a:latin typeface="Calibri" pitchFamily="34" charset="0"/>
                <a:ea typeface="Calibri" pitchFamily="34" charset="-122"/>
                <a:cs typeface="Calibri" pitchFamily="34" charset="-120"/>
              </a:rPr>
              <a:t>Neap tides fall between them, around first and third quarter.</a:t>
            </a:r>
            <a:endParaRPr lang="en-US" sz="1200" dirty="0"/>
          </a:p>
        </p:txBody>
      </p:sp>
      <p:sp>
        <p:nvSpPr>
          <p:cNvPr id="97" name="Shape 94"/>
          <p:cNvSpPr/>
          <p:nvPr/>
        </p:nvSpPr>
        <p:spPr>
          <a:xfrm>
            <a:off x="9015984" y="5001768"/>
            <a:ext cx="2715768" cy="1261872"/>
          </a:xfrm>
          <a:prstGeom prst="roundRect">
            <a:avLst>
              <a:gd name="adj" fmla="val 7246"/>
            </a:avLst>
          </a:prstGeom>
          <a:solidFill>
            <a:srgbClr val="FFFFFF"/>
          </a:solidFill>
          <a:ln w="12700">
            <a:solidFill>
              <a:srgbClr val="D3E3EA"/>
            </a:solidFill>
            <a:prstDash val="solid"/>
          </a:ln>
        </p:spPr>
        <p:txBody>
          <a:bodyPr/>
          <a:lstStyle/>
          <a:p>
            <a:endParaRPr lang="en-GB"/>
          </a:p>
        </p:txBody>
      </p:sp>
      <p:sp>
        <p:nvSpPr>
          <p:cNvPr id="98" name="Text 95"/>
          <p:cNvSpPr/>
          <p:nvPr/>
        </p:nvSpPr>
        <p:spPr>
          <a:xfrm>
            <a:off x="9180576" y="5074920"/>
            <a:ext cx="2386584" cy="365760"/>
          </a:xfrm>
          <a:prstGeom prst="rect">
            <a:avLst/>
          </a:prstGeom>
          <a:noFill/>
          <a:ln/>
        </p:spPr>
        <p:txBody>
          <a:bodyPr wrap="square" lIns="0" tIns="0" rIns="0" bIns="0" rtlCol="0" anchor="ctr"/>
          <a:lstStyle/>
          <a:p>
            <a:pPr marL="0" indent="0">
              <a:buNone/>
            </a:pPr>
            <a:r>
              <a:rPr lang="en-US" sz="1600" b="1" dirty="0">
                <a:solidFill>
                  <a:srgbClr val="0B2A4A"/>
                </a:solidFill>
                <a:latin typeface="Georgia" pitchFamily="34" charset="0"/>
                <a:ea typeface="Georgia" pitchFamily="34" charset="-122"/>
                <a:cs typeface="Georgia" pitchFamily="34" charset="-120"/>
              </a:rPr>
              <a:t>Allow for a lag</a:t>
            </a:r>
            <a:endParaRPr lang="en-US" sz="1600" dirty="0"/>
          </a:p>
        </p:txBody>
      </p:sp>
      <p:sp>
        <p:nvSpPr>
          <p:cNvPr id="99" name="Text 96"/>
          <p:cNvSpPr/>
          <p:nvPr/>
        </p:nvSpPr>
        <p:spPr>
          <a:xfrm>
            <a:off x="9180576" y="5468112"/>
            <a:ext cx="2386584" cy="731520"/>
          </a:xfrm>
          <a:prstGeom prst="rect">
            <a:avLst/>
          </a:prstGeom>
          <a:noFill/>
          <a:ln/>
        </p:spPr>
        <p:txBody>
          <a:bodyPr wrap="square" lIns="0" tIns="0" rIns="0" bIns="0" rtlCol="0" anchor="t"/>
          <a:lstStyle/>
          <a:p>
            <a:pPr marL="0" indent="0">
              <a:buNone/>
            </a:pPr>
            <a:r>
              <a:rPr lang="en-US" sz="1200" dirty="0">
                <a:solidFill>
                  <a:srgbClr val="12263A"/>
                </a:solidFill>
                <a:latin typeface="Calibri" pitchFamily="34" charset="0"/>
                <a:ea typeface="Calibri" pitchFamily="34" charset="-122"/>
                <a:cs typeface="Calibri" pitchFamily="34" charset="-120"/>
              </a:rPr>
              <a:t>Local spring and neap tides may lag the corresponding Moon phase.</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1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Reading a tide table and tide curve</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264"/>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81328"/>
            <a:ext cx="6858000" cy="274320"/>
          </a:xfrm>
          <a:prstGeom prst="rect">
            <a:avLst/>
          </a:prstGeom>
          <a:noFill/>
        </p:spPr>
        <p:txBody>
          <a:bodyPr wrap="square" lIns="0" tIns="0" rIns="0" bIns="0" anchor="t">
            <a:spAutoFit/>
          </a:bodyPr>
          <a:lstStyle/>
          <a:p>
            <a:pPr algn="l"/>
            <a:r>
              <a:rPr sz="1250" b="1" i="0">
                <a:solidFill>
                  <a:srgbClr val="FFFFFF"/>
                </a:solidFill>
                <a:latin typeface="Calibri"/>
              </a:rPr>
              <a:t>Predicted tide height · Start Point, Devon · 29 Oct 2026</a:t>
            </a:r>
          </a:p>
        </p:txBody>
      </p:sp>
      <p:graphicFrame>
        <p:nvGraphicFramePr>
          <p:cNvPr id="7" name="Chart 6" descr="Chart"/>
          <p:cNvGraphicFramePr>
            <a:graphicFrameLocks noGrp="1"/>
          </p:cNvGraphicFramePr>
          <p:nvPr/>
        </p:nvGraphicFramePr>
        <p:xfrm>
          <a:off x="548640" y="1783080"/>
          <a:ext cx="740664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8" name="Rounded Rectangle 7"/>
          <p:cNvSpPr/>
          <p:nvPr/>
        </p:nvSpPr>
        <p:spPr>
          <a:xfrm>
            <a:off x="640080" y="4663440"/>
            <a:ext cx="1691640" cy="868680"/>
          </a:xfrm>
          <a:prstGeom prst="roundRect">
            <a:avLst>
              <a:gd name="adj" fmla="val 10526"/>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4709160"/>
            <a:ext cx="1463040" cy="411480"/>
          </a:xfrm>
          <a:prstGeom prst="rect">
            <a:avLst/>
          </a:prstGeom>
          <a:noFill/>
        </p:spPr>
        <p:txBody>
          <a:bodyPr wrap="square" lIns="0" tIns="0" rIns="0" bIns="0" anchor="ctr">
            <a:spAutoFit/>
          </a:bodyPr>
          <a:lstStyle/>
          <a:p>
            <a:pPr algn="l"/>
            <a:r>
              <a:rPr sz="2000" b="1" i="0">
                <a:solidFill>
                  <a:srgbClr val="F2A93B"/>
                </a:solidFill>
                <a:latin typeface="Georgia"/>
              </a:rPr>
              <a:t>01:04</a:t>
            </a:r>
          </a:p>
        </p:txBody>
      </p:sp>
      <p:sp>
        <p:nvSpPr>
          <p:cNvPr id="10" name="TextBox 9"/>
          <p:cNvSpPr txBox="1"/>
          <p:nvPr/>
        </p:nvSpPr>
        <p:spPr>
          <a:xfrm>
            <a:off x="749808" y="5120640"/>
            <a:ext cx="1508760" cy="320040"/>
          </a:xfrm>
          <a:prstGeom prst="rect">
            <a:avLst/>
          </a:prstGeom>
          <a:noFill/>
        </p:spPr>
        <p:txBody>
          <a:bodyPr wrap="square" lIns="0" tIns="0" rIns="0" bIns="0" anchor="t">
            <a:spAutoFit/>
          </a:bodyPr>
          <a:lstStyle/>
          <a:p>
            <a:pPr algn="l"/>
            <a:r>
              <a:rPr sz="1200" b="0" i="0">
                <a:solidFill>
                  <a:srgbClr val="FFFFFF"/>
                </a:solidFill>
                <a:latin typeface="Calibri"/>
              </a:rPr>
              <a:t>Low water · 0.7 m</a:t>
            </a:r>
          </a:p>
        </p:txBody>
      </p:sp>
      <p:sp>
        <p:nvSpPr>
          <p:cNvPr id="11" name="Rounded Rectangle 10"/>
          <p:cNvSpPr/>
          <p:nvPr/>
        </p:nvSpPr>
        <p:spPr>
          <a:xfrm>
            <a:off x="2468880" y="4663440"/>
            <a:ext cx="1691640" cy="868680"/>
          </a:xfrm>
          <a:prstGeom prst="roundRect">
            <a:avLst>
              <a:gd name="adj" fmla="val 10526"/>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578608" y="4709160"/>
            <a:ext cx="1463040" cy="411480"/>
          </a:xfrm>
          <a:prstGeom prst="rect">
            <a:avLst/>
          </a:prstGeom>
          <a:noFill/>
        </p:spPr>
        <p:txBody>
          <a:bodyPr wrap="square" lIns="0" tIns="0" rIns="0" bIns="0" anchor="ctr">
            <a:spAutoFit/>
          </a:bodyPr>
          <a:lstStyle/>
          <a:p>
            <a:pPr algn="l"/>
            <a:r>
              <a:rPr sz="2000" b="1" i="0">
                <a:solidFill>
                  <a:srgbClr val="F2A93B"/>
                </a:solidFill>
                <a:latin typeface="Georgia"/>
              </a:rPr>
              <a:t>07:13</a:t>
            </a:r>
          </a:p>
        </p:txBody>
      </p:sp>
      <p:sp>
        <p:nvSpPr>
          <p:cNvPr id="13" name="TextBox 12"/>
          <p:cNvSpPr txBox="1"/>
          <p:nvPr/>
        </p:nvSpPr>
        <p:spPr>
          <a:xfrm>
            <a:off x="2578608" y="5120640"/>
            <a:ext cx="1508760" cy="320040"/>
          </a:xfrm>
          <a:prstGeom prst="rect">
            <a:avLst/>
          </a:prstGeom>
          <a:noFill/>
        </p:spPr>
        <p:txBody>
          <a:bodyPr wrap="square" lIns="0" tIns="0" rIns="0" bIns="0" anchor="t">
            <a:spAutoFit/>
          </a:bodyPr>
          <a:lstStyle/>
          <a:p>
            <a:pPr algn="l"/>
            <a:r>
              <a:rPr sz="1200" b="0" i="0">
                <a:solidFill>
                  <a:srgbClr val="FFFFFF"/>
                </a:solidFill>
                <a:latin typeface="Calibri"/>
              </a:rPr>
              <a:t>High water · 5.4 m</a:t>
            </a:r>
          </a:p>
        </p:txBody>
      </p:sp>
      <p:sp>
        <p:nvSpPr>
          <p:cNvPr id="14" name="Rounded Rectangle 13"/>
          <p:cNvSpPr/>
          <p:nvPr/>
        </p:nvSpPr>
        <p:spPr>
          <a:xfrm>
            <a:off x="4297680" y="4663440"/>
            <a:ext cx="1691640" cy="868680"/>
          </a:xfrm>
          <a:prstGeom prst="roundRect">
            <a:avLst>
              <a:gd name="adj" fmla="val 10526"/>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407408" y="4709160"/>
            <a:ext cx="1463040" cy="411480"/>
          </a:xfrm>
          <a:prstGeom prst="rect">
            <a:avLst/>
          </a:prstGeom>
          <a:noFill/>
        </p:spPr>
        <p:txBody>
          <a:bodyPr wrap="square" lIns="0" tIns="0" rIns="0" bIns="0" anchor="ctr">
            <a:spAutoFit/>
          </a:bodyPr>
          <a:lstStyle/>
          <a:p>
            <a:pPr algn="l"/>
            <a:r>
              <a:rPr sz="2000" b="1" i="0">
                <a:solidFill>
                  <a:srgbClr val="F2A93B"/>
                </a:solidFill>
                <a:latin typeface="Georgia"/>
              </a:rPr>
              <a:t>13:26</a:t>
            </a:r>
          </a:p>
        </p:txBody>
      </p:sp>
      <p:sp>
        <p:nvSpPr>
          <p:cNvPr id="16" name="TextBox 15"/>
          <p:cNvSpPr txBox="1"/>
          <p:nvPr/>
        </p:nvSpPr>
        <p:spPr>
          <a:xfrm>
            <a:off x="4407408" y="5120640"/>
            <a:ext cx="1508760" cy="320040"/>
          </a:xfrm>
          <a:prstGeom prst="rect">
            <a:avLst/>
          </a:prstGeom>
          <a:noFill/>
        </p:spPr>
        <p:txBody>
          <a:bodyPr wrap="square" lIns="0" tIns="0" rIns="0" bIns="0" anchor="t">
            <a:spAutoFit/>
          </a:bodyPr>
          <a:lstStyle/>
          <a:p>
            <a:pPr algn="l"/>
            <a:r>
              <a:rPr sz="1200" b="0" i="0">
                <a:solidFill>
                  <a:srgbClr val="FFFFFF"/>
                </a:solidFill>
                <a:latin typeface="Calibri"/>
              </a:rPr>
              <a:t>Low water · 0.7 m</a:t>
            </a:r>
          </a:p>
        </p:txBody>
      </p:sp>
      <p:sp>
        <p:nvSpPr>
          <p:cNvPr id="17" name="Rounded Rectangle 16"/>
          <p:cNvSpPr/>
          <p:nvPr/>
        </p:nvSpPr>
        <p:spPr>
          <a:xfrm>
            <a:off x="6126480" y="4663440"/>
            <a:ext cx="1691640" cy="868680"/>
          </a:xfrm>
          <a:prstGeom prst="roundRect">
            <a:avLst>
              <a:gd name="adj" fmla="val 10526"/>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36208" y="4709160"/>
            <a:ext cx="1463040" cy="411480"/>
          </a:xfrm>
          <a:prstGeom prst="rect">
            <a:avLst/>
          </a:prstGeom>
          <a:noFill/>
        </p:spPr>
        <p:txBody>
          <a:bodyPr wrap="square" lIns="0" tIns="0" rIns="0" bIns="0" anchor="ctr">
            <a:spAutoFit/>
          </a:bodyPr>
          <a:lstStyle/>
          <a:p>
            <a:pPr algn="l"/>
            <a:r>
              <a:rPr sz="2000" b="1" i="0">
                <a:solidFill>
                  <a:srgbClr val="F2A93B"/>
                </a:solidFill>
                <a:latin typeface="Georgia"/>
              </a:rPr>
              <a:t>19:33</a:t>
            </a:r>
          </a:p>
        </p:txBody>
      </p:sp>
      <p:sp>
        <p:nvSpPr>
          <p:cNvPr id="19" name="TextBox 18"/>
          <p:cNvSpPr txBox="1"/>
          <p:nvPr/>
        </p:nvSpPr>
        <p:spPr>
          <a:xfrm>
            <a:off x="6236208" y="5120640"/>
            <a:ext cx="1508760" cy="320040"/>
          </a:xfrm>
          <a:prstGeom prst="rect">
            <a:avLst/>
          </a:prstGeom>
          <a:noFill/>
        </p:spPr>
        <p:txBody>
          <a:bodyPr wrap="square" lIns="0" tIns="0" rIns="0" bIns="0" anchor="t">
            <a:spAutoFit/>
          </a:bodyPr>
          <a:lstStyle/>
          <a:p>
            <a:pPr algn="l"/>
            <a:r>
              <a:rPr sz="1200" b="0" i="0">
                <a:solidFill>
                  <a:srgbClr val="FFFFFF"/>
                </a:solidFill>
                <a:latin typeface="Calibri"/>
              </a:rPr>
              <a:t>High water · 5.4 m</a:t>
            </a:r>
          </a:p>
        </p:txBody>
      </p:sp>
      <p:sp>
        <p:nvSpPr>
          <p:cNvPr id="20" name="TextBox 19"/>
          <p:cNvSpPr txBox="1"/>
          <p:nvPr/>
        </p:nvSpPr>
        <p:spPr>
          <a:xfrm>
            <a:off x="640080" y="5669280"/>
            <a:ext cx="7223760" cy="411480"/>
          </a:xfrm>
          <a:prstGeom prst="rect">
            <a:avLst/>
          </a:prstGeom>
          <a:noFill/>
        </p:spPr>
        <p:txBody>
          <a:bodyPr wrap="square" lIns="0" tIns="0" rIns="0" bIns="0" anchor="t">
            <a:spAutoFit/>
          </a:bodyPr>
          <a:lstStyle/>
          <a:p>
            <a:pPr algn="l"/>
            <a:r>
              <a:rPr sz="1100" b="0" i="0">
                <a:solidFill>
                  <a:srgbClr val="C9DCE8"/>
                </a:solidFill>
                <a:latin typeface="Calibri"/>
              </a:rPr>
              <a:t>Real predictions from ADMIRALTY EasyTide. The curve shows the first 12 hours; the four chips show all of the day’s tides.</a:t>
            </a:r>
          </a:p>
        </p:txBody>
      </p:sp>
      <p:sp>
        <p:nvSpPr>
          <p:cNvPr id="21" name="Rounded Rectangle 20"/>
          <p:cNvSpPr/>
          <p:nvPr/>
        </p:nvSpPr>
        <p:spPr>
          <a:xfrm>
            <a:off x="8321040" y="1371600"/>
            <a:ext cx="3410712" cy="4846320"/>
          </a:xfrm>
          <a:prstGeom prst="roundRect">
            <a:avLst>
              <a:gd name="adj" fmla="val 3217"/>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503919" y="1499616"/>
            <a:ext cx="3044952" cy="411480"/>
          </a:xfrm>
          <a:prstGeom prst="rect">
            <a:avLst/>
          </a:prstGeom>
          <a:noFill/>
        </p:spPr>
        <p:txBody>
          <a:bodyPr wrap="square" lIns="0" tIns="0" rIns="0" bIns="0" anchor="t">
            <a:spAutoFit/>
          </a:bodyPr>
          <a:lstStyle/>
          <a:p>
            <a:pPr algn="l"/>
            <a:r>
              <a:rPr sz="1600" b="1" i="0">
                <a:solidFill>
                  <a:srgbClr val="0B2A4A"/>
                </a:solidFill>
                <a:latin typeface="Georgia"/>
              </a:rPr>
              <a:t>Reading the table</a:t>
            </a:r>
          </a:p>
        </p:txBody>
      </p:sp>
      <p:sp>
        <p:nvSpPr>
          <p:cNvPr id="23" name="TextBox 22"/>
          <p:cNvSpPr txBox="1"/>
          <p:nvPr/>
        </p:nvSpPr>
        <p:spPr>
          <a:xfrm>
            <a:off x="8503919" y="1965960"/>
            <a:ext cx="3044952" cy="2834639"/>
          </a:xfrm>
          <a:prstGeom prst="rect">
            <a:avLst/>
          </a:prstGeom>
          <a:noFill/>
        </p:spPr>
        <p:txBody>
          <a:bodyPr wrap="square" lIns="0" tIns="0" rIns="0" bIns="0" anchor="t">
            <a:spAutoFit/>
          </a:bodyPr>
          <a:lstStyle/>
          <a:p>
            <a:pPr marL="171450" indent="-171450" algn="l">
              <a:spcAft>
                <a:spcPts val="500"/>
              </a:spcAft>
              <a:buFont typeface="Arial"/>
              <a:buChar char="•"/>
            </a:pPr>
            <a:r>
              <a:rPr sz="1200" b="1" i="0">
                <a:solidFill>
                  <a:srgbClr val="12263A"/>
                </a:solidFill>
                <a:latin typeface="Calibri"/>
              </a:rPr>
              <a:t>High and low water: </a:t>
            </a:r>
            <a:r>
              <a:rPr sz="1200" b="0" i="0">
                <a:solidFill>
                  <a:srgbClr val="12263A"/>
                </a:solidFill>
                <a:latin typeface="Calibri"/>
              </a:rPr>
              <a:t>the top and bottom of each cycle, given as a time and a height.</a:t>
            </a:r>
          </a:p>
          <a:p>
            <a:pPr marL="171450" indent="-171450" algn="l">
              <a:spcAft>
                <a:spcPts val="500"/>
              </a:spcAft>
              <a:buFont typeface="Arial"/>
              <a:buChar char="•"/>
            </a:pPr>
            <a:r>
              <a:rPr sz="1200" b="1" i="0">
                <a:solidFill>
                  <a:srgbClr val="12263A"/>
                </a:solidFill>
                <a:latin typeface="Calibri"/>
              </a:rPr>
              <a:t>Tidal range: </a:t>
            </a:r>
            <a:r>
              <a:rPr sz="1200" b="0" i="0">
                <a:solidFill>
                  <a:srgbClr val="12263A"/>
                </a:solidFill>
                <a:latin typeface="Calibri"/>
              </a:rPr>
              <a:t>HW minus LW. Here 5.4 − 0.7 = 4.7 m.</a:t>
            </a:r>
          </a:p>
          <a:p>
            <a:pPr marL="171450" indent="-171450" algn="l">
              <a:spcAft>
                <a:spcPts val="500"/>
              </a:spcAft>
              <a:buFont typeface="Arial"/>
              <a:buChar char="•"/>
            </a:pPr>
            <a:r>
              <a:rPr sz="1200" b="1" i="0">
                <a:solidFill>
                  <a:srgbClr val="12263A"/>
                </a:solidFill>
                <a:latin typeface="Calibri"/>
              </a:rPr>
              <a:t>Chart datum: </a:t>
            </a:r>
            <a:r>
              <a:rPr sz="1200" b="0" i="0">
                <a:solidFill>
                  <a:srgbClr val="12263A"/>
                </a:solidFill>
                <a:latin typeface="Calibri"/>
              </a:rPr>
              <a:t>the fixed reference level for charted depths and predicted heights, so the two can be added together.</a:t>
            </a:r>
          </a:p>
          <a:p>
            <a:pPr marL="171450" indent="-171450" algn="l">
              <a:spcAft>
                <a:spcPts val="500"/>
              </a:spcAft>
              <a:buFont typeface="Arial"/>
              <a:buChar char="•"/>
            </a:pPr>
            <a:r>
              <a:rPr sz="1200" b="1" i="0">
                <a:solidFill>
                  <a:srgbClr val="12263A"/>
                </a:solidFill>
                <a:latin typeface="Calibri"/>
              </a:rPr>
              <a:t>Timing: </a:t>
            </a:r>
            <a:r>
              <a:rPr sz="1200" b="0" i="0">
                <a:solidFill>
                  <a:srgbClr val="12263A"/>
                </a:solidFill>
                <a:latin typeface="Calibri"/>
              </a:rPr>
              <a:t>about 6 hours 10 minutes from LW to HW, and a similar time back down.</a:t>
            </a:r>
          </a:p>
        </p:txBody>
      </p:sp>
      <p:sp>
        <p:nvSpPr>
          <p:cNvPr id="24" name="Rounded Rectangle 23"/>
          <p:cNvSpPr/>
          <p:nvPr/>
        </p:nvSpPr>
        <p:spPr>
          <a:xfrm>
            <a:off x="8458200" y="4937759"/>
            <a:ext cx="3136392" cy="1143000"/>
          </a:xfrm>
          <a:prstGeom prst="roundRect">
            <a:avLst>
              <a:gd name="adj" fmla="val 64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595360" y="5243802"/>
            <a:ext cx="2862072" cy="530915"/>
          </a:xfrm>
          <a:prstGeom prst="rect">
            <a:avLst/>
          </a:prstGeom>
          <a:noFill/>
        </p:spPr>
        <p:txBody>
          <a:bodyPr wrap="square" lIns="0" tIns="0" rIns="0" bIns="0" anchor="ctr">
            <a:spAutoFit/>
          </a:bodyPr>
          <a:lstStyle/>
          <a:p>
            <a:pPr algn="l"/>
            <a:r>
              <a:rPr sz="1150" b="1" i="0">
                <a:solidFill>
                  <a:srgbClr val="0B2A4A"/>
                </a:solidFill>
                <a:latin typeface="Calibri"/>
              </a:rPr>
              <a:t>Height, not flow. </a:t>
            </a:r>
            <a:r>
              <a:rPr sz="1150" b="0" i="0">
                <a:solidFill>
                  <a:srgbClr val="0B2A4A"/>
                </a:solidFill>
                <a:latin typeface="Calibri"/>
              </a:rPr>
              <a:t>A tide table says how much water there is, not when the tidal stream slackens (see </a:t>
            </a:r>
            <a:r>
              <a:rPr lang="en-GB" sz="1150" b="0" i="0">
                <a:solidFill>
                  <a:srgbClr val="0B2A4A"/>
                </a:solidFill>
                <a:latin typeface="Calibri"/>
              </a:rPr>
              <a:t>6 </a:t>
            </a:r>
            <a:r>
              <a:rPr sz="1150" b="0" i="0">
                <a:solidFill>
                  <a:srgbClr val="0B2A4A"/>
                </a:solidFill>
                <a:latin typeface="Calibri"/>
              </a:rPr>
              <a:t>of </a:t>
            </a:r>
            <a:r>
              <a:rPr lang="en-GB" sz="1150" b="0" i="0">
                <a:solidFill>
                  <a:srgbClr val="0B2A4A"/>
                </a:solidFill>
                <a:latin typeface="Calibri"/>
              </a:rPr>
              <a:t>10</a:t>
            </a:r>
            <a:r>
              <a:rPr sz="1150" b="0" i="0">
                <a:solidFill>
                  <a:srgbClr val="0B2A4A"/>
                </a:solidFill>
                <a:latin typeface="Calibri"/>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2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Chart datum: the zero line for depths and tides</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300"/>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81328"/>
            <a:ext cx="6858000" cy="274320"/>
          </a:xfrm>
          <a:prstGeom prst="rect">
            <a:avLst/>
          </a:prstGeom>
          <a:noFill/>
        </p:spPr>
        <p:txBody>
          <a:bodyPr wrap="square" lIns="0" tIns="0" rIns="0" bIns="0" anchor="t">
            <a:spAutoFit/>
          </a:bodyPr>
          <a:lstStyle/>
          <a:p>
            <a:pPr algn="l"/>
            <a:r>
              <a:rPr sz="1250" b="1">
                <a:solidFill>
                  <a:srgbClr val="FFFFFF"/>
                </a:solidFill>
                <a:latin typeface="Calibri"/>
              </a:rPr>
              <a:t>Why a tide height and a charted depth can be added together</a:t>
            </a:r>
          </a:p>
        </p:txBody>
      </p:sp>
      <p:sp>
        <p:nvSpPr>
          <p:cNvPr id="7" name="TextBox 6"/>
          <p:cNvSpPr txBox="1"/>
          <p:nvPr/>
        </p:nvSpPr>
        <p:spPr>
          <a:xfrm>
            <a:off x="731520" y="1975104"/>
            <a:ext cx="4114800" cy="274320"/>
          </a:xfrm>
          <a:prstGeom prst="rect">
            <a:avLst/>
          </a:prstGeom>
          <a:noFill/>
        </p:spPr>
        <p:txBody>
          <a:bodyPr wrap="square" lIns="0" tIns="0" rIns="0" bIns="0" anchor="t">
            <a:spAutoFit/>
          </a:bodyPr>
          <a:lstStyle/>
          <a:p>
            <a:pPr algn="l"/>
            <a:r>
              <a:rPr sz="1100" b="0">
                <a:solidFill>
                  <a:srgbClr val="C9DCE8"/>
                </a:solidFill>
                <a:latin typeface="Calibri"/>
              </a:rPr>
              <a:t>Sea surface at 10:00 on 29 Oct (worked example)</a:t>
            </a:r>
          </a:p>
        </p:txBody>
      </p:sp>
      <p:sp>
        <p:nvSpPr>
          <p:cNvPr id="8" name="Rectangle 7"/>
          <p:cNvSpPr/>
          <p:nvPr/>
        </p:nvSpPr>
        <p:spPr>
          <a:xfrm>
            <a:off x="640080" y="2331720"/>
            <a:ext cx="7223760" cy="3127248"/>
          </a:xfrm>
          <a:prstGeom prst="rect">
            <a:avLst/>
          </a:prstGeom>
          <a:solidFill>
            <a:srgbClr val="1560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40080" y="5458968"/>
            <a:ext cx="7223760" cy="137160"/>
          </a:xfrm>
          <a:prstGeom prst="rect">
            <a:avLst/>
          </a:prstGeom>
          <a:solidFill>
            <a:srgbClr val="8A6D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Connector 10"/>
          <p:cNvCxnSpPr/>
          <p:nvPr/>
        </p:nvCxnSpPr>
        <p:spPr>
          <a:xfrm>
            <a:off x="640080" y="2331720"/>
            <a:ext cx="7223760" cy="0"/>
          </a:xfrm>
          <a:prstGeom prst="line">
            <a:avLst/>
          </a:prstGeom>
          <a:ln w="222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640080" y="3264408"/>
            <a:ext cx="7223760" cy="0"/>
          </a:xfrm>
          <a:prstGeom prst="line">
            <a:avLst/>
          </a:prstGeom>
          <a:ln w="25400">
            <a:solidFill>
              <a:srgbClr val="F2A93B"/>
            </a:solidFill>
            <a:prstDash val="dash"/>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flipV="1">
            <a:off x="3200400" y="2359151"/>
            <a:ext cx="0" cy="905257"/>
          </a:xfrm>
          <a:prstGeom prst="line">
            <a:avLst/>
          </a:prstGeom>
          <a:ln w="31750">
            <a:solidFill>
              <a:srgbClr val="7FD3E6"/>
            </a:solidFill>
            <a:tailEnd type="triangle"/>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3200400" y="3264408"/>
            <a:ext cx="0" cy="2167128"/>
          </a:xfrm>
          <a:prstGeom prst="line">
            <a:avLst/>
          </a:prstGeom>
          <a:ln w="31750">
            <a:solidFill>
              <a:srgbClr val="F2A93B"/>
            </a:solidFill>
            <a:tailEnd type="triangle"/>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914400" y="2359151"/>
            <a:ext cx="0" cy="3072385"/>
          </a:xfrm>
          <a:prstGeom prst="line">
            <a:avLst/>
          </a:prstGeom>
          <a:ln w="25400">
            <a:solidFill>
              <a:srgbClr val="FFFFFF"/>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097280" y="2926080"/>
            <a:ext cx="2011680" cy="274320"/>
          </a:xfrm>
          <a:prstGeom prst="rect">
            <a:avLst/>
          </a:prstGeom>
          <a:noFill/>
        </p:spPr>
        <p:txBody>
          <a:bodyPr wrap="square" lIns="0" tIns="0" rIns="0" bIns="0" anchor="t">
            <a:spAutoFit/>
          </a:bodyPr>
          <a:lstStyle/>
          <a:p>
            <a:pPr algn="l"/>
            <a:r>
              <a:rPr sz="1200" b="1">
                <a:solidFill>
                  <a:srgbClr val="F2A93B"/>
                </a:solidFill>
                <a:latin typeface="Calibri"/>
              </a:rPr>
              <a:t>Chart datum (0.0 m)</a:t>
            </a:r>
          </a:p>
        </p:txBody>
      </p:sp>
      <p:sp>
        <p:nvSpPr>
          <p:cNvPr id="17" name="TextBox 16"/>
          <p:cNvSpPr txBox="1"/>
          <p:nvPr/>
        </p:nvSpPr>
        <p:spPr>
          <a:xfrm>
            <a:off x="1097280" y="3840480"/>
            <a:ext cx="1920240" cy="1097280"/>
          </a:xfrm>
          <a:prstGeom prst="rect">
            <a:avLst/>
          </a:prstGeom>
          <a:noFill/>
        </p:spPr>
        <p:txBody>
          <a:bodyPr wrap="square" lIns="0" tIns="0" rIns="0" bIns="0" anchor="t">
            <a:spAutoFit/>
          </a:bodyPr>
          <a:lstStyle/>
          <a:p>
            <a:pPr algn="l"/>
            <a:r>
              <a:rPr sz="1200" b="1">
                <a:solidFill>
                  <a:srgbClr val="FFFFFF"/>
                </a:solidFill>
                <a:latin typeface="Calibri"/>
              </a:rPr>
              <a:t>Water depth</a:t>
            </a:r>
          </a:p>
          <a:p>
            <a:pPr algn="l"/>
            <a:r>
              <a:rPr sz="2000" b="1">
                <a:solidFill>
                  <a:srgbClr val="FFFFFF"/>
                </a:solidFill>
                <a:latin typeface="Georgia"/>
              </a:rPr>
              <a:t>≈ 11.4 m</a:t>
            </a:r>
          </a:p>
          <a:p>
            <a:pPr algn="l"/>
            <a:r>
              <a:rPr sz="1100" b="0">
                <a:solidFill>
                  <a:srgbClr val="C9DCE8"/>
                </a:solidFill>
                <a:latin typeface="Calibri"/>
              </a:rPr>
              <a:t>= 8.0 + 3.4</a:t>
            </a:r>
          </a:p>
        </p:txBody>
      </p:sp>
      <p:sp>
        <p:nvSpPr>
          <p:cNvPr id="18" name="TextBox 17"/>
          <p:cNvSpPr txBox="1"/>
          <p:nvPr/>
        </p:nvSpPr>
        <p:spPr>
          <a:xfrm>
            <a:off x="3383280" y="2514600"/>
            <a:ext cx="2468880" cy="685800"/>
          </a:xfrm>
          <a:prstGeom prst="rect">
            <a:avLst/>
          </a:prstGeom>
          <a:noFill/>
        </p:spPr>
        <p:txBody>
          <a:bodyPr wrap="square" lIns="0" tIns="0" rIns="0" bIns="0" anchor="t">
            <a:spAutoFit/>
          </a:bodyPr>
          <a:lstStyle/>
          <a:p>
            <a:pPr algn="l"/>
            <a:r>
              <a:rPr sz="1200" b="1">
                <a:solidFill>
                  <a:srgbClr val="7FD3E6"/>
                </a:solidFill>
                <a:latin typeface="Calibri"/>
              </a:rPr>
              <a:t>Height of tide</a:t>
            </a:r>
          </a:p>
          <a:p>
            <a:pPr algn="l"/>
            <a:r>
              <a:rPr sz="1100" b="0">
                <a:solidFill>
                  <a:srgbClr val="FFFFFF"/>
                </a:solidFill>
                <a:latin typeface="Calibri"/>
              </a:rPr>
              <a:t>+3.4 m, from the tide table</a:t>
            </a:r>
          </a:p>
        </p:txBody>
      </p:sp>
      <p:sp>
        <p:nvSpPr>
          <p:cNvPr id="19" name="TextBox 18"/>
          <p:cNvSpPr txBox="1"/>
          <p:nvPr/>
        </p:nvSpPr>
        <p:spPr>
          <a:xfrm>
            <a:off x="3383280" y="3931920"/>
            <a:ext cx="2468880" cy="822960"/>
          </a:xfrm>
          <a:prstGeom prst="rect">
            <a:avLst/>
          </a:prstGeom>
          <a:noFill/>
        </p:spPr>
        <p:txBody>
          <a:bodyPr wrap="square" lIns="0" tIns="0" rIns="0" bIns="0" anchor="t">
            <a:spAutoFit/>
          </a:bodyPr>
          <a:lstStyle/>
          <a:p>
            <a:pPr algn="l"/>
            <a:r>
              <a:rPr sz="1200" b="1">
                <a:solidFill>
                  <a:srgbClr val="F2A93B"/>
                </a:solidFill>
                <a:latin typeface="Calibri"/>
              </a:rPr>
              <a:t>Charted depth</a:t>
            </a:r>
          </a:p>
          <a:p>
            <a:pPr algn="l"/>
            <a:r>
              <a:rPr sz="1100" b="0">
                <a:solidFill>
                  <a:srgbClr val="FFFFFF"/>
                </a:solidFill>
                <a:latin typeface="Calibri"/>
              </a:rPr>
              <a:t>8.0 m below datum, from the chart (example value)</a:t>
            </a:r>
          </a:p>
        </p:txBody>
      </p:sp>
      <p:sp>
        <p:nvSpPr>
          <p:cNvPr id="22" name="TextBox 21"/>
          <p:cNvSpPr txBox="1"/>
          <p:nvPr/>
        </p:nvSpPr>
        <p:spPr>
          <a:xfrm>
            <a:off x="640080" y="5715000"/>
            <a:ext cx="7223760" cy="169277"/>
          </a:xfrm>
          <a:prstGeom prst="rect">
            <a:avLst/>
          </a:prstGeom>
          <a:noFill/>
        </p:spPr>
        <p:txBody>
          <a:bodyPr wrap="square" lIns="0" tIns="0" rIns="0" bIns="0" anchor="t">
            <a:spAutoFit/>
          </a:bodyPr>
          <a:lstStyle/>
          <a:p>
            <a:pPr algn="l"/>
            <a:r>
              <a:rPr sz="1100" b="0">
                <a:solidFill>
                  <a:srgbClr val="C9DCE8"/>
                </a:solidFill>
                <a:latin typeface="Calibri"/>
              </a:rPr>
              <a:t>Illustrative cross-section, vertical scale about 1 m = 0.3 in. </a:t>
            </a:r>
            <a:r>
              <a:rPr lang="en-GB" sz="1100" b="0">
                <a:solidFill>
                  <a:srgbClr val="C9DCE8"/>
                </a:solidFill>
                <a:latin typeface="Calibri"/>
              </a:rPr>
              <a:t>The charted </a:t>
            </a:r>
            <a:r>
              <a:rPr sz="1100" b="0">
                <a:solidFill>
                  <a:srgbClr val="C9DCE8"/>
                </a:solidFill>
                <a:latin typeface="Calibri"/>
              </a:rPr>
              <a:t>depth </a:t>
            </a:r>
            <a:r>
              <a:rPr lang="en-GB" sz="1100" b="0">
                <a:solidFill>
                  <a:srgbClr val="C9DCE8"/>
                </a:solidFill>
                <a:latin typeface="Calibri"/>
              </a:rPr>
              <a:t>is an </a:t>
            </a:r>
            <a:r>
              <a:rPr sz="1100" b="0">
                <a:solidFill>
                  <a:srgbClr val="C9DCE8"/>
                </a:solidFill>
                <a:latin typeface="Calibri"/>
              </a:rPr>
              <a:t>example </a:t>
            </a:r>
            <a:r>
              <a:rPr lang="en-GB" sz="1100" b="0">
                <a:solidFill>
                  <a:srgbClr val="C9DCE8"/>
                </a:solidFill>
                <a:latin typeface="Calibri"/>
              </a:rPr>
              <a:t>value</a:t>
            </a:r>
            <a:r>
              <a:rPr sz="1100" b="0">
                <a:solidFill>
                  <a:srgbClr val="C9DCE8"/>
                </a:solidFill>
                <a:latin typeface="Calibri"/>
              </a:rPr>
              <a:t>.</a:t>
            </a:r>
          </a:p>
        </p:txBody>
      </p:sp>
      <p:sp>
        <p:nvSpPr>
          <p:cNvPr id="23" name="Rounded Rectangle 22"/>
          <p:cNvSpPr/>
          <p:nvPr/>
        </p:nvSpPr>
        <p:spPr>
          <a:xfrm>
            <a:off x="8321040" y="1371600"/>
            <a:ext cx="3410712" cy="4846320"/>
          </a:xfrm>
          <a:prstGeom prst="roundRect">
            <a:avLst>
              <a:gd name="adj" fmla="val 32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503920" y="1499616"/>
            <a:ext cx="3044952" cy="411480"/>
          </a:xfrm>
          <a:prstGeom prst="rect">
            <a:avLst/>
          </a:prstGeom>
          <a:noFill/>
        </p:spPr>
        <p:txBody>
          <a:bodyPr wrap="square" lIns="0" tIns="0" rIns="0" bIns="0" anchor="t">
            <a:spAutoFit/>
          </a:bodyPr>
          <a:lstStyle/>
          <a:p>
            <a:pPr algn="l"/>
            <a:r>
              <a:rPr sz="1600" b="1">
                <a:solidFill>
                  <a:srgbClr val="0B2A4A"/>
                </a:solidFill>
                <a:latin typeface="Georgia"/>
              </a:rPr>
              <a:t>What chart datum is</a:t>
            </a:r>
          </a:p>
        </p:txBody>
      </p:sp>
      <p:sp>
        <p:nvSpPr>
          <p:cNvPr id="25" name="TextBox 24"/>
          <p:cNvSpPr txBox="1"/>
          <p:nvPr/>
        </p:nvSpPr>
        <p:spPr>
          <a:xfrm>
            <a:off x="8503920" y="1965960"/>
            <a:ext cx="3044952" cy="2039020"/>
          </a:xfrm>
          <a:prstGeom prst="rect">
            <a:avLst/>
          </a:prstGeom>
          <a:noFill/>
        </p:spPr>
        <p:txBody>
          <a:bodyPr wrap="square" lIns="0" tIns="0" rIns="0" bIns="0" anchor="t">
            <a:spAutoFit/>
          </a:bodyPr>
          <a:lstStyle/>
          <a:p>
            <a:pPr marL="171450" indent="-171450" algn="l">
              <a:spcAft>
                <a:spcPts val="500"/>
              </a:spcAft>
              <a:buFont typeface="Arial"/>
              <a:buChar char="•"/>
            </a:pPr>
            <a:r>
              <a:rPr lang="en-US" sz="1200" b="1">
                <a:solidFill>
                  <a:srgbClr val="12263A"/>
                </a:solidFill>
                <a:latin typeface="Calibri"/>
              </a:rPr>
              <a:t>Chart datum: </a:t>
            </a:r>
            <a:r>
              <a:rPr lang="en-US" sz="1200" b="0">
                <a:solidFill>
                  <a:srgbClr val="12263A"/>
                </a:solidFill>
                <a:latin typeface="Calibri"/>
              </a:rPr>
              <a:t>the zero level that charted depths and predicted tide heights are both measured from.</a:t>
            </a:r>
          </a:p>
          <a:p>
            <a:pPr marL="171450" indent="-171450" algn="l">
              <a:spcAft>
                <a:spcPts val="500"/>
              </a:spcAft>
              <a:buFont typeface="Arial"/>
              <a:buChar char="•"/>
            </a:pPr>
            <a:r>
              <a:rPr lang="en-US" sz="1200" b="1">
                <a:solidFill>
                  <a:srgbClr val="12263A"/>
                </a:solidFill>
                <a:latin typeface="Calibri"/>
              </a:rPr>
              <a:t>UK charts: </a:t>
            </a:r>
            <a:r>
              <a:rPr lang="en-US" sz="1200" b="0">
                <a:solidFill>
                  <a:srgbClr val="12263A"/>
                </a:solidFill>
                <a:latin typeface="Calibri"/>
              </a:rPr>
              <a:t>about Lowest Astronomical Tide (LAT), the lowest level predicted under average weather.</a:t>
            </a:r>
          </a:p>
          <a:p>
            <a:pPr marL="171450" indent="-171450" algn="l">
              <a:spcAft>
                <a:spcPts val="500"/>
              </a:spcAft>
              <a:buFont typeface="Arial"/>
              <a:buChar char="•"/>
            </a:pPr>
            <a:r>
              <a:rPr lang="en-US" sz="1200" b="1">
                <a:solidFill>
                  <a:srgbClr val="12263A"/>
                </a:solidFill>
                <a:latin typeface="Calibri"/>
              </a:rPr>
              <a:t>Why so low: </a:t>
            </a:r>
            <a:r>
              <a:rPr lang="en-US" sz="1200" b="0">
                <a:solidFill>
                  <a:srgbClr val="12263A"/>
                </a:solidFill>
                <a:latin typeface="Calibri"/>
              </a:rPr>
              <a:t>tide heights are rarely negative, and charted depth + tide errs on the safe side.</a:t>
            </a:r>
          </a:p>
          <a:p>
            <a:pPr marL="171450" indent="-171450" algn="l">
              <a:spcAft>
                <a:spcPts val="500"/>
              </a:spcAft>
              <a:buFont typeface="Arial"/>
              <a:buChar char="•"/>
            </a:pPr>
            <a:r>
              <a:rPr lang="en-US" sz="1200" b="1">
                <a:solidFill>
                  <a:srgbClr val="12263A"/>
                </a:solidFill>
                <a:latin typeface="Calibri"/>
              </a:rPr>
              <a:t>Abroad: </a:t>
            </a:r>
            <a:r>
              <a:rPr lang="en-US" sz="1200" b="0">
                <a:solidFill>
                  <a:srgbClr val="12263A"/>
                </a:solidFill>
                <a:latin typeface="Calibri"/>
              </a:rPr>
              <a:t>US NOAA charts use MLLW, so check the datum first.</a:t>
            </a:r>
          </a:p>
        </p:txBody>
      </p:sp>
      <p:sp>
        <p:nvSpPr>
          <p:cNvPr id="26" name="Rounded Rectangle 25"/>
          <p:cNvSpPr/>
          <p:nvPr/>
        </p:nvSpPr>
        <p:spPr>
          <a:xfrm>
            <a:off x="8458200" y="4937760"/>
            <a:ext cx="3136392" cy="1143000"/>
          </a:xfrm>
          <a:prstGeom prst="roundRect">
            <a:avLst>
              <a:gd name="adj" fmla="val 64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595360" y="5010912"/>
            <a:ext cx="2862072" cy="996696"/>
          </a:xfrm>
          <a:prstGeom prst="rect">
            <a:avLst/>
          </a:prstGeom>
          <a:noFill/>
        </p:spPr>
        <p:txBody>
          <a:bodyPr wrap="square" lIns="0" tIns="0" rIns="0" bIns="0" anchor="ctr">
            <a:spAutoFit/>
          </a:bodyPr>
          <a:lstStyle/>
          <a:p>
            <a:pPr algn="l"/>
            <a:r>
              <a:rPr sz="1150" b="1">
                <a:solidFill>
                  <a:srgbClr val="0B2A4A"/>
                </a:solidFill>
                <a:latin typeface="Calibri"/>
              </a:rPr>
              <a:t>Not a floor. </a:t>
            </a:r>
            <a:r>
              <a:rPr sz="1150" b="0">
                <a:solidFill>
                  <a:srgbClr val="0B2A4A"/>
                </a:solidFill>
                <a:latin typeface="Calibri"/>
              </a:rPr>
              <a:t>Storm surge or high pressure can push the sea below LAT, so a predicted zero is not a guaranteed minimum.</a:t>
            </a:r>
          </a:p>
        </p:txBody>
      </p:sp>
      <p:sp>
        <p:nvSpPr>
          <p:cNvPr id="28" name="TextBox 27"/>
          <p:cNvSpPr txBox="1"/>
          <p:nvPr/>
        </p:nvSpPr>
        <p:spPr>
          <a:xfrm>
            <a:off x="5760720" y="5074920"/>
            <a:ext cx="2011680" cy="274320"/>
          </a:xfrm>
          <a:prstGeom prst="rect">
            <a:avLst/>
          </a:prstGeom>
          <a:noFill/>
        </p:spPr>
        <p:txBody>
          <a:bodyPr wrap="none" lIns="0" tIns="0" rIns="0" bIns="0">
            <a:spAutoFit/>
          </a:bodyPr>
          <a:lstStyle/>
          <a:p>
            <a:pPr algn="r"/>
            <a:r>
              <a:rPr sz="1200" b="1">
                <a:solidFill>
                  <a:srgbClr val="E3C98F"/>
                </a:solidFill>
                <a:latin typeface="Calibri"/>
              </a:rPr>
              <a:t>Seabed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3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Tide tables: what each number tells you</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300"/>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81328"/>
            <a:ext cx="6858000" cy="274320"/>
          </a:xfrm>
          <a:prstGeom prst="rect">
            <a:avLst/>
          </a:prstGeom>
          <a:noFill/>
        </p:spPr>
        <p:txBody>
          <a:bodyPr wrap="square" lIns="0" tIns="0" rIns="0" bIns="0" anchor="t">
            <a:spAutoFit/>
          </a:bodyPr>
          <a:lstStyle/>
          <a:p>
            <a:pPr algn="l"/>
            <a:r>
              <a:rPr sz="1250" b="1">
                <a:solidFill>
                  <a:srgbClr val="FFFFFF"/>
                </a:solidFill>
                <a:latin typeface="Calibri"/>
              </a:rPr>
              <a:t>Real predictions · Start Point, Devon · 29 Oct 2026 · ADMIRALTY EasyTide</a:t>
            </a:r>
          </a:p>
        </p:txBody>
      </p:sp>
      <p:graphicFrame>
        <p:nvGraphicFramePr>
          <p:cNvPr id="7" name="Table 6"/>
          <p:cNvGraphicFramePr>
            <a:graphicFrameLocks noGrp="1"/>
          </p:cNvGraphicFramePr>
          <p:nvPr/>
        </p:nvGraphicFramePr>
        <p:xfrm>
          <a:off x="640080" y="1828800"/>
          <a:ext cx="7223760" cy="2011680"/>
        </p:xfrm>
        <a:graphic>
          <a:graphicData uri="http://schemas.openxmlformats.org/drawingml/2006/table">
            <a:tbl>
              <a:tblPr firstRow="1">
                <a:tableStyleId>{5C22544A-7EE6-4342-B048-85BDC9FD1C3A}</a:tableStyleId>
              </a:tblPr>
              <a:tblGrid>
                <a:gridCol w="137160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gridCol w="2697480">
                  <a:extLst>
                    <a:ext uri="{9D8B030D-6E8A-4147-A177-3AD203B41FA5}">
                      <a16:colId xmlns:a16="http://schemas.microsoft.com/office/drawing/2014/main" val="20003"/>
                    </a:ext>
                  </a:extLst>
                </a:gridCol>
              </a:tblGrid>
              <a:tr h="402336">
                <a:tc>
                  <a:txBody>
                    <a:bodyPr/>
                    <a:lstStyle/>
                    <a:p>
                      <a:r>
                        <a:rPr sz="1200" b="1">
                          <a:solidFill>
                            <a:srgbClr val="FFFFFF"/>
                          </a:solidFill>
                          <a:latin typeface="Calibri"/>
                        </a:rPr>
                        <a:t>Tide</a:t>
                      </a:r>
                    </a:p>
                  </a:txBody>
                  <a:tcPr marL="109728" marR="73152" anchor="ctr">
                    <a:solidFill>
                      <a:srgbClr val="2B5C8A"/>
                    </a:solidFill>
                  </a:tcPr>
                </a:tc>
                <a:tc>
                  <a:txBody>
                    <a:bodyPr/>
                    <a:lstStyle/>
                    <a:p>
                      <a:r>
                        <a:rPr sz="1200" b="1">
                          <a:solidFill>
                            <a:srgbClr val="FFFFFF"/>
                          </a:solidFill>
                          <a:latin typeface="Calibri"/>
                        </a:rPr>
                        <a:t>Time (BST)</a:t>
                      </a:r>
                    </a:p>
                  </a:txBody>
                  <a:tcPr marL="109728" marR="73152" anchor="ctr">
                    <a:solidFill>
                      <a:srgbClr val="2B5C8A"/>
                    </a:solidFill>
                  </a:tcPr>
                </a:tc>
                <a:tc>
                  <a:txBody>
                    <a:bodyPr/>
                    <a:lstStyle/>
                    <a:p>
                      <a:r>
                        <a:rPr sz="1200" b="1">
                          <a:solidFill>
                            <a:srgbClr val="FFFFFF"/>
                          </a:solidFill>
                          <a:latin typeface="Calibri"/>
                        </a:rPr>
                        <a:t>Height above chart datum</a:t>
                      </a:r>
                    </a:p>
                  </a:txBody>
                  <a:tcPr marL="109728" marR="73152" anchor="ctr">
                    <a:solidFill>
                      <a:srgbClr val="2B5C8A"/>
                    </a:solidFill>
                  </a:tcPr>
                </a:tc>
                <a:tc>
                  <a:txBody>
                    <a:bodyPr/>
                    <a:lstStyle/>
                    <a:p>
                      <a:r>
                        <a:rPr sz="1200" b="1">
                          <a:solidFill>
                            <a:srgbClr val="FFFFFF"/>
                          </a:solidFill>
                          <a:latin typeface="Calibri"/>
                        </a:rPr>
                        <a:t>Since the previous tide</a:t>
                      </a:r>
                    </a:p>
                  </a:txBody>
                  <a:tcPr marL="109728" marR="73152" anchor="ctr">
                    <a:solidFill>
                      <a:srgbClr val="2B5C8A"/>
                    </a:solidFill>
                  </a:tcPr>
                </a:tc>
                <a:extLst>
                  <a:ext uri="{0D108BD9-81ED-4DB2-BD59-A6C34878D82A}">
                    <a16:rowId xmlns:a16="http://schemas.microsoft.com/office/drawing/2014/main" val="10000"/>
                  </a:ext>
                </a:extLst>
              </a:tr>
              <a:tr h="402336">
                <a:tc>
                  <a:txBody>
                    <a:bodyPr/>
                    <a:lstStyle/>
                    <a:p>
                      <a:r>
                        <a:rPr sz="1200" b="1">
                          <a:solidFill>
                            <a:srgbClr val="FFFFFF"/>
                          </a:solidFill>
                          <a:latin typeface="Calibri"/>
                        </a:rPr>
                        <a:t>Low water</a:t>
                      </a:r>
                    </a:p>
                  </a:txBody>
                  <a:tcPr marL="109728" marR="73152" anchor="ctr">
                    <a:solidFill>
                      <a:srgbClr val="13355A"/>
                    </a:solidFill>
                  </a:tcPr>
                </a:tc>
                <a:tc>
                  <a:txBody>
                    <a:bodyPr/>
                    <a:lstStyle/>
                    <a:p>
                      <a:r>
                        <a:rPr sz="1400" b="1">
                          <a:solidFill>
                            <a:srgbClr val="F2A93B"/>
                          </a:solidFill>
                          <a:latin typeface="Georgia"/>
                        </a:rPr>
                        <a:t>01:04</a:t>
                      </a:r>
                    </a:p>
                  </a:txBody>
                  <a:tcPr marL="109728" marR="73152" anchor="ctr">
                    <a:solidFill>
                      <a:srgbClr val="13355A"/>
                    </a:solidFill>
                  </a:tcPr>
                </a:tc>
                <a:tc>
                  <a:txBody>
                    <a:bodyPr/>
                    <a:lstStyle/>
                    <a:p>
                      <a:r>
                        <a:rPr sz="1400" b="1">
                          <a:solidFill>
                            <a:srgbClr val="F2A93B"/>
                          </a:solidFill>
                          <a:latin typeface="Georgia"/>
                        </a:rPr>
                        <a:t>0.7 m</a:t>
                      </a:r>
                    </a:p>
                  </a:txBody>
                  <a:tcPr marL="109728" marR="73152" anchor="ctr">
                    <a:solidFill>
                      <a:srgbClr val="13355A"/>
                    </a:solidFill>
                  </a:tcPr>
                </a:tc>
                <a:tc>
                  <a:txBody>
                    <a:bodyPr/>
                    <a:lstStyle/>
                    <a:p>
                      <a:r>
                        <a:rPr sz="1200" b="0">
                          <a:solidFill>
                            <a:srgbClr val="FFFFFF"/>
                          </a:solidFill>
                          <a:latin typeface="Calibri"/>
                        </a:rPr>
                        <a:t>—</a:t>
                      </a:r>
                    </a:p>
                  </a:txBody>
                  <a:tcPr marL="109728" marR="73152" anchor="ctr">
                    <a:solidFill>
                      <a:srgbClr val="13355A"/>
                    </a:solidFill>
                  </a:tcPr>
                </a:tc>
                <a:extLst>
                  <a:ext uri="{0D108BD9-81ED-4DB2-BD59-A6C34878D82A}">
                    <a16:rowId xmlns:a16="http://schemas.microsoft.com/office/drawing/2014/main" val="10001"/>
                  </a:ext>
                </a:extLst>
              </a:tr>
              <a:tr h="402336">
                <a:tc>
                  <a:txBody>
                    <a:bodyPr/>
                    <a:lstStyle/>
                    <a:p>
                      <a:r>
                        <a:rPr sz="1200" b="1">
                          <a:solidFill>
                            <a:srgbClr val="FFFFFF"/>
                          </a:solidFill>
                          <a:latin typeface="Calibri"/>
                        </a:rPr>
                        <a:t>High water</a:t>
                      </a:r>
                    </a:p>
                  </a:txBody>
                  <a:tcPr marL="109728" marR="73152" anchor="ctr">
                    <a:solidFill>
                      <a:srgbClr val="0F2C4F"/>
                    </a:solidFill>
                  </a:tcPr>
                </a:tc>
                <a:tc>
                  <a:txBody>
                    <a:bodyPr/>
                    <a:lstStyle/>
                    <a:p>
                      <a:r>
                        <a:rPr sz="1400" b="1">
                          <a:solidFill>
                            <a:srgbClr val="F2A93B"/>
                          </a:solidFill>
                          <a:latin typeface="Georgia"/>
                        </a:rPr>
                        <a:t>07:13</a:t>
                      </a:r>
                    </a:p>
                  </a:txBody>
                  <a:tcPr marL="109728" marR="73152" anchor="ctr">
                    <a:solidFill>
                      <a:srgbClr val="0F2C4F"/>
                    </a:solidFill>
                  </a:tcPr>
                </a:tc>
                <a:tc>
                  <a:txBody>
                    <a:bodyPr/>
                    <a:lstStyle/>
                    <a:p>
                      <a:r>
                        <a:rPr sz="1400" b="1">
                          <a:solidFill>
                            <a:srgbClr val="F2A93B"/>
                          </a:solidFill>
                          <a:latin typeface="Georgia"/>
                        </a:rPr>
                        <a:t>5.4 m</a:t>
                      </a:r>
                    </a:p>
                  </a:txBody>
                  <a:tcPr marL="109728" marR="73152" anchor="ctr">
                    <a:solidFill>
                      <a:srgbClr val="0F2C4F"/>
                    </a:solidFill>
                  </a:tcPr>
                </a:tc>
                <a:tc>
                  <a:txBody>
                    <a:bodyPr/>
                    <a:lstStyle/>
                    <a:p>
                      <a:r>
                        <a:rPr sz="1200" b="0">
                          <a:solidFill>
                            <a:srgbClr val="FFFFFF"/>
                          </a:solidFill>
                          <a:latin typeface="Calibri"/>
                        </a:rPr>
                        <a:t>6 h 09 min later, up 4.7 m</a:t>
                      </a:r>
                    </a:p>
                  </a:txBody>
                  <a:tcPr marL="109728" marR="73152" anchor="ctr">
                    <a:solidFill>
                      <a:srgbClr val="0F2C4F"/>
                    </a:solidFill>
                  </a:tcPr>
                </a:tc>
                <a:extLst>
                  <a:ext uri="{0D108BD9-81ED-4DB2-BD59-A6C34878D82A}">
                    <a16:rowId xmlns:a16="http://schemas.microsoft.com/office/drawing/2014/main" val="10002"/>
                  </a:ext>
                </a:extLst>
              </a:tr>
              <a:tr h="402336">
                <a:tc>
                  <a:txBody>
                    <a:bodyPr/>
                    <a:lstStyle/>
                    <a:p>
                      <a:r>
                        <a:rPr sz="1200" b="1">
                          <a:solidFill>
                            <a:srgbClr val="FFFFFF"/>
                          </a:solidFill>
                          <a:latin typeface="Calibri"/>
                        </a:rPr>
                        <a:t>Low water</a:t>
                      </a:r>
                    </a:p>
                  </a:txBody>
                  <a:tcPr marL="109728" marR="73152" anchor="ctr">
                    <a:solidFill>
                      <a:srgbClr val="13355A"/>
                    </a:solidFill>
                  </a:tcPr>
                </a:tc>
                <a:tc>
                  <a:txBody>
                    <a:bodyPr/>
                    <a:lstStyle/>
                    <a:p>
                      <a:r>
                        <a:rPr sz="1400" b="1">
                          <a:solidFill>
                            <a:srgbClr val="F2A93B"/>
                          </a:solidFill>
                          <a:latin typeface="Georgia"/>
                        </a:rPr>
                        <a:t>13:26</a:t>
                      </a:r>
                    </a:p>
                  </a:txBody>
                  <a:tcPr marL="109728" marR="73152" anchor="ctr">
                    <a:solidFill>
                      <a:srgbClr val="13355A"/>
                    </a:solidFill>
                  </a:tcPr>
                </a:tc>
                <a:tc>
                  <a:txBody>
                    <a:bodyPr/>
                    <a:lstStyle/>
                    <a:p>
                      <a:r>
                        <a:rPr sz="1400" b="1">
                          <a:solidFill>
                            <a:srgbClr val="F2A93B"/>
                          </a:solidFill>
                          <a:latin typeface="Georgia"/>
                        </a:rPr>
                        <a:t>0.7 m</a:t>
                      </a:r>
                    </a:p>
                  </a:txBody>
                  <a:tcPr marL="109728" marR="73152" anchor="ctr">
                    <a:solidFill>
                      <a:srgbClr val="13355A"/>
                    </a:solidFill>
                  </a:tcPr>
                </a:tc>
                <a:tc>
                  <a:txBody>
                    <a:bodyPr/>
                    <a:lstStyle/>
                    <a:p>
                      <a:r>
                        <a:rPr sz="1200" b="0">
                          <a:solidFill>
                            <a:srgbClr val="FFFFFF"/>
                          </a:solidFill>
                          <a:latin typeface="Calibri"/>
                        </a:rPr>
                        <a:t>6 h 13 min later, down 4.7 m</a:t>
                      </a:r>
                    </a:p>
                  </a:txBody>
                  <a:tcPr marL="109728" marR="73152" anchor="ctr">
                    <a:solidFill>
                      <a:srgbClr val="13355A"/>
                    </a:solidFill>
                  </a:tcPr>
                </a:tc>
                <a:extLst>
                  <a:ext uri="{0D108BD9-81ED-4DB2-BD59-A6C34878D82A}">
                    <a16:rowId xmlns:a16="http://schemas.microsoft.com/office/drawing/2014/main" val="10003"/>
                  </a:ext>
                </a:extLst>
              </a:tr>
              <a:tr h="402336">
                <a:tc>
                  <a:txBody>
                    <a:bodyPr/>
                    <a:lstStyle/>
                    <a:p>
                      <a:r>
                        <a:rPr sz="1200" b="1">
                          <a:solidFill>
                            <a:srgbClr val="FFFFFF"/>
                          </a:solidFill>
                          <a:latin typeface="Calibri"/>
                        </a:rPr>
                        <a:t>High water</a:t>
                      </a:r>
                    </a:p>
                  </a:txBody>
                  <a:tcPr marL="109728" marR="73152" anchor="ctr">
                    <a:solidFill>
                      <a:srgbClr val="0F2C4F"/>
                    </a:solidFill>
                  </a:tcPr>
                </a:tc>
                <a:tc>
                  <a:txBody>
                    <a:bodyPr/>
                    <a:lstStyle/>
                    <a:p>
                      <a:r>
                        <a:rPr sz="1400" b="1">
                          <a:solidFill>
                            <a:srgbClr val="F2A93B"/>
                          </a:solidFill>
                          <a:latin typeface="Georgia"/>
                        </a:rPr>
                        <a:t>19:33</a:t>
                      </a:r>
                    </a:p>
                  </a:txBody>
                  <a:tcPr marL="109728" marR="73152" anchor="ctr">
                    <a:solidFill>
                      <a:srgbClr val="0F2C4F"/>
                    </a:solidFill>
                  </a:tcPr>
                </a:tc>
                <a:tc>
                  <a:txBody>
                    <a:bodyPr/>
                    <a:lstStyle/>
                    <a:p>
                      <a:r>
                        <a:rPr sz="1400" b="1">
                          <a:solidFill>
                            <a:srgbClr val="F2A93B"/>
                          </a:solidFill>
                          <a:latin typeface="Georgia"/>
                        </a:rPr>
                        <a:t>5.4 m</a:t>
                      </a:r>
                    </a:p>
                  </a:txBody>
                  <a:tcPr marL="109728" marR="73152" anchor="ctr">
                    <a:solidFill>
                      <a:srgbClr val="0F2C4F"/>
                    </a:solidFill>
                  </a:tcPr>
                </a:tc>
                <a:tc>
                  <a:txBody>
                    <a:bodyPr/>
                    <a:lstStyle/>
                    <a:p>
                      <a:r>
                        <a:rPr sz="1200" b="0">
                          <a:solidFill>
                            <a:srgbClr val="FFFFFF"/>
                          </a:solidFill>
                          <a:latin typeface="Calibri"/>
                        </a:rPr>
                        <a:t>6 h 07 min later, up 4.7 m</a:t>
                      </a:r>
                    </a:p>
                  </a:txBody>
                  <a:tcPr marL="109728" marR="73152" anchor="ctr">
                    <a:solidFill>
                      <a:srgbClr val="0F2C4F"/>
                    </a:solidFill>
                  </a:tcPr>
                </a:tc>
                <a:extLst>
                  <a:ext uri="{0D108BD9-81ED-4DB2-BD59-A6C34878D82A}">
                    <a16:rowId xmlns:a16="http://schemas.microsoft.com/office/drawing/2014/main" val="10004"/>
                  </a:ext>
                </a:extLst>
              </a:tr>
            </a:tbl>
          </a:graphicData>
        </a:graphic>
      </p:graphicFrame>
      <p:sp>
        <p:nvSpPr>
          <p:cNvPr id="8" name="Rounded Rectangle 7"/>
          <p:cNvSpPr/>
          <p:nvPr/>
        </p:nvSpPr>
        <p:spPr>
          <a:xfrm>
            <a:off x="640080" y="4069080"/>
            <a:ext cx="1691640" cy="196596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4133087"/>
            <a:ext cx="1463040" cy="365760"/>
          </a:xfrm>
          <a:prstGeom prst="rect">
            <a:avLst/>
          </a:prstGeom>
          <a:noFill/>
        </p:spPr>
        <p:txBody>
          <a:bodyPr wrap="square" lIns="0" tIns="0" rIns="0" bIns="0" anchor="t">
            <a:spAutoFit/>
          </a:bodyPr>
          <a:lstStyle/>
          <a:p>
            <a:pPr algn="l"/>
            <a:r>
              <a:rPr sz="2000" b="1">
                <a:solidFill>
                  <a:srgbClr val="F2A93B"/>
                </a:solidFill>
                <a:latin typeface="Georgia"/>
              </a:rPr>
              <a:t>1</a:t>
            </a:r>
          </a:p>
        </p:txBody>
      </p:sp>
      <p:sp>
        <p:nvSpPr>
          <p:cNvPr id="10" name="TextBox 9"/>
          <p:cNvSpPr txBox="1"/>
          <p:nvPr/>
        </p:nvSpPr>
        <p:spPr>
          <a:xfrm>
            <a:off x="749808" y="4544568"/>
            <a:ext cx="1508760" cy="274320"/>
          </a:xfrm>
          <a:prstGeom prst="rect">
            <a:avLst/>
          </a:prstGeom>
          <a:noFill/>
        </p:spPr>
        <p:txBody>
          <a:bodyPr wrap="square" lIns="0" tIns="0" rIns="0" bIns="0" anchor="t">
            <a:spAutoFit/>
          </a:bodyPr>
          <a:lstStyle/>
          <a:p>
            <a:pPr algn="l"/>
            <a:r>
              <a:rPr sz="1200" b="1">
                <a:solidFill>
                  <a:srgbClr val="FFFFFF"/>
                </a:solidFill>
                <a:latin typeface="Calibri"/>
              </a:rPr>
              <a:t>Pick the port</a:t>
            </a:r>
          </a:p>
        </p:txBody>
      </p:sp>
      <p:sp>
        <p:nvSpPr>
          <p:cNvPr id="11" name="TextBox 10"/>
          <p:cNvSpPr txBox="1"/>
          <p:nvPr/>
        </p:nvSpPr>
        <p:spPr>
          <a:xfrm>
            <a:off x="749808" y="4846320"/>
            <a:ext cx="1508760" cy="1143000"/>
          </a:xfrm>
          <a:prstGeom prst="rect">
            <a:avLst/>
          </a:prstGeom>
          <a:noFill/>
        </p:spPr>
        <p:txBody>
          <a:bodyPr wrap="square" lIns="0" tIns="0" rIns="0" bIns="0" anchor="t">
            <a:spAutoFit/>
          </a:bodyPr>
          <a:lstStyle/>
          <a:p>
            <a:pPr algn="l"/>
            <a:r>
              <a:rPr sz="1100" b="0">
                <a:solidFill>
                  <a:srgbClr val="C9DCE8"/>
                </a:solidFill>
                <a:latin typeface="Calibri"/>
              </a:rPr>
              <a:t>Use the standard port nearest your site. Secondary ports list time and height differences to apply to it.</a:t>
            </a:r>
          </a:p>
        </p:txBody>
      </p:sp>
      <p:sp>
        <p:nvSpPr>
          <p:cNvPr id="12" name="Rounded Rectangle 11"/>
          <p:cNvSpPr/>
          <p:nvPr/>
        </p:nvSpPr>
        <p:spPr>
          <a:xfrm>
            <a:off x="2468880" y="4069080"/>
            <a:ext cx="1691640" cy="196596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578608" y="4133087"/>
            <a:ext cx="1463040" cy="365760"/>
          </a:xfrm>
          <a:prstGeom prst="rect">
            <a:avLst/>
          </a:prstGeom>
          <a:noFill/>
        </p:spPr>
        <p:txBody>
          <a:bodyPr wrap="square" lIns="0" tIns="0" rIns="0" bIns="0" anchor="t">
            <a:spAutoFit/>
          </a:bodyPr>
          <a:lstStyle/>
          <a:p>
            <a:pPr algn="l"/>
            <a:r>
              <a:rPr sz="2000" b="1">
                <a:solidFill>
                  <a:srgbClr val="F2A93B"/>
                </a:solidFill>
                <a:latin typeface="Georgia"/>
              </a:rPr>
              <a:t>2</a:t>
            </a:r>
          </a:p>
        </p:txBody>
      </p:sp>
      <p:sp>
        <p:nvSpPr>
          <p:cNvPr id="14" name="TextBox 13"/>
          <p:cNvSpPr txBox="1"/>
          <p:nvPr/>
        </p:nvSpPr>
        <p:spPr>
          <a:xfrm>
            <a:off x="2578608" y="4544568"/>
            <a:ext cx="1508760" cy="274320"/>
          </a:xfrm>
          <a:prstGeom prst="rect">
            <a:avLst/>
          </a:prstGeom>
          <a:noFill/>
        </p:spPr>
        <p:txBody>
          <a:bodyPr wrap="square" lIns="0" tIns="0" rIns="0" bIns="0" anchor="t">
            <a:spAutoFit/>
          </a:bodyPr>
          <a:lstStyle/>
          <a:p>
            <a:pPr algn="l"/>
            <a:r>
              <a:rPr sz="1200" b="1">
                <a:solidFill>
                  <a:srgbClr val="FFFFFF"/>
                </a:solidFill>
                <a:latin typeface="Calibri"/>
              </a:rPr>
              <a:t>Check the clock</a:t>
            </a:r>
          </a:p>
        </p:txBody>
      </p:sp>
      <p:sp>
        <p:nvSpPr>
          <p:cNvPr id="15" name="TextBox 14"/>
          <p:cNvSpPr txBox="1"/>
          <p:nvPr/>
        </p:nvSpPr>
        <p:spPr>
          <a:xfrm>
            <a:off x="2578608" y="4846320"/>
            <a:ext cx="1508760" cy="1143000"/>
          </a:xfrm>
          <a:prstGeom prst="rect">
            <a:avLst/>
          </a:prstGeom>
          <a:noFill/>
        </p:spPr>
        <p:txBody>
          <a:bodyPr wrap="square" lIns="0" tIns="0" rIns="0" bIns="0" anchor="t">
            <a:spAutoFit/>
          </a:bodyPr>
          <a:lstStyle/>
          <a:p>
            <a:pPr algn="l"/>
            <a:r>
              <a:rPr sz="1100" b="0">
                <a:solidFill>
                  <a:srgbClr val="C9DCE8"/>
                </a:solidFill>
                <a:latin typeface="Calibri"/>
              </a:rPr>
              <a:t>Tables are often in UTC. In British Summer Time, add 1 hour before fixing an entry time.</a:t>
            </a:r>
          </a:p>
        </p:txBody>
      </p:sp>
      <p:sp>
        <p:nvSpPr>
          <p:cNvPr id="16" name="Rounded Rectangle 15"/>
          <p:cNvSpPr/>
          <p:nvPr/>
        </p:nvSpPr>
        <p:spPr>
          <a:xfrm>
            <a:off x="4297680" y="4069080"/>
            <a:ext cx="1691640" cy="196596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407408" y="4133087"/>
            <a:ext cx="1463040" cy="365760"/>
          </a:xfrm>
          <a:prstGeom prst="rect">
            <a:avLst/>
          </a:prstGeom>
          <a:noFill/>
        </p:spPr>
        <p:txBody>
          <a:bodyPr wrap="square" lIns="0" tIns="0" rIns="0" bIns="0" anchor="t">
            <a:spAutoFit/>
          </a:bodyPr>
          <a:lstStyle/>
          <a:p>
            <a:pPr algn="l"/>
            <a:r>
              <a:rPr sz="2000" b="1">
                <a:solidFill>
                  <a:srgbClr val="F2A93B"/>
                </a:solidFill>
                <a:latin typeface="Georgia"/>
              </a:rPr>
              <a:t>3</a:t>
            </a:r>
          </a:p>
        </p:txBody>
      </p:sp>
      <p:sp>
        <p:nvSpPr>
          <p:cNvPr id="18" name="TextBox 17"/>
          <p:cNvSpPr txBox="1"/>
          <p:nvPr/>
        </p:nvSpPr>
        <p:spPr>
          <a:xfrm>
            <a:off x="4407408" y="4544568"/>
            <a:ext cx="1508760" cy="274320"/>
          </a:xfrm>
          <a:prstGeom prst="rect">
            <a:avLst/>
          </a:prstGeom>
          <a:noFill/>
        </p:spPr>
        <p:txBody>
          <a:bodyPr wrap="square" lIns="0" tIns="0" rIns="0" bIns="0" anchor="t">
            <a:spAutoFit/>
          </a:bodyPr>
          <a:lstStyle/>
          <a:p>
            <a:pPr algn="l"/>
            <a:r>
              <a:rPr sz="1200" b="1">
                <a:solidFill>
                  <a:srgbClr val="FFFFFF"/>
                </a:solidFill>
                <a:latin typeface="Calibri"/>
              </a:rPr>
              <a:t>Heights above datum</a:t>
            </a:r>
          </a:p>
        </p:txBody>
      </p:sp>
      <p:sp>
        <p:nvSpPr>
          <p:cNvPr id="19" name="TextBox 18"/>
          <p:cNvSpPr txBox="1"/>
          <p:nvPr/>
        </p:nvSpPr>
        <p:spPr>
          <a:xfrm>
            <a:off x="4407408" y="4846320"/>
            <a:ext cx="1508760" cy="1143000"/>
          </a:xfrm>
          <a:prstGeom prst="rect">
            <a:avLst/>
          </a:prstGeom>
          <a:noFill/>
        </p:spPr>
        <p:txBody>
          <a:bodyPr wrap="square" lIns="0" tIns="0" rIns="0" bIns="0" anchor="t">
            <a:spAutoFit/>
          </a:bodyPr>
          <a:lstStyle/>
          <a:p>
            <a:pPr algn="l"/>
            <a:r>
              <a:rPr sz="1100" b="0">
                <a:solidFill>
                  <a:srgbClr val="C9DCE8"/>
                </a:solidFill>
                <a:latin typeface="Calibri"/>
              </a:rPr>
              <a:t>Every height is above chart datum, so add it to the charted depth for water depth.</a:t>
            </a:r>
          </a:p>
        </p:txBody>
      </p:sp>
      <p:sp>
        <p:nvSpPr>
          <p:cNvPr id="20" name="Rounded Rectangle 19"/>
          <p:cNvSpPr/>
          <p:nvPr/>
        </p:nvSpPr>
        <p:spPr>
          <a:xfrm>
            <a:off x="6126480" y="4069080"/>
            <a:ext cx="1691640" cy="196596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236208" y="4133087"/>
            <a:ext cx="1463040" cy="365760"/>
          </a:xfrm>
          <a:prstGeom prst="rect">
            <a:avLst/>
          </a:prstGeom>
          <a:noFill/>
        </p:spPr>
        <p:txBody>
          <a:bodyPr wrap="square" lIns="0" tIns="0" rIns="0" bIns="0" anchor="t">
            <a:spAutoFit/>
          </a:bodyPr>
          <a:lstStyle/>
          <a:p>
            <a:pPr algn="l"/>
            <a:r>
              <a:rPr sz="2000" b="1">
                <a:solidFill>
                  <a:srgbClr val="F2A93B"/>
                </a:solidFill>
                <a:latin typeface="Georgia"/>
              </a:rPr>
              <a:t>4</a:t>
            </a:r>
          </a:p>
        </p:txBody>
      </p:sp>
      <p:sp>
        <p:nvSpPr>
          <p:cNvPr id="22" name="TextBox 21"/>
          <p:cNvSpPr txBox="1"/>
          <p:nvPr/>
        </p:nvSpPr>
        <p:spPr>
          <a:xfrm>
            <a:off x="6236208" y="4544568"/>
            <a:ext cx="1508760" cy="274320"/>
          </a:xfrm>
          <a:prstGeom prst="rect">
            <a:avLst/>
          </a:prstGeom>
          <a:noFill/>
        </p:spPr>
        <p:txBody>
          <a:bodyPr wrap="square" lIns="0" tIns="0" rIns="0" bIns="0" anchor="t">
            <a:spAutoFit/>
          </a:bodyPr>
          <a:lstStyle/>
          <a:p>
            <a:pPr algn="l"/>
            <a:r>
              <a:rPr sz="1200" b="1">
                <a:solidFill>
                  <a:srgbClr val="FFFFFF"/>
                </a:solidFill>
                <a:latin typeface="Calibri"/>
              </a:rPr>
              <a:t>Fill the gaps</a:t>
            </a:r>
          </a:p>
        </p:txBody>
      </p:sp>
      <p:sp>
        <p:nvSpPr>
          <p:cNvPr id="23" name="TextBox 22"/>
          <p:cNvSpPr txBox="1"/>
          <p:nvPr/>
        </p:nvSpPr>
        <p:spPr>
          <a:xfrm>
            <a:off x="6236208" y="4846320"/>
            <a:ext cx="1508760" cy="1143000"/>
          </a:xfrm>
          <a:prstGeom prst="rect">
            <a:avLst/>
          </a:prstGeom>
          <a:noFill/>
        </p:spPr>
        <p:txBody>
          <a:bodyPr wrap="square" lIns="0" tIns="0" rIns="0" bIns="0" anchor="t">
            <a:spAutoFit/>
          </a:bodyPr>
          <a:lstStyle/>
          <a:p>
            <a:pPr algn="l"/>
            <a:r>
              <a:rPr sz="1100" b="0">
                <a:solidFill>
                  <a:srgbClr val="C9DCE8"/>
                </a:solidFill>
                <a:latin typeface="Calibri"/>
              </a:rPr>
              <a:t>The table gives only HW and LW. Between them, use a tide curve or the rule of twelfths.</a:t>
            </a:r>
          </a:p>
        </p:txBody>
      </p:sp>
      <p:sp>
        <p:nvSpPr>
          <p:cNvPr id="24" name="Rounded Rectangle 23"/>
          <p:cNvSpPr/>
          <p:nvPr/>
        </p:nvSpPr>
        <p:spPr>
          <a:xfrm>
            <a:off x="8321040" y="1371600"/>
            <a:ext cx="3410712" cy="4846320"/>
          </a:xfrm>
          <a:prstGeom prst="roundRect">
            <a:avLst>
              <a:gd name="adj" fmla="val 32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503920" y="1499616"/>
            <a:ext cx="3044952" cy="246221"/>
          </a:xfrm>
          <a:prstGeom prst="rect">
            <a:avLst/>
          </a:prstGeom>
          <a:noFill/>
        </p:spPr>
        <p:txBody>
          <a:bodyPr wrap="square" lIns="0" tIns="0" rIns="0" bIns="0" anchor="t">
            <a:spAutoFit/>
          </a:bodyPr>
          <a:lstStyle/>
          <a:p>
            <a:pPr algn="l"/>
            <a:r>
              <a:rPr lang="en-GB" sz="1600" b="1">
                <a:solidFill>
                  <a:srgbClr val="0B2A4A"/>
                </a:solidFill>
                <a:latin typeface="Georgia"/>
              </a:rPr>
              <a:t>What a </a:t>
            </a:r>
            <a:r>
              <a:rPr sz="1600" b="1">
                <a:solidFill>
                  <a:srgbClr val="0B2A4A"/>
                </a:solidFill>
                <a:latin typeface="Georgia"/>
              </a:rPr>
              <a:t>table</a:t>
            </a:r>
            <a:r>
              <a:rPr lang="en-GB" sz="1600" b="1">
                <a:solidFill>
                  <a:srgbClr val="0B2A4A"/>
                </a:solidFill>
                <a:latin typeface="Georgia"/>
              </a:rPr>
              <a:t> gives you</a:t>
            </a:r>
            <a:endParaRPr sz="1600" b="1">
              <a:solidFill>
                <a:srgbClr val="0B2A4A"/>
              </a:solidFill>
              <a:latin typeface="Georgia"/>
            </a:endParaRPr>
          </a:p>
        </p:txBody>
      </p:sp>
      <p:sp>
        <p:nvSpPr>
          <p:cNvPr id="26" name="TextBox 25"/>
          <p:cNvSpPr txBox="1"/>
          <p:nvPr/>
        </p:nvSpPr>
        <p:spPr>
          <a:xfrm>
            <a:off x="8503920" y="1965960"/>
            <a:ext cx="3044952" cy="1605568"/>
          </a:xfrm>
          <a:prstGeom prst="rect">
            <a:avLst/>
          </a:prstGeom>
          <a:noFill/>
        </p:spPr>
        <p:txBody>
          <a:bodyPr wrap="square" lIns="0" tIns="0" rIns="0" bIns="0" anchor="t">
            <a:spAutoFit/>
          </a:bodyPr>
          <a:lstStyle/>
          <a:p>
            <a:pPr marL="171450" indent="-171450" algn="l">
              <a:spcAft>
                <a:spcPts val="500"/>
              </a:spcAft>
              <a:buFont typeface="Arial"/>
              <a:buChar char="•"/>
            </a:pPr>
            <a:r>
              <a:rPr lang="en-US" sz="1200" b="1">
                <a:solidFill>
                  <a:srgbClr val="12263A"/>
                </a:solidFill>
                <a:latin typeface="Calibri"/>
              </a:rPr>
              <a:t>It gives: </a:t>
            </a:r>
            <a:r>
              <a:rPr lang="en-US" sz="1200" b="0">
                <a:solidFill>
                  <a:srgbClr val="12263A"/>
                </a:solidFill>
                <a:latin typeface="Calibri"/>
              </a:rPr>
              <a:t>predicted times and heights of each high and low water, for average weather.</a:t>
            </a:r>
          </a:p>
          <a:p>
            <a:pPr marL="171450" indent="-171450" algn="l">
              <a:spcAft>
                <a:spcPts val="500"/>
              </a:spcAft>
              <a:buFont typeface="Arial"/>
              <a:buChar char="•"/>
            </a:pPr>
            <a:r>
              <a:rPr lang="en-US" sz="1200" b="1">
                <a:solidFill>
                  <a:srgbClr val="12263A"/>
                </a:solidFill>
                <a:latin typeface="Calibri"/>
              </a:rPr>
              <a:t>It does not give: </a:t>
            </a:r>
            <a:r>
              <a:rPr lang="en-US" sz="1200" b="0">
                <a:solidFill>
                  <a:srgbClr val="12263A"/>
                </a:solidFill>
                <a:latin typeface="Calibri"/>
              </a:rPr>
              <a:t>heights between HW and LW, tidal stream direction or rate, or the weather on the day.</a:t>
            </a:r>
          </a:p>
          <a:p>
            <a:pPr marL="171450" indent="-171450" algn="l">
              <a:spcAft>
                <a:spcPts val="500"/>
              </a:spcAft>
              <a:buFont typeface="Arial"/>
              <a:buChar char="•"/>
            </a:pPr>
            <a:r>
              <a:rPr lang="en-US" sz="1200" b="1">
                <a:solidFill>
                  <a:srgbClr val="12263A"/>
                </a:solidFill>
                <a:latin typeface="Calibri"/>
              </a:rPr>
              <a:t>Standard and secondary ports: </a:t>
            </a:r>
            <a:r>
              <a:rPr lang="en-US" sz="1200" b="0">
                <a:solidFill>
                  <a:srgbClr val="12263A"/>
                </a:solidFill>
                <a:latin typeface="Calibri"/>
              </a:rPr>
              <a:t>full daily predictions for standard ports; differences for secondary ones.</a:t>
            </a:r>
          </a:p>
        </p:txBody>
      </p:sp>
      <p:sp>
        <p:nvSpPr>
          <p:cNvPr id="27" name="Rounded Rectangle 26"/>
          <p:cNvSpPr/>
          <p:nvPr/>
        </p:nvSpPr>
        <p:spPr>
          <a:xfrm>
            <a:off x="8458200" y="4937760"/>
            <a:ext cx="3136392" cy="1143000"/>
          </a:xfrm>
          <a:prstGeom prst="roundRect">
            <a:avLst>
              <a:gd name="adj" fmla="val 64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595360" y="5010912"/>
            <a:ext cx="2862072" cy="996696"/>
          </a:xfrm>
          <a:prstGeom prst="rect">
            <a:avLst/>
          </a:prstGeom>
          <a:noFill/>
        </p:spPr>
        <p:txBody>
          <a:bodyPr wrap="square" lIns="0" tIns="0" rIns="0" bIns="0" anchor="ctr">
            <a:spAutoFit/>
          </a:bodyPr>
          <a:lstStyle/>
          <a:p>
            <a:pPr algn="l"/>
            <a:r>
              <a:rPr sz="1150" b="1">
                <a:solidFill>
                  <a:srgbClr val="0B2A4A"/>
                </a:solidFill>
                <a:latin typeface="Calibri"/>
              </a:rPr>
              <a:t>Planning aid. </a:t>
            </a:r>
            <a:r>
              <a:rPr sz="1150" b="0">
                <a:solidFill>
                  <a:srgbClr val="0B2A4A"/>
                </a:solidFill>
                <a:latin typeface="Calibri"/>
              </a:rPr>
              <a:t>EasyTide says it is not for navigation. Cross-check with the ADMIRALTY Tide Tables for your port.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4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Estimating tide height: the rule of twelfths</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264"/>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81328"/>
            <a:ext cx="6858000" cy="274320"/>
          </a:xfrm>
          <a:prstGeom prst="rect">
            <a:avLst/>
          </a:prstGeom>
          <a:noFill/>
        </p:spPr>
        <p:txBody>
          <a:bodyPr wrap="square" lIns="0" tIns="0" rIns="0" bIns="0" anchor="t">
            <a:spAutoFit/>
          </a:bodyPr>
          <a:lstStyle/>
          <a:p>
            <a:pPr algn="l"/>
            <a:r>
              <a:rPr sz="1250" b="1" i="0">
                <a:solidFill>
                  <a:srgbClr val="FFFFFF"/>
                </a:solidFill>
                <a:latin typeface="Calibri"/>
              </a:rPr>
              <a:t>Share of the range gained each hour after low water</a:t>
            </a:r>
          </a:p>
        </p:txBody>
      </p:sp>
      <p:graphicFrame>
        <p:nvGraphicFramePr>
          <p:cNvPr id="7" name="Chart 6" descr="Chart"/>
          <p:cNvGraphicFramePr>
            <a:graphicFrameLocks noGrp="1"/>
          </p:cNvGraphicFramePr>
          <p:nvPr>
            <p:extLst>
              <p:ext uri="{D42A27DB-BD31-4B8C-83A1-F6EECF244321}">
                <p14:modId xmlns:p14="http://schemas.microsoft.com/office/powerpoint/2010/main" val="2542690511"/>
              </p:ext>
            </p:extLst>
          </p:nvPr>
        </p:nvGraphicFramePr>
        <p:xfrm>
          <a:off x="640080" y="1783080"/>
          <a:ext cx="7223760" cy="26060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Table 7"/>
          <p:cNvGraphicFramePr>
            <a:graphicFrameLocks noGrp="1"/>
          </p:cNvGraphicFramePr>
          <p:nvPr/>
        </p:nvGraphicFramePr>
        <p:xfrm>
          <a:off x="640080" y="4526280"/>
          <a:ext cx="7223760" cy="1536192"/>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gridCol w="868680">
                  <a:extLst>
                    <a:ext uri="{9D8B030D-6E8A-4147-A177-3AD203B41FA5}">
                      <a16:colId xmlns:a16="http://schemas.microsoft.com/office/drawing/2014/main" val="20003"/>
                    </a:ext>
                  </a:extLst>
                </a:gridCol>
                <a:gridCol w="868680">
                  <a:extLst>
                    <a:ext uri="{9D8B030D-6E8A-4147-A177-3AD203B41FA5}">
                      <a16:colId xmlns:a16="http://schemas.microsoft.com/office/drawing/2014/main" val="20004"/>
                    </a:ext>
                  </a:extLst>
                </a:gridCol>
                <a:gridCol w="868680">
                  <a:extLst>
                    <a:ext uri="{9D8B030D-6E8A-4147-A177-3AD203B41FA5}">
                      <a16:colId xmlns:a16="http://schemas.microsoft.com/office/drawing/2014/main" val="20005"/>
                    </a:ext>
                  </a:extLst>
                </a:gridCol>
                <a:gridCol w="868680">
                  <a:extLst>
                    <a:ext uri="{9D8B030D-6E8A-4147-A177-3AD203B41FA5}">
                      <a16:colId xmlns:a16="http://schemas.microsoft.com/office/drawing/2014/main" val="20006"/>
                    </a:ext>
                  </a:extLst>
                </a:gridCol>
              </a:tblGrid>
              <a:tr h="384048">
                <a:tc>
                  <a:txBody>
                    <a:bodyPr/>
                    <a:lstStyle/>
                    <a:p>
                      <a:pPr algn="l"/>
                      <a:r>
                        <a:rPr sz="1200" b="1">
                          <a:solidFill>
                            <a:srgbClr val="FFFFFF"/>
                          </a:solidFill>
                          <a:latin typeface="Calibri"/>
                        </a:rPr>
                        <a:t>After LW (01:04)</a:t>
                      </a:r>
                    </a:p>
                  </a:txBody>
                  <a:tcPr marL="73152" marR="73152" marT="27432" marB="27432" anchor="ctr">
                    <a:solidFill>
                      <a:srgbClr val="1B8FB0"/>
                    </a:solidFill>
                  </a:tcPr>
                </a:tc>
                <a:tc>
                  <a:txBody>
                    <a:bodyPr/>
                    <a:lstStyle/>
                    <a:p>
                      <a:pPr algn="ctr"/>
                      <a:r>
                        <a:rPr sz="1200" b="1">
                          <a:solidFill>
                            <a:srgbClr val="FFFFFF"/>
                          </a:solidFill>
                          <a:latin typeface="Calibri"/>
                        </a:rPr>
                        <a:t>+1 h</a:t>
                      </a:r>
                    </a:p>
                  </a:txBody>
                  <a:tcPr marL="73152" marR="73152" marT="27432" marB="27432" anchor="ctr">
                    <a:solidFill>
                      <a:srgbClr val="1B8FB0"/>
                    </a:solidFill>
                  </a:tcPr>
                </a:tc>
                <a:tc>
                  <a:txBody>
                    <a:bodyPr/>
                    <a:lstStyle/>
                    <a:p>
                      <a:pPr algn="ctr"/>
                      <a:r>
                        <a:rPr sz="1200" b="1">
                          <a:solidFill>
                            <a:srgbClr val="FFFFFF"/>
                          </a:solidFill>
                          <a:latin typeface="Calibri"/>
                        </a:rPr>
                        <a:t>+2 h</a:t>
                      </a:r>
                    </a:p>
                  </a:txBody>
                  <a:tcPr marL="73152" marR="73152" marT="27432" marB="27432" anchor="ctr">
                    <a:solidFill>
                      <a:srgbClr val="1B8FB0"/>
                    </a:solidFill>
                  </a:tcPr>
                </a:tc>
                <a:tc>
                  <a:txBody>
                    <a:bodyPr/>
                    <a:lstStyle/>
                    <a:p>
                      <a:pPr algn="ctr"/>
                      <a:r>
                        <a:rPr sz="1200" b="1">
                          <a:solidFill>
                            <a:srgbClr val="FFFFFF"/>
                          </a:solidFill>
                          <a:latin typeface="Calibri"/>
                        </a:rPr>
                        <a:t>+3 h</a:t>
                      </a:r>
                    </a:p>
                  </a:txBody>
                  <a:tcPr marL="73152" marR="73152" marT="27432" marB="27432" anchor="ctr">
                    <a:solidFill>
                      <a:srgbClr val="1B8FB0"/>
                    </a:solidFill>
                  </a:tcPr>
                </a:tc>
                <a:tc>
                  <a:txBody>
                    <a:bodyPr/>
                    <a:lstStyle/>
                    <a:p>
                      <a:pPr algn="ctr"/>
                      <a:r>
                        <a:rPr sz="1200" b="1">
                          <a:solidFill>
                            <a:srgbClr val="FFFFFF"/>
                          </a:solidFill>
                          <a:latin typeface="Calibri"/>
                        </a:rPr>
                        <a:t>+4 h</a:t>
                      </a:r>
                    </a:p>
                  </a:txBody>
                  <a:tcPr marL="73152" marR="73152" marT="27432" marB="27432" anchor="ctr">
                    <a:solidFill>
                      <a:srgbClr val="1B8FB0"/>
                    </a:solidFill>
                  </a:tcPr>
                </a:tc>
                <a:tc>
                  <a:txBody>
                    <a:bodyPr/>
                    <a:lstStyle/>
                    <a:p>
                      <a:pPr algn="ctr"/>
                      <a:r>
                        <a:rPr sz="1200" b="1">
                          <a:solidFill>
                            <a:srgbClr val="FFFFFF"/>
                          </a:solidFill>
                          <a:latin typeface="Calibri"/>
                        </a:rPr>
                        <a:t>+5 h</a:t>
                      </a:r>
                    </a:p>
                  </a:txBody>
                  <a:tcPr marL="73152" marR="73152" marT="27432" marB="27432" anchor="ctr">
                    <a:solidFill>
                      <a:srgbClr val="1B8FB0"/>
                    </a:solidFill>
                  </a:tcPr>
                </a:tc>
                <a:tc>
                  <a:txBody>
                    <a:bodyPr/>
                    <a:lstStyle/>
                    <a:p>
                      <a:pPr algn="ctr"/>
                      <a:r>
                        <a:rPr sz="1200" b="1">
                          <a:solidFill>
                            <a:srgbClr val="FFFFFF"/>
                          </a:solidFill>
                          <a:latin typeface="Calibri"/>
                        </a:rPr>
                        <a:t>+6 h</a:t>
                      </a:r>
                    </a:p>
                  </a:txBody>
                  <a:tcPr marL="73152" marR="73152" marT="27432" marB="27432" anchor="ctr">
                    <a:solidFill>
                      <a:srgbClr val="1B8FB0"/>
                    </a:solidFill>
                  </a:tcPr>
                </a:tc>
                <a:extLst>
                  <a:ext uri="{0D108BD9-81ED-4DB2-BD59-A6C34878D82A}">
                    <a16:rowId xmlns:a16="http://schemas.microsoft.com/office/drawing/2014/main" val="10000"/>
                  </a:ext>
                </a:extLst>
              </a:tr>
              <a:tr h="384048">
                <a:tc>
                  <a:txBody>
                    <a:bodyPr/>
                    <a:lstStyle/>
                    <a:p>
                      <a:pPr algn="l"/>
                      <a:r>
                        <a:rPr sz="1200" b="1">
                          <a:solidFill>
                            <a:srgbClr val="FFFFFF"/>
                          </a:solidFill>
                          <a:latin typeface="Calibri"/>
                        </a:rPr>
                        <a:t>Cumulative rise</a:t>
                      </a:r>
                    </a:p>
                  </a:txBody>
                  <a:tcPr marL="73152" marR="73152" marT="27432" marB="27432" anchor="ctr">
                    <a:solidFill>
                      <a:srgbClr val="13355A"/>
                    </a:solidFill>
                  </a:tcPr>
                </a:tc>
                <a:tc>
                  <a:txBody>
                    <a:bodyPr/>
                    <a:lstStyle/>
                    <a:p>
                      <a:pPr algn="ctr"/>
                      <a:r>
                        <a:rPr sz="1200" b="0">
                          <a:solidFill>
                            <a:srgbClr val="FFFFFF"/>
                          </a:solidFill>
                          <a:latin typeface="Calibri"/>
                        </a:rPr>
                        <a:t>1/12</a:t>
                      </a:r>
                    </a:p>
                  </a:txBody>
                  <a:tcPr marL="73152" marR="73152" marT="27432" marB="27432" anchor="ctr">
                    <a:solidFill>
                      <a:srgbClr val="13355A"/>
                    </a:solidFill>
                  </a:tcPr>
                </a:tc>
                <a:tc>
                  <a:txBody>
                    <a:bodyPr/>
                    <a:lstStyle/>
                    <a:p>
                      <a:pPr algn="ctr"/>
                      <a:r>
                        <a:rPr sz="1200" b="0">
                          <a:solidFill>
                            <a:srgbClr val="FFFFFF"/>
                          </a:solidFill>
                          <a:latin typeface="Calibri"/>
                        </a:rPr>
                        <a:t>3/12</a:t>
                      </a:r>
                    </a:p>
                  </a:txBody>
                  <a:tcPr marL="73152" marR="73152" marT="27432" marB="27432" anchor="ctr">
                    <a:solidFill>
                      <a:srgbClr val="13355A"/>
                    </a:solidFill>
                  </a:tcPr>
                </a:tc>
                <a:tc>
                  <a:txBody>
                    <a:bodyPr/>
                    <a:lstStyle/>
                    <a:p>
                      <a:pPr algn="ctr"/>
                      <a:r>
                        <a:rPr sz="1200" b="0">
                          <a:solidFill>
                            <a:srgbClr val="FFFFFF"/>
                          </a:solidFill>
                          <a:latin typeface="Calibri"/>
                        </a:rPr>
                        <a:t>6/12</a:t>
                      </a:r>
                    </a:p>
                  </a:txBody>
                  <a:tcPr marL="73152" marR="73152" marT="27432" marB="27432" anchor="ctr">
                    <a:solidFill>
                      <a:srgbClr val="13355A"/>
                    </a:solidFill>
                  </a:tcPr>
                </a:tc>
                <a:tc>
                  <a:txBody>
                    <a:bodyPr/>
                    <a:lstStyle/>
                    <a:p>
                      <a:pPr algn="ctr"/>
                      <a:r>
                        <a:rPr sz="1200" b="0">
                          <a:solidFill>
                            <a:srgbClr val="FFFFFF"/>
                          </a:solidFill>
                          <a:latin typeface="Calibri"/>
                        </a:rPr>
                        <a:t>9/12</a:t>
                      </a:r>
                    </a:p>
                  </a:txBody>
                  <a:tcPr marL="73152" marR="73152" marT="27432" marB="27432" anchor="ctr">
                    <a:solidFill>
                      <a:srgbClr val="13355A"/>
                    </a:solidFill>
                  </a:tcPr>
                </a:tc>
                <a:tc>
                  <a:txBody>
                    <a:bodyPr/>
                    <a:lstStyle/>
                    <a:p>
                      <a:pPr algn="ctr"/>
                      <a:r>
                        <a:rPr sz="1200" b="0">
                          <a:solidFill>
                            <a:srgbClr val="FFFFFF"/>
                          </a:solidFill>
                          <a:latin typeface="Calibri"/>
                        </a:rPr>
                        <a:t>11/12</a:t>
                      </a:r>
                    </a:p>
                  </a:txBody>
                  <a:tcPr marL="73152" marR="73152" marT="27432" marB="27432" anchor="ctr">
                    <a:solidFill>
                      <a:srgbClr val="13355A"/>
                    </a:solidFill>
                  </a:tcPr>
                </a:tc>
                <a:tc>
                  <a:txBody>
                    <a:bodyPr/>
                    <a:lstStyle/>
                    <a:p>
                      <a:pPr algn="ctr"/>
                      <a:r>
                        <a:rPr sz="1200" b="0">
                          <a:solidFill>
                            <a:srgbClr val="FFFFFF"/>
                          </a:solidFill>
                          <a:latin typeface="Calibri"/>
                        </a:rPr>
                        <a:t>12/12</a:t>
                      </a:r>
                    </a:p>
                  </a:txBody>
                  <a:tcPr marL="73152" marR="73152" marT="27432" marB="27432" anchor="ctr">
                    <a:solidFill>
                      <a:srgbClr val="13355A"/>
                    </a:solidFill>
                  </a:tcPr>
                </a:tc>
                <a:extLst>
                  <a:ext uri="{0D108BD9-81ED-4DB2-BD59-A6C34878D82A}">
                    <a16:rowId xmlns:a16="http://schemas.microsoft.com/office/drawing/2014/main" val="10001"/>
                  </a:ext>
                </a:extLst>
              </a:tr>
              <a:tr h="384048">
                <a:tc>
                  <a:txBody>
                    <a:bodyPr/>
                    <a:lstStyle/>
                    <a:p>
                      <a:pPr algn="l"/>
                      <a:r>
                        <a:rPr sz="1200" b="1">
                          <a:solidFill>
                            <a:srgbClr val="FFFFFF"/>
                          </a:solidFill>
                          <a:latin typeface="Calibri"/>
                        </a:rPr>
                        <a:t>Rule height (m)</a:t>
                      </a:r>
                    </a:p>
                  </a:txBody>
                  <a:tcPr marL="73152" marR="73152" marT="27432" marB="27432" anchor="ctr">
                    <a:solidFill>
                      <a:srgbClr val="0F2D4F"/>
                    </a:solidFill>
                  </a:tcPr>
                </a:tc>
                <a:tc>
                  <a:txBody>
                    <a:bodyPr/>
                    <a:lstStyle/>
                    <a:p>
                      <a:pPr algn="ctr"/>
                      <a:r>
                        <a:rPr sz="1200" b="0">
                          <a:solidFill>
                            <a:srgbClr val="FFFFFF"/>
                          </a:solidFill>
                          <a:latin typeface="Calibri"/>
                        </a:rPr>
                        <a:t>1.1</a:t>
                      </a:r>
                    </a:p>
                  </a:txBody>
                  <a:tcPr marL="73152" marR="73152" marT="27432" marB="27432" anchor="ctr">
                    <a:solidFill>
                      <a:srgbClr val="0F2D4F"/>
                    </a:solidFill>
                  </a:tcPr>
                </a:tc>
                <a:tc>
                  <a:txBody>
                    <a:bodyPr/>
                    <a:lstStyle/>
                    <a:p>
                      <a:pPr algn="ctr"/>
                      <a:r>
                        <a:rPr sz="1200" b="0">
                          <a:solidFill>
                            <a:srgbClr val="FFFFFF"/>
                          </a:solidFill>
                          <a:latin typeface="Calibri"/>
                        </a:rPr>
                        <a:t>1.9</a:t>
                      </a:r>
                    </a:p>
                  </a:txBody>
                  <a:tcPr marL="73152" marR="73152" marT="27432" marB="27432" anchor="ctr">
                    <a:solidFill>
                      <a:srgbClr val="0F2D4F"/>
                    </a:solidFill>
                  </a:tcPr>
                </a:tc>
                <a:tc>
                  <a:txBody>
                    <a:bodyPr/>
                    <a:lstStyle/>
                    <a:p>
                      <a:pPr algn="ctr"/>
                      <a:r>
                        <a:rPr sz="1200" b="0">
                          <a:solidFill>
                            <a:srgbClr val="FFFFFF"/>
                          </a:solidFill>
                          <a:latin typeface="Calibri"/>
                        </a:rPr>
                        <a:t>3.1</a:t>
                      </a:r>
                    </a:p>
                  </a:txBody>
                  <a:tcPr marL="73152" marR="73152" marT="27432" marB="27432" anchor="ctr">
                    <a:solidFill>
                      <a:srgbClr val="0F2D4F"/>
                    </a:solidFill>
                  </a:tcPr>
                </a:tc>
                <a:tc>
                  <a:txBody>
                    <a:bodyPr/>
                    <a:lstStyle/>
                    <a:p>
                      <a:pPr algn="ctr"/>
                      <a:r>
                        <a:rPr sz="1200" b="0">
                          <a:solidFill>
                            <a:srgbClr val="FFFFFF"/>
                          </a:solidFill>
                          <a:latin typeface="Calibri"/>
                        </a:rPr>
                        <a:t>4.2</a:t>
                      </a:r>
                    </a:p>
                  </a:txBody>
                  <a:tcPr marL="73152" marR="73152" marT="27432" marB="27432" anchor="ctr">
                    <a:solidFill>
                      <a:srgbClr val="0F2D4F"/>
                    </a:solidFill>
                  </a:tcPr>
                </a:tc>
                <a:tc>
                  <a:txBody>
                    <a:bodyPr/>
                    <a:lstStyle/>
                    <a:p>
                      <a:pPr algn="ctr"/>
                      <a:r>
                        <a:rPr sz="1200" b="0">
                          <a:solidFill>
                            <a:srgbClr val="FFFFFF"/>
                          </a:solidFill>
                          <a:latin typeface="Calibri"/>
                        </a:rPr>
                        <a:t>5.0</a:t>
                      </a:r>
                    </a:p>
                  </a:txBody>
                  <a:tcPr marL="73152" marR="73152" marT="27432" marB="27432" anchor="ctr">
                    <a:solidFill>
                      <a:srgbClr val="0F2D4F"/>
                    </a:solidFill>
                  </a:tcPr>
                </a:tc>
                <a:tc>
                  <a:txBody>
                    <a:bodyPr/>
                    <a:lstStyle/>
                    <a:p>
                      <a:pPr algn="ctr"/>
                      <a:r>
                        <a:rPr sz="1200" b="0">
                          <a:solidFill>
                            <a:srgbClr val="FFFFFF"/>
                          </a:solidFill>
                          <a:latin typeface="Calibri"/>
                        </a:rPr>
                        <a:t>5.4</a:t>
                      </a:r>
                    </a:p>
                  </a:txBody>
                  <a:tcPr marL="73152" marR="73152" marT="27432" marB="27432" anchor="ctr">
                    <a:solidFill>
                      <a:srgbClr val="0F2D4F"/>
                    </a:solidFill>
                  </a:tcPr>
                </a:tc>
                <a:extLst>
                  <a:ext uri="{0D108BD9-81ED-4DB2-BD59-A6C34878D82A}">
                    <a16:rowId xmlns:a16="http://schemas.microsoft.com/office/drawing/2014/main" val="10002"/>
                  </a:ext>
                </a:extLst>
              </a:tr>
              <a:tr h="384048">
                <a:tc>
                  <a:txBody>
                    <a:bodyPr/>
                    <a:lstStyle/>
                    <a:p>
                      <a:pPr algn="l"/>
                      <a:r>
                        <a:rPr sz="1200" b="1">
                          <a:solidFill>
                            <a:srgbClr val="FFFFFF"/>
                          </a:solidFill>
                          <a:latin typeface="Calibri"/>
                        </a:rPr>
                        <a:t>EasyTide (m)</a:t>
                      </a:r>
                    </a:p>
                  </a:txBody>
                  <a:tcPr marL="73152" marR="73152" marT="27432" marB="27432" anchor="ctr">
                    <a:solidFill>
                      <a:srgbClr val="13355A"/>
                    </a:solidFill>
                  </a:tcPr>
                </a:tc>
                <a:tc>
                  <a:txBody>
                    <a:bodyPr/>
                    <a:lstStyle/>
                    <a:p>
                      <a:pPr algn="ctr"/>
                      <a:r>
                        <a:rPr sz="1200" b="0">
                          <a:solidFill>
                            <a:srgbClr val="F2A93B"/>
                          </a:solidFill>
                          <a:latin typeface="Calibri"/>
                        </a:rPr>
                        <a:t>1.1</a:t>
                      </a:r>
                    </a:p>
                  </a:txBody>
                  <a:tcPr marL="73152" marR="73152" marT="27432" marB="27432" anchor="ctr">
                    <a:solidFill>
                      <a:srgbClr val="13355A"/>
                    </a:solidFill>
                  </a:tcPr>
                </a:tc>
                <a:tc>
                  <a:txBody>
                    <a:bodyPr/>
                    <a:lstStyle/>
                    <a:p>
                      <a:pPr algn="ctr"/>
                      <a:r>
                        <a:rPr sz="1200" b="0">
                          <a:solidFill>
                            <a:srgbClr val="F2A93B"/>
                          </a:solidFill>
                          <a:latin typeface="Calibri"/>
                        </a:rPr>
                        <a:t>2.0</a:t>
                      </a:r>
                    </a:p>
                  </a:txBody>
                  <a:tcPr marL="73152" marR="73152" marT="27432" marB="27432" anchor="ctr">
                    <a:solidFill>
                      <a:srgbClr val="13355A"/>
                    </a:solidFill>
                  </a:tcPr>
                </a:tc>
                <a:tc>
                  <a:txBody>
                    <a:bodyPr/>
                    <a:lstStyle/>
                    <a:p>
                      <a:pPr algn="ctr"/>
                      <a:r>
                        <a:rPr sz="1200" b="0">
                          <a:solidFill>
                            <a:srgbClr val="F2A93B"/>
                          </a:solidFill>
                          <a:latin typeface="Calibri"/>
                        </a:rPr>
                        <a:t>3.0</a:t>
                      </a:r>
                    </a:p>
                  </a:txBody>
                  <a:tcPr marL="73152" marR="73152" marT="27432" marB="27432" anchor="ctr">
                    <a:solidFill>
                      <a:srgbClr val="13355A"/>
                    </a:solidFill>
                  </a:tcPr>
                </a:tc>
                <a:tc>
                  <a:txBody>
                    <a:bodyPr/>
                    <a:lstStyle/>
                    <a:p>
                      <a:pPr algn="ctr"/>
                      <a:r>
                        <a:rPr sz="1200" b="0">
                          <a:solidFill>
                            <a:srgbClr val="F2A93B"/>
                          </a:solidFill>
                          <a:latin typeface="Calibri"/>
                        </a:rPr>
                        <a:t>4.1</a:t>
                      </a:r>
                    </a:p>
                  </a:txBody>
                  <a:tcPr marL="73152" marR="73152" marT="27432" marB="27432" anchor="ctr">
                    <a:solidFill>
                      <a:srgbClr val="13355A"/>
                    </a:solidFill>
                  </a:tcPr>
                </a:tc>
                <a:tc>
                  <a:txBody>
                    <a:bodyPr/>
                    <a:lstStyle/>
                    <a:p>
                      <a:pPr algn="ctr"/>
                      <a:r>
                        <a:rPr sz="1200" b="0">
                          <a:solidFill>
                            <a:srgbClr val="F2A93B"/>
                          </a:solidFill>
                          <a:latin typeface="Calibri"/>
                        </a:rPr>
                        <a:t>5.0</a:t>
                      </a:r>
                    </a:p>
                  </a:txBody>
                  <a:tcPr marL="73152" marR="73152" marT="27432" marB="27432" anchor="ctr">
                    <a:solidFill>
                      <a:srgbClr val="13355A"/>
                    </a:solidFill>
                  </a:tcPr>
                </a:tc>
                <a:tc>
                  <a:txBody>
                    <a:bodyPr/>
                    <a:lstStyle/>
                    <a:p>
                      <a:pPr algn="ctr"/>
                      <a:r>
                        <a:rPr sz="1200" b="0">
                          <a:solidFill>
                            <a:srgbClr val="F2A93B"/>
                          </a:solidFill>
                          <a:latin typeface="Calibri"/>
                        </a:rPr>
                        <a:t>5.4</a:t>
                      </a:r>
                    </a:p>
                  </a:txBody>
                  <a:tcPr marL="73152" marR="73152" marT="27432" marB="27432" anchor="ctr">
                    <a:solidFill>
                      <a:srgbClr val="13355A"/>
                    </a:solidFill>
                  </a:tcPr>
                </a:tc>
                <a:extLst>
                  <a:ext uri="{0D108BD9-81ED-4DB2-BD59-A6C34878D82A}">
                    <a16:rowId xmlns:a16="http://schemas.microsoft.com/office/drawing/2014/main" val="10003"/>
                  </a:ext>
                </a:extLst>
              </a:tr>
            </a:tbl>
          </a:graphicData>
        </a:graphic>
      </p:graphicFrame>
      <p:sp>
        <p:nvSpPr>
          <p:cNvPr id="9" name="Rounded Rectangle 8"/>
          <p:cNvSpPr/>
          <p:nvPr/>
        </p:nvSpPr>
        <p:spPr>
          <a:xfrm>
            <a:off x="8321040" y="1371600"/>
            <a:ext cx="3410712" cy="4846320"/>
          </a:xfrm>
          <a:prstGeom prst="roundRect">
            <a:avLst>
              <a:gd name="adj" fmla="val 3217"/>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503919" y="1499616"/>
            <a:ext cx="3044952" cy="411480"/>
          </a:xfrm>
          <a:prstGeom prst="rect">
            <a:avLst/>
          </a:prstGeom>
          <a:noFill/>
        </p:spPr>
        <p:txBody>
          <a:bodyPr wrap="square" lIns="0" tIns="0" rIns="0" bIns="0" anchor="t">
            <a:spAutoFit/>
          </a:bodyPr>
          <a:lstStyle/>
          <a:p>
            <a:pPr algn="l"/>
            <a:r>
              <a:rPr sz="1600" b="1" i="0">
                <a:solidFill>
                  <a:srgbClr val="0B2A4A"/>
                </a:solidFill>
                <a:latin typeface="Georgia"/>
              </a:rPr>
              <a:t>The rule, step by step</a:t>
            </a:r>
          </a:p>
        </p:txBody>
      </p:sp>
      <p:sp>
        <p:nvSpPr>
          <p:cNvPr id="11" name="TextBox 10"/>
          <p:cNvSpPr txBox="1"/>
          <p:nvPr/>
        </p:nvSpPr>
        <p:spPr>
          <a:xfrm>
            <a:off x="8503919" y="1965960"/>
            <a:ext cx="3044952" cy="2514600"/>
          </a:xfrm>
          <a:prstGeom prst="rect">
            <a:avLst/>
          </a:prstGeom>
          <a:noFill/>
        </p:spPr>
        <p:txBody>
          <a:bodyPr wrap="square" lIns="0" tIns="0" rIns="0" bIns="0" anchor="t">
            <a:spAutoFit/>
          </a:bodyPr>
          <a:lstStyle/>
          <a:p>
            <a:pPr marL="171450" indent="-171450" algn="l">
              <a:spcAft>
                <a:spcPts val="500"/>
              </a:spcAft>
              <a:buFont typeface="+mj-lt"/>
              <a:buAutoNum type="arabicPeriod"/>
            </a:pPr>
            <a:r>
              <a:rPr sz="1200" b="0" i="0">
                <a:solidFill>
                  <a:srgbClr val="12263A"/>
                </a:solidFill>
                <a:latin typeface="Calibri"/>
              </a:rPr>
              <a:t>Take the time and height of low water and the next high water.</a:t>
            </a:r>
          </a:p>
          <a:p>
            <a:pPr marL="171450" indent="-171450" algn="l">
              <a:spcAft>
                <a:spcPts val="500"/>
              </a:spcAft>
              <a:buFont typeface="+mj-lt"/>
              <a:buAutoNum type="arabicPeriod"/>
            </a:pPr>
            <a:r>
              <a:rPr sz="1200" b="0" i="0">
                <a:solidFill>
                  <a:srgbClr val="12263A"/>
                </a:solidFill>
                <a:latin typeface="Calibri"/>
              </a:rPr>
              <a:t>Range = HW − LW. One twelfth = range ÷ 12 (here 4.7 ÷ 12 ≈ 0.39 m).</a:t>
            </a:r>
          </a:p>
          <a:p>
            <a:pPr marL="171450" indent="-171450" algn="l">
              <a:spcAft>
                <a:spcPts val="500"/>
              </a:spcAft>
              <a:buFont typeface="+mj-lt"/>
              <a:buAutoNum type="arabicPeriod"/>
            </a:pPr>
            <a:r>
              <a:rPr sz="1200" b="0" i="0">
                <a:solidFill>
                  <a:srgbClr val="12263A"/>
                </a:solidFill>
                <a:latin typeface="Calibri"/>
              </a:rPr>
              <a:t>Split the six hours as 1 : 2 : 3 : 3 : 2 : 1 twelfths.</a:t>
            </a:r>
          </a:p>
          <a:p>
            <a:pPr marL="171450" indent="-171450" algn="l">
              <a:spcAft>
                <a:spcPts val="500"/>
              </a:spcAft>
              <a:buFont typeface="+mj-lt"/>
              <a:buAutoNum type="arabicPeriod"/>
            </a:pPr>
            <a:r>
              <a:rPr sz="1200" b="0" i="0">
                <a:solidFill>
                  <a:srgbClr val="12263A"/>
                </a:solidFill>
                <a:latin typeface="Calibri"/>
              </a:rPr>
              <a:t>Add the cumulative rise to the low-water height (on a falling tide, subtract the fall from high water).</a:t>
            </a:r>
          </a:p>
        </p:txBody>
      </p:sp>
      <p:sp>
        <p:nvSpPr>
          <p:cNvPr id="12" name="Rounded Rectangle 11"/>
          <p:cNvSpPr/>
          <p:nvPr/>
        </p:nvSpPr>
        <p:spPr>
          <a:xfrm>
            <a:off x="8458200" y="4617719"/>
            <a:ext cx="3136392" cy="1463040"/>
          </a:xfrm>
          <a:prstGeom prst="roundRect">
            <a:avLst>
              <a:gd name="adj" fmla="val 50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595360" y="4690871"/>
            <a:ext cx="2862072" cy="1316736"/>
          </a:xfrm>
          <a:prstGeom prst="rect">
            <a:avLst/>
          </a:prstGeom>
          <a:noFill/>
        </p:spPr>
        <p:txBody>
          <a:bodyPr wrap="square" lIns="0" tIns="0" rIns="0" bIns="0" anchor="ctr">
            <a:spAutoFit/>
          </a:bodyPr>
          <a:lstStyle/>
          <a:p>
            <a:pPr algn="l"/>
            <a:r>
              <a:rPr sz="1150" b="1" i="0">
                <a:solidFill>
                  <a:srgbClr val="0B2A4A"/>
                </a:solidFill>
                <a:latin typeface="Calibri"/>
              </a:rPr>
              <a:t>Rule of thumb only. </a:t>
            </a:r>
            <a:r>
              <a:rPr sz="1150" b="0" i="0">
                <a:solidFill>
                  <a:srgbClr val="0B2A4A"/>
                </a:solidFill>
                <a:latin typeface="Calibri"/>
              </a:rPr>
              <a:t>It assumes about 6 hours between LW and HW. Here it came within about 0.15 m of the prediction, but use published predictions where you can.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5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Worked example: how much water at 10:00?</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2697480" cy="2194560"/>
          </a:xfrm>
          <a:prstGeom prst="roundRect">
            <a:avLst>
              <a:gd name="adj" fmla="val 50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621792" y="1508760"/>
            <a:ext cx="411480" cy="41148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21792" y="1508760"/>
            <a:ext cx="411480" cy="411480"/>
          </a:xfrm>
          <a:prstGeom prst="rect">
            <a:avLst/>
          </a:prstGeom>
          <a:noFill/>
        </p:spPr>
        <p:txBody>
          <a:bodyPr wrap="square" lIns="0" tIns="0" rIns="0" bIns="0" anchor="ctr">
            <a:spAutoFit/>
          </a:bodyPr>
          <a:lstStyle/>
          <a:p>
            <a:pPr algn="ctr"/>
            <a:r>
              <a:rPr sz="1600" b="1" i="0">
                <a:solidFill>
                  <a:srgbClr val="0A1F3A"/>
                </a:solidFill>
                <a:latin typeface="Georgia"/>
              </a:rPr>
              <a:t>1</a:t>
            </a:r>
          </a:p>
        </p:txBody>
      </p:sp>
      <p:sp>
        <p:nvSpPr>
          <p:cNvPr id="8" name="TextBox 7"/>
          <p:cNvSpPr txBox="1"/>
          <p:nvPr/>
        </p:nvSpPr>
        <p:spPr>
          <a:xfrm>
            <a:off x="1143000" y="1508760"/>
            <a:ext cx="1920240" cy="411480"/>
          </a:xfrm>
          <a:prstGeom prst="rect">
            <a:avLst/>
          </a:prstGeom>
          <a:noFill/>
        </p:spPr>
        <p:txBody>
          <a:bodyPr wrap="square" lIns="0" tIns="0" rIns="0" bIns="0" anchor="ctr">
            <a:spAutoFit/>
          </a:bodyPr>
          <a:lstStyle/>
          <a:p>
            <a:pPr algn="l"/>
            <a:r>
              <a:rPr sz="1400" b="1" i="0">
                <a:solidFill>
                  <a:srgbClr val="0B2A4A"/>
                </a:solidFill>
                <a:latin typeface="Georgia"/>
              </a:rPr>
              <a:t>Find the tides either side</a:t>
            </a:r>
          </a:p>
        </p:txBody>
      </p:sp>
      <p:sp>
        <p:nvSpPr>
          <p:cNvPr id="9" name="TextBox 8"/>
          <p:cNvSpPr txBox="1"/>
          <p:nvPr/>
        </p:nvSpPr>
        <p:spPr>
          <a:xfrm>
            <a:off x="621792" y="2057400"/>
            <a:ext cx="2377440" cy="1417320"/>
          </a:xfrm>
          <a:prstGeom prst="rect">
            <a:avLst/>
          </a:prstGeom>
          <a:noFill/>
        </p:spPr>
        <p:txBody>
          <a:bodyPr wrap="square" lIns="0" tIns="0" rIns="0" bIns="0" anchor="t">
            <a:spAutoFit/>
          </a:bodyPr>
          <a:lstStyle/>
          <a:p>
            <a:pPr algn="l"/>
            <a:r>
              <a:rPr sz="1200" b="0" i="0">
                <a:solidFill>
                  <a:srgbClr val="12263A"/>
                </a:solidFill>
                <a:latin typeface="Calibri"/>
              </a:rPr>
              <a:t>Falling tide at 10:00, so use HW 07:13 (5.4 m) and the next LW 13:26 (0.7 m).</a:t>
            </a:r>
          </a:p>
        </p:txBody>
      </p:sp>
      <p:sp>
        <p:nvSpPr>
          <p:cNvPr id="10" name="Rounded Rectangle 9"/>
          <p:cNvSpPr/>
          <p:nvPr/>
        </p:nvSpPr>
        <p:spPr>
          <a:xfrm>
            <a:off x="3319272" y="1371600"/>
            <a:ext cx="2697480" cy="2194560"/>
          </a:xfrm>
          <a:prstGeom prst="roundRect">
            <a:avLst>
              <a:gd name="adj" fmla="val 50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3483864" y="1508760"/>
            <a:ext cx="411480" cy="41148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483864" y="1508760"/>
            <a:ext cx="411480" cy="411480"/>
          </a:xfrm>
          <a:prstGeom prst="rect">
            <a:avLst/>
          </a:prstGeom>
          <a:noFill/>
        </p:spPr>
        <p:txBody>
          <a:bodyPr wrap="square" lIns="0" tIns="0" rIns="0" bIns="0" anchor="ctr">
            <a:spAutoFit/>
          </a:bodyPr>
          <a:lstStyle/>
          <a:p>
            <a:pPr algn="ctr"/>
            <a:r>
              <a:rPr sz="1600" b="1" i="0">
                <a:solidFill>
                  <a:srgbClr val="0A1F3A"/>
                </a:solidFill>
                <a:latin typeface="Georgia"/>
              </a:rPr>
              <a:t>2</a:t>
            </a:r>
          </a:p>
        </p:txBody>
      </p:sp>
      <p:sp>
        <p:nvSpPr>
          <p:cNvPr id="13" name="TextBox 12"/>
          <p:cNvSpPr txBox="1"/>
          <p:nvPr/>
        </p:nvSpPr>
        <p:spPr>
          <a:xfrm>
            <a:off x="4005072" y="1508760"/>
            <a:ext cx="1920240" cy="411480"/>
          </a:xfrm>
          <a:prstGeom prst="rect">
            <a:avLst/>
          </a:prstGeom>
          <a:noFill/>
        </p:spPr>
        <p:txBody>
          <a:bodyPr wrap="square" lIns="0" tIns="0" rIns="0" bIns="0" anchor="ctr">
            <a:spAutoFit/>
          </a:bodyPr>
          <a:lstStyle/>
          <a:p>
            <a:pPr algn="l"/>
            <a:r>
              <a:rPr sz="1400" b="1" i="0">
                <a:solidFill>
                  <a:srgbClr val="0B2A4A"/>
                </a:solidFill>
                <a:latin typeface="Georgia"/>
              </a:rPr>
              <a:t>Work out one twelfth</a:t>
            </a:r>
          </a:p>
        </p:txBody>
      </p:sp>
      <p:sp>
        <p:nvSpPr>
          <p:cNvPr id="14" name="TextBox 13"/>
          <p:cNvSpPr txBox="1"/>
          <p:nvPr/>
        </p:nvSpPr>
        <p:spPr>
          <a:xfrm>
            <a:off x="3483864" y="2057400"/>
            <a:ext cx="2377440" cy="1417320"/>
          </a:xfrm>
          <a:prstGeom prst="rect">
            <a:avLst/>
          </a:prstGeom>
          <a:noFill/>
        </p:spPr>
        <p:txBody>
          <a:bodyPr wrap="square" lIns="0" tIns="0" rIns="0" bIns="0" anchor="t">
            <a:spAutoFit/>
          </a:bodyPr>
          <a:lstStyle/>
          <a:p>
            <a:pPr algn="l"/>
            <a:r>
              <a:rPr sz="1200" b="0" i="0">
                <a:solidFill>
                  <a:srgbClr val="12263A"/>
                </a:solidFill>
                <a:latin typeface="Calibri"/>
              </a:rPr>
              <a:t>Range = 5.4 − 0.7 = 4.7 m, so one twelfth ≈ 0.39 m. HW to LW takes 6 h 13 min, so each “hour” ≈ 62 min.</a:t>
            </a:r>
          </a:p>
        </p:txBody>
      </p:sp>
      <p:sp>
        <p:nvSpPr>
          <p:cNvPr id="15" name="Rounded Rectangle 14"/>
          <p:cNvSpPr/>
          <p:nvPr/>
        </p:nvSpPr>
        <p:spPr>
          <a:xfrm>
            <a:off x="6181344" y="1371600"/>
            <a:ext cx="2697480" cy="2194560"/>
          </a:xfrm>
          <a:prstGeom prst="roundRect">
            <a:avLst>
              <a:gd name="adj" fmla="val 50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6345936" y="1508760"/>
            <a:ext cx="411480" cy="41148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345936" y="1508760"/>
            <a:ext cx="411480" cy="411480"/>
          </a:xfrm>
          <a:prstGeom prst="rect">
            <a:avLst/>
          </a:prstGeom>
          <a:noFill/>
        </p:spPr>
        <p:txBody>
          <a:bodyPr wrap="square" lIns="0" tIns="0" rIns="0" bIns="0" anchor="ctr">
            <a:spAutoFit/>
          </a:bodyPr>
          <a:lstStyle/>
          <a:p>
            <a:pPr algn="ctr"/>
            <a:r>
              <a:rPr sz="1600" b="1" i="0">
                <a:solidFill>
                  <a:srgbClr val="0A1F3A"/>
                </a:solidFill>
                <a:latin typeface="Georgia"/>
              </a:rPr>
              <a:t>3</a:t>
            </a:r>
          </a:p>
        </p:txBody>
      </p:sp>
      <p:sp>
        <p:nvSpPr>
          <p:cNvPr id="18" name="TextBox 17"/>
          <p:cNvSpPr txBox="1"/>
          <p:nvPr/>
        </p:nvSpPr>
        <p:spPr>
          <a:xfrm>
            <a:off x="6867144" y="1508760"/>
            <a:ext cx="1920240" cy="411480"/>
          </a:xfrm>
          <a:prstGeom prst="rect">
            <a:avLst/>
          </a:prstGeom>
          <a:noFill/>
        </p:spPr>
        <p:txBody>
          <a:bodyPr wrap="square" lIns="0" tIns="0" rIns="0" bIns="0" anchor="ctr">
            <a:spAutoFit/>
          </a:bodyPr>
          <a:lstStyle/>
          <a:p>
            <a:pPr algn="l"/>
            <a:r>
              <a:rPr sz="1400" b="1" i="0">
                <a:solidFill>
                  <a:srgbClr val="0B2A4A"/>
                </a:solidFill>
                <a:latin typeface="Georgia"/>
              </a:rPr>
              <a:t>Find the height at 10:00</a:t>
            </a:r>
          </a:p>
        </p:txBody>
      </p:sp>
      <p:sp>
        <p:nvSpPr>
          <p:cNvPr id="19" name="TextBox 18"/>
          <p:cNvSpPr txBox="1"/>
          <p:nvPr/>
        </p:nvSpPr>
        <p:spPr>
          <a:xfrm>
            <a:off x="6345936" y="2057400"/>
            <a:ext cx="2377440" cy="1417320"/>
          </a:xfrm>
          <a:prstGeom prst="rect">
            <a:avLst/>
          </a:prstGeom>
          <a:noFill/>
        </p:spPr>
        <p:txBody>
          <a:bodyPr wrap="square" lIns="0" tIns="0" rIns="0" bIns="0" anchor="t">
            <a:spAutoFit/>
          </a:bodyPr>
          <a:lstStyle/>
          <a:p>
            <a:pPr algn="l"/>
            <a:r>
              <a:rPr sz="1200" b="0" i="0">
                <a:solidFill>
                  <a:srgbClr val="12263A"/>
                </a:solidFill>
                <a:latin typeface="Calibri"/>
              </a:rPr>
              <a:t>10:00 is 2 h 47 min after HW, about 2.7 “hours”. About 5.1 twelfths have gone: a fall of ≈ 2.0 m, so height ≈ 3.4 m.</a:t>
            </a:r>
          </a:p>
        </p:txBody>
      </p:sp>
      <p:sp>
        <p:nvSpPr>
          <p:cNvPr id="20" name="Rounded Rectangle 19"/>
          <p:cNvSpPr/>
          <p:nvPr/>
        </p:nvSpPr>
        <p:spPr>
          <a:xfrm>
            <a:off x="9043416" y="1371600"/>
            <a:ext cx="2697480" cy="2194560"/>
          </a:xfrm>
          <a:prstGeom prst="roundRect">
            <a:avLst>
              <a:gd name="adj" fmla="val 50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9208008" y="1508760"/>
            <a:ext cx="411480" cy="41148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208008" y="1508760"/>
            <a:ext cx="411480" cy="411480"/>
          </a:xfrm>
          <a:prstGeom prst="rect">
            <a:avLst/>
          </a:prstGeom>
          <a:noFill/>
        </p:spPr>
        <p:txBody>
          <a:bodyPr wrap="square" lIns="0" tIns="0" rIns="0" bIns="0" anchor="ctr">
            <a:spAutoFit/>
          </a:bodyPr>
          <a:lstStyle/>
          <a:p>
            <a:pPr algn="ctr"/>
            <a:r>
              <a:rPr sz="1600" b="1" i="0">
                <a:solidFill>
                  <a:srgbClr val="0A1F3A"/>
                </a:solidFill>
                <a:latin typeface="Georgia"/>
              </a:rPr>
              <a:t>4</a:t>
            </a:r>
          </a:p>
        </p:txBody>
      </p:sp>
      <p:sp>
        <p:nvSpPr>
          <p:cNvPr id="23" name="TextBox 22"/>
          <p:cNvSpPr txBox="1"/>
          <p:nvPr/>
        </p:nvSpPr>
        <p:spPr>
          <a:xfrm>
            <a:off x="9729216" y="1508760"/>
            <a:ext cx="1920240" cy="411480"/>
          </a:xfrm>
          <a:prstGeom prst="rect">
            <a:avLst/>
          </a:prstGeom>
          <a:noFill/>
        </p:spPr>
        <p:txBody>
          <a:bodyPr wrap="square" lIns="0" tIns="0" rIns="0" bIns="0" anchor="ctr">
            <a:spAutoFit/>
          </a:bodyPr>
          <a:lstStyle/>
          <a:p>
            <a:pPr algn="l"/>
            <a:r>
              <a:rPr sz="1400" b="1" i="0">
                <a:solidFill>
                  <a:srgbClr val="0B2A4A"/>
                </a:solidFill>
                <a:latin typeface="Georgia"/>
              </a:rPr>
              <a:t>Add the charted depth</a:t>
            </a:r>
          </a:p>
        </p:txBody>
      </p:sp>
      <p:sp>
        <p:nvSpPr>
          <p:cNvPr id="24" name="TextBox 23"/>
          <p:cNvSpPr txBox="1"/>
          <p:nvPr/>
        </p:nvSpPr>
        <p:spPr>
          <a:xfrm>
            <a:off x="9208008" y="2057400"/>
            <a:ext cx="2377440" cy="1417320"/>
          </a:xfrm>
          <a:prstGeom prst="rect">
            <a:avLst/>
          </a:prstGeom>
          <a:noFill/>
        </p:spPr>
        <p:txBody>
          <a:bodyPr wrap="square" lIns="0" tIns="0" rIns="0" bIns="0" anchor="t">
            <a:spAutoFit/>
          </a:bodyPr>
          <a:lstStyle/>
          <a:p>
            <a:pPr algn="l"/>
            <a:r>
              <a:rPr sz="1200" b="0" i="0">
                <a:solidFill>
                  <a:srgbClr val="12263A"/>
                </a:solidFill>
                <a:latin typeface="Calibri"/>
              </a:rPr>
              <a:t>Water depth = charted depth + height of tide. For an example site charted at 8.0 m: 8.0 + 3.4 ≈ 11.4 m.</a:t>
            </a:r>
          </a:p>
        </p:txBody>
      </p:sp>
      <p:sp>
        <p:nvSpPr>
          <p:cNvPr id="25" name="Rounded Rectangle 24"/>
          <p:cNvSpPr/>
          <p:nvPr/>
        </p:nvSpPr>
        <p:spPr>
          <a:xfrm>
            <a:off x="457200" y="3749039"/>
            <a:ext cx="5760720" cy="2468880"/>
          </a:xfrm>
          <a:prstGeom prst="roundRect">
            <a:avLst>
              <a:gd name="adj" fmla="val 4444"/>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40080" y="3840480"/>
            <a:ext cx="3566160" cy="274320"/>
          </a:xfrm>
          <a:prstGeom prst="rect">
            <a:avLst/>
          </a:prstGeom>
          <a:noFill/>
        </p:spPr>
        <p:txBody>
          <a:bodyPr wrap="square" lIns="0" tIns="0" rIns="0" bIns="0" anchor="t">
            <a:spAutoFit/>
          </a:bodyPr>
          <a:lstStyle/>
          <a:p>
            <a:pPr algn="l"/>
            <a:r>
              <a:rPr sz="1300" b="1" i="0">
                <a:solidFill>
                  <a:srgbClr val="FFFFFF"/>
                </a:solidFill>
                <a:latin typeface="Calibri"/>
              </a:rPr>
              <a:t>Water depth at 10:00 ≈ 11.4 m</a:t>
            </a:r>
          </a:p>
        </p:txBody>
      </p:sp>
      <p:sp>
        <p:nvSpPr>
          <p:cNvPr id="27" name="Rounded Rectangle 26"/>
          <p:cNvSpPr/>
          <p:nvPr/>
        </p:nvSpPr>
        <p:spPr>
          <a:xfrm>
            <a:off x="4846320" y="3840480"/>
            <a:ext cx="1234440" cy="274320"/>
          </a:xfrm>
          <a:prstGeom prst="roundRect">
            <a:avLst>
              <a:gd name="adj" fmla="val 50000"/>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846320" y="3840480"/>
            <a:ext cx="1234440" cy="274320"/>
          </a:xfrm>
          <a:prstGeom prst="rect">
            <a:avLst/>
          </a:prstGeom>
          <a:noFill/>
        </p:spPr>
        <p:txBody>
          <a:bodyPr wrap="square" lIns="0" tIns="0" rIns="0" bIns="0" anchor="ctr">
            <a:spAutoFit/>
          </a:bodyPr>
          <a:lstStyle/>
          <a:p>
            <a:pPr algn="ctr"/>
            <a:r>
              <a:rPr sz="1100" b="1" i="0">
                <a:solidFill>
                  <a:srgbClr val="0A1F3A"/>
                </a:solidFill>
                <a:latin typeface="Calibri"/>
              </a:rPr>
              <a:t>Not to scale</a:t>
            </a:r>
          </a:p>
        </p:txBody>
      </p:sp>
      <p:sp>
        <p:nvSpPr>
          <p:cNvPr id="29" name="Rectangle 28"/>
          <p:cNvSpPr/>
          <p:nvPr/>
        </p:nvSpPr>
        <p:spPr>
          <a:xfrm>
            <a:off x="731520" y="4343400"/>
            <a:ext cx="2377440" cy="466344"/>
          </a:xfrm>
          <a:prstGeom prst="rect">
            <a:avLst/>
          </a:prstGeom>
          <a:solidFill>
            <a:srgbClr val="4FB3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731520" y="4809744"/>
            <a:ext cx="2377440" cy="1097280"/>
          </a:xfrm>
          <a:prstGeom prst="rect">
            <a:avLst/>
          </a:prstGeom>
          <a:solidFill>
            <a:srgbClr val="1B6F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731520" y="5907024"/>
            <a:ext cx="2377440" cy="256032"/>
          </a:xfrm>
          <a:prstGeom prst="rect">
            <a:avLst/>
          </a:prstGeom>
          <a:solidFill>
            <a:srgbClr val="C9A8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2" name="Connector 31"/>
          <p:cNvCxnSpPr/>
          <p:nvPr/>
        </p:nvCxnSpPr>
        <p:spPr>
          <a:xfrm>
            <a:off x="731520" y="4809744"/>
            <a:ext cx="2377440" cy="0"/>
          </a:xfrm>
          <a:prstGeom prst="line">
            <a:avLst/>
          </a:prstGeom>
          <a:ln w="15875">
            <a:solidFill>
              <a:srgbClr val="FFFFFF"/>
            </a:solidFill>
            <a:prstDash val="dash"/>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22960" y="4407408"/>
            <a:ext cx="1463040" cy="228600"/>
          </a:xfrm>
          <a:prstGeom prst="rect">
            <a:avLst/>
          </a:prstGeom>
          <a:noFill/>
        </p:spPr>
        <p:txBody>
          <a:bodyPr wrap="square" lIns="0" tIns="0" rIns="0" bIns="0" anchor="t">
            <a:spAutoFit/>
          </a:bodyPr>
          <a:lstStyle/>
          <a:p>
            <a:pPr algn="l"/>
            <a:r>
              <a:rPr sz="1050" b="1" i="0">
                <a:solidFill>
                  <a:srgbClr val="0A1F3A"/>
                </a:solidFill>
                <a:latin typeface="Calibri"/>
              </a:rPr>
              <a:t>Sea surface</a:t>
            </a:r>
          </a:p>
        </p:txBody>
      </p:sp>
      <p:sp>
        <p:nvSpPr>
          <p:cNvPr id="34" name="TextBox 33"/>
          <p:cNvSpPr txBox="1"/>
          <p:nvPr/>
        </p:nvSpPr>
        <p:spPr>
          <a:xfrm>
            <a:off x="822960" y="4855464"/>
            <a:ext cx="1463040" cy="228600"/>
          </a:xfrm>
          <a:prstGeom prst="rect">
            <a:avLst/>
          </a:prstGeom>
          <a:noFill/>
        </p:spPr>
        <p:txBody>
          <a:bodyPr wrap="square" lIns="0" tIns="0" rIns="0" bIns="0" anchor="t">
            <a:spAutoFit/>
          </a:bodyPr>
          <a:lstStyle/>
          <a:p>
            <a:pPr algn="l"/>
            <a:r>
              <a:rPr sz="1050" b="1" i="0">
                <a:solidFill>
                  <a:srgbClr val="FFFFFF"/>
                </a:solidFill>
                <a:latin typeface="Calibri"/>
              </a:rPr>
              <a:t>Chart datum</a:t>
            </a:r>
          </a:p>
        </p:txBody>
      </p:sp>
      <p:sp>
        <p:nvSpPr>
          <p:cNvPr id="35" name="TextBox 34"/>
          <p:cNvSpPr txBox="1"/>
          <p:nvPr/>
        </p:nvSpPr>
        <p:spPr>
          <a:xfrm>
            <a:off x="822960" y="5934456"/>
            <a:ext cx="1097280" cy="201168"/>
          </a:xfrm>
          <a:prstGeom prst="rect">
            <a:avLst/>
          </a:prstGeom>
          <a:noFill/>
        </p:spPr>
        <p:txBody>
          <a:bodyPr wrap="square" lIns="0" tIns="0" rIns="0" bIns="0" anchor="t">
            <a:spAutoFit/>
          </a:bodyPr>
          <a:lstStyle/>
          <a:p>
            <a:pPr algn="l"/>
            <a:r>
              <a:rPr sz="1000" b="1" i="0">
                <a:solidFill>
                  <a:srgbClr val="0A1F3A"/>
                </a:solidFill>
                <a:latin typeface="Calibri"/>
              </a:rPr>
              <a:t>Seabed</a:t>
            </a:r>
          </a:p>
        </p:txBody>
      </p:sp>
      <p:sp>
        <p:nvSpPr>
          <p:cNvPr id="36" name="TextBox 35"/>
          <p:cNvSpPr txBox="1"/>
          <p:nvPr/>
        </p:nvSpPr>
        <p:spPr>
          <a:xfrm>
            <a:off x="3291840" y="4453128"/>
            <a:ext cx="2743200" cy="274320"/>
          </a:xfrm>
          <a:prstGeom prst="rect">
            <a:avLst/>
          </a:prstGeom>
          <a:noFill/>
        </p:spPr>
        <p:txBody>
          <a:bodyPr wrap="square" lIns="0" tIns="0" rIns="0" bIns="0" anchor="t">
            <a:spAutoFit/>
          </a:bodyPr>
          <a:lstStyle/>
          <a:p>
            <a:pPr algn="l"/>
            <a:r>
              <a:rPr sz="1300" b="1" i="0">
                <a:solidFill>
                  <a:srgbClr val="F2A93B"/>
                </a:solidFill>
                <a:latin typeface="Calibri"/>
              </a:rPr>
              <a:t>Height of tide ≈ 3.4 m</a:t>
            </a:r>
          </a:p>
        </p:txBody>
      </p:sp>
      <p:sp>
        <p:nvSpPr>
          <p:cNvPr id="37" name="TextBox 36"/>
          <p:cNvSpPr txBox="1"/>
          <p:nvPr/>
        </p:nvSpPr>
        <p:spPr>
          <a:xfrm>
            <a:off x="3291840" y="5239512"/>
            <a:ext cx="2743200" cy="274320"/>
          </a:xfrm>
          <a:prstGeom prst="rect">
            <a:avLst/>
          </a:prstGeom>
          <a:noFill/>
        </p:spPr>
        <p:txBody>
          <a:bodyPr wrap="square" lIns="0" tIns="0" rIns="0" bIns="0" anchor="t">
            <a:spAutoFit/>
          </a:bodyPr>
          <a:lstStyle/>
          <a:p>
            <a:pPr algn="l"/>
            <a:r>
              <a:rPr sz="1300" b="1" i="0">
                <a:solidFill>
                  <a:srgbClr val="7FD3E6"/>
                </a:solidFill>
                <a:latin typeface="Calibri"/>
              </a:rPr>
              <a:t>Charted depth 8.0 m</a:t>
            </a:r>
          </a:p>
        </p:txBody>
      </p:sp>
      <p:sp>
        <p:nvSpPr>
          <p:cNvPr id="38" name="Rounded Rectangle 37"/>
          <p:cNvSpPr/>
          <p:nvPr/>
        </p:nvSpPr>
        <p:spPr>
          <a:xfrm>
            <a:off x="6400800" y="3749039"/>
            <a:ext cx="5330952" cy="2468880"/>
          </a:xfrm>
          <a:prstGeom prst="roundRect">
            <a:avLst>
              <a:gd name="adj" fmla="val 4444"/>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6583680" y="3877056"/>
            <a:ext cx="4937760" cy="365760"/>
          </a:xfrm>
          <a:prstGeom prst="rect">
            <a:avLst/>
          </a:prstGeom>
          <a:noFill/>
        </p:spPr>
        <p:txBody>
          <a:bodyPr wrap="square" lIns="0" tIns="0" rIns="0" bIns="0" anchor="t">
            <a:spAutoFit/>
          </a:bodyPr>
          <a:lstStyle/>
          <a:p>
            <a:pPr algn="l"/>
            <a:r>
              <a:rPr sz="1600" b="1" i="0">
                <a:solidFill>
                  <a:srgbClr val="0B2A4A"/>
                </a:solidFill>
                <a:latin typeface="Georgia"/>
              </a:rPr>
              <a:t>Check it against the table</a:t>
            </a:r>
          </a:p>
        </p:txBody>
      </p:sp>
      <p:sp>
        <p:nvSpPr>
          <p:cNvPr id="40" name="Rounded Rectangle 39"/>
          <p:cNvSpPr/>
          <p:nvPr/>
        </p:nvSpPr>
        <p:spPr>
          <a:xfrm>
            <a:off x="6583680" y="4343400"/>
            <a:ext cx="2331720" cy="914400"/>
          </a:xfrm>
          <a:prstGeom prst="roundRect">
            <a:avLst>
              <a:gd name="adj" fmla="val 100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720840" y="4389120"/>
            <a:ext cx="2057400" cy="502920"/>
          </a:xfrm>
          <a:prstGeom prst="rect">
            <a:avLst/>
          </a:prstGeom>
          <a:noFill/>
        </p:spPr>
        <p:txBody>
          <a:bodyPr wrap="square" lIns="0" tIns="0" rIns="0" bIns="0" anchor="ctr">
            <a:spAutoFit/>
          </a:bodyPr>
          <a:lstStyle/>
          <a:p>
            <a:pPr algn="l"/>
            <a:r>
              <a:rPr sz="2600" b="1" i="0">
                <a:solidFill>
                  <a:srgbClr val="0B2A4A"/>
                </a:solidFill>
                <a:latin typeface="Georgia"/>
              </a:rPr>
              <a:t>≈ 3.4 m</a:t>
            </a:r>
          </a:p>
        </p:txBody>
      </p:sp>
      <p:sp>
        <p:nvSpPr>
          <p:cNvPr id="42" name="TextBox 41"/>
          <p:cNvSpPr txBox="1"/>
          <p:nvPr/>
        </p:nvSpPr>
        <p:spPr>
          <a:xfrm>
            <a:off x="6720840" y="4919472"/>
            <a:ext cx="2103120" cy="274320"/>
          </a:xfrm>
          <a:prstGeom prst="rect">
            <a:avLst/>
          </a:prstGeom>
          <a:noFill/>
        </p:spPr>
        <p:txBody>
          <a:bodyPr wrap="square" lIns="0" tIns="0" rIns="0" bIns="0" anchor="t">
            <a:spAutoFit/>
          </a:bodyPr>
          <a:lstStyle/>
          <a:p>
            <a:pPr algn="l"/>
            <a:r>
              <a:rPr sz="1150" b="0" i="0">
                <a:solidFill>
                  <a:srgbClr val="12263A"/>
                </a:solidFill>
                <a:latin typeface="Calibri"/>
              </a:rPr>
              <a:t>Rule of twelfths</a:t>
            </a:r>
          </a:p>
        </p:txBody>
      </p:sp>
      <p:sp>
        <p:nvSpPr>
          <p:cNvPr id="43" name="Rounded Rectangle 42"/>
          <p:cNvSpPr/>
          <p:nvPr/>
        </p:nvSpPr>
        <p:spPr>
          <a:xfrm>
            <a:off x="9052560" y="4343400"/>
            <a:ext cx="2331720" cy="914400"/>
          </a:xfrm>
          <a:prstGeom prst="roundRect">
            <a:avLst>
              <a:gd name="adj" fmla="val 100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9189720" y="4389120"/>
            <a:ext cx="2057400" cy="502920"/>
          </a:xfrm>
          <a:prstGeom prst="rect">
            <a:avLst/>
          </a:prstGeom>
          <a:noFill/>
        </p:spPr>
        <p:txBody>
          <a:bodyPr wrap="square" lIns="0" tIns="0" rIns="0" bIns="0" anchor="ctr">
            <a:spAutoFit/>
          </a:bodyPr>
          <a:lstStyle/>
          <a:p>
            <a:pPr algn="l"/>
            <a:r>
              <a:rPr sz="2600" b="1" i="0">
                <a:solidFill>
                  <a:srgbClr val="0B2A4A"/>
                </a:solidFill>
                <a:latin typeface="Georgia"/>
              </a:rPr>
              <a:t>3.6 m</a:t>
            </a:r>
          </a:p>
        </p:txBody>
      </p:sp>
      <p:sp>
        <p:nvSpPr>
          <p:cNvPr id="45" name="TextBox 44"/>
          <p:cNvSpPr txBox="1"/>
          <p:nvPr/>
        </p:nvSpPr>
        <p:spPr>
          <a:xfrm>
            <a:off x="9189720" y="4919472"/>
            <a:ext cx="2103120" cy="274320"/>
          </a:xfrm>
          <a:prstGeom prst="rect">
            <a:avLst/>
          </a:prstGeom>
          <a:noFill/>
        </p:spPr>
        <p:txBody>
          <a:bodyPr wrap="square" lIns="0" tIns="0" rIns="0" bIns="0" anchor="t">
            <a:spAutoFit/>
          </a:bodyPr>
          <a:lstStyle/>
          <a:p>
            <a:pPr algn="l"/>
            <a:r>
              <a:rPr sz="1150" b="0" i="0">
                <a:solidFill>
                  <a:srgbClr val="12263A"/>
                </a:solidFill>
                <a:latin typeface="Calibri"/>
              </a:rPr>
              <a:t>EasyTide prediction at 10:00</a:t>
            </a:r>
          </a:p>
        </p:txBody>
      </p:sp>
      <p:sp>
        <p:nvSpPr>
          <p:cNvPr id="46" name="TextBox 45"/>
          <p:cNvSpPr txBox="1"/>
          <p:nvPr/>
        </p:nvSpPr>
        <p:spPr>
          <a:xfrm>
            <a:off x="6583680" y="5394960"/>
            <a:ext cx="4983480" cy="731520"/>
          </a:xfrm>
          <a:prstGeom prst="rect">
            <a:avLst/>
          </a:prstGeom>
          <a:noFill/>
        </p:spPr>
        <p:txBody>
          <a:bodyPr wrap="square" lIns="0" tIns="0" rIns="0" bIns="0" anchor="t">
            <a:spAutoFit/>
          </a:bodyPr>
          <a:lstStyle/>
          <a:p>
            <a:pPr algn="l"/>
            <a:r>
              <a:rPr sz="1200" b="0" i="0">
                <a:solidFill>
                  <a:srgbClr val="12263A"/>
                </a:solidFill>
                <a:latin typeface="Calibri"/>
              </a:rPr>
              <a:t>The shortcut was about 0.2 m low. That is fine for a quick check, but build the dive plan from published predictions and allow a safety margin.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6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Height is not flow: slack water and tidal streams</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264"/>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81328"/>
            <a:ext cx="5029200" cy="274320"/>
          </a:xfrm>
          <a:prstGeom prst="rect">
            <a:avLst/>
          </a:prstGeom>
          <a:noFill/>
        </p:spPr>
        <p:txBody>
          <a:bodyPr wrap="square" lIns="0" tIns="0" rIns="0" bIns="0" anchor="t">
            <a:spAutoFit/>
          </a:bodyPr>
          <a:lstStyle/>
          <a:p>
            <a:pPr algn="l"/>
            <a:r>
              <a:rPr sz="1250" b="1" i="0">
                <a:solidFill>
                  <a:srgbClr val="FFFFFF"/>
                </a:solidFill>
                <a:latin typeface="Calibri"/>
              </a:rPr>
              <a:t>How tide height and tidal stream can line up</a:t>
            </a:r>
          </a:p>
        </p:txBody>
      </p:sp>
      <p:sp>
        <p:nvSpPr>
          <p:cNvPr id="7" name="Rounded Rectangle 6"/>
          <p:cNvSpPr/>
          <p:nvPr/>
        </p:nvSpPr>
        <p:spPr>
          <a:xfrm>
            <a:off x="6675120" y="1481328"/>
            <a:ext cx="1234440" cy="274320"/>
          </a:xfrm>
          <a:prstGeom prst="roundRect">
            <a:avLst>
              <a:gd name="adj" fmla="val 50000"/>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675120" y="1481328"/>
            <a:ext cx="1234440" cy="274320"/>
          </a:xfrm>
          <a:prstGeom prst="rect">
            <a:avLst/>
          </a:prstGeom>
          <a:noFill/>
        </p:spPr>
        <p:txBody>
          <a:bodyPr wrap="square" lIns="0" tIns="0" rIns="0" bIns="0" anchor="ctr">
            <a:spAutoFit/>
          </a:bodyPr>
          <a:lstStyle/>
          <a:p>
            <a:pPr algn="ctr"/>
            <a:r>
              <a:rPr sz="1100" b="1" i="0">
                <a:solidFill>
                  <a:srgbClr val="0A1F3A"/>
                </a:solidFill>
                <a:latin typeface="Calibri"/>
              </a:rPr>
              <a:t>Illustrative</a:t>
            </a:r>
          </a:p>
        </p:txBody>
      </p:sp>
      <p:graphicFrame>
        <p:nvGraphicFramePr>
          <p:cNvPr id="9" name="Chart 8" descr="Chart"/>
          <p:cNvGraphicFramePr>
            <a:graphicFrameLocks noGrp="1"/>
          </p:cNvGraphicFramePr>
          <p:nvPr/>
        </p:nvGraphicFramePr>
        <p:xfrm>
          <a:off x="548640" y="1828800"/>
          <a:ext cx="7406640" cy="34290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640080" y="5394960"/>
            <a:ext cx="7223760" cy="731520"/>
          </a:xfrm>
          <a:prstGeom prst="rect">
            <a:avLst/>
          </a:prstGeom>
          <a:noFill/>
        </p:spPr>
        <p:txBody>
          <a:bodyPr wrap="square" lIns="0" tIns="0" rIns="0" bIns="0" anchor="t">
            <a:spAutoFit/>
          </a:bodyPr>
          <a:lstStyle/>
          <a:p>
            <a:pPr algn="l"/>
            <a:r>
              <a:rPr sz="1200" b="0" i="0">
                <a:solidFill>
                  <a:srgbClr val="C9DCE8"/>
                </a:solidFill>
                <a:latin typeface="Calibri"/>
              </a:rPr>
              <a:t>Slack water is where the gold line crosses the centre line. In this made-up example that is about 1 hour after high and low water; at real sites the gap can be zero or several hours.</a:t>
            </a:r>
          </a:p>
        </p:txBody>
      </p:sp>
      <p:sp>
        <p:nvSpPr>
          <p:cNvPr id="11" name="Rounded Rectangle 10"/>
          <p:cNvSpPr/>
          <p:nvPr/>
        </p:nvSpPr>
        <p:spPr>
          <a:xfrm>
            <a:off x="8321040" y="1371600"/>
            <a:ext cx="3410712" cy="4846320"/>
          </a:xfrm>
          <a:prstGeom prst="roundRect">
            <a:avLst>
              <a:gd name="adj" fmla="val 3217"/>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03919" y="1499616"/>
            <a:ext cx="3044952" cy="411480"/>
          </a:xfrm>
          <a:prstGeom prst="rect">
            <a:avLst/>
          </a:prstGeom>
          <a:noFill/>
        </p:spPr>
        <p:txBody>
          <a:bodyPr wrap="square" lIns="0" tIns="0" rIns="0" bIns="0" anchor="t">
            <a:spAutoFit/>
          </a:bodyPr>
          <a:lstStyle/>
          <a:p>
            <a:pPr algn="l"/>
            <a:r>
              <a:rPr sz="1600" b="1" i="0">
                <a:solidFill>
                  <a:srgbClr val="0B2A4A"/>
                </a:solidFill>
                <a:latin typeface="Georgia"/>
              </a:rPr>
              <a:t>Two different questions</a:t>
            </a:r>
          </a:p>
        </p:txBody>
      </p:sp>
      <p:sp>
        <p:nvSpPr>
          <p:cNvPr id="13" name="TextBox 12"/>
          <p:cNvSpPr txBox="1"/>
          <p:nvPr/>
        </p:nvSpPr>
        <p:spPr>
          <a:xfrm>
            <a:off x="8503919" y="1965960"/>
            <a:ext cx="3044952" cy="2651760"/>
          </a:xfrm>
          <a:prstGeom prst="rect">
            <a:avLst/>
          </a:prstGeom>
          <a:noFill/>
        </p:spPr>
        <p:txBody>
          <a:bodyPr wrap="square" lIns="0" tIns="0" rIns="0" bIns="0" anchor="t">
            <a:spAutoFit/>
          </a:bodyPr>
          <a:lstStyle/>
          <a:p>
            <a:pPr marL="171450" indent="-171450" algn="l">
              <a:spcAft>
                <a:spcPts val="500"/>
              </a:spcAft>
              <a:buFont typeface="Arial"/>
              <a:buChar char="•"/>
            </a:pPr>
            <a:r>
              <a:rPr sz="1200" b="1" i="0">
                <a:solidFill>
                  <a:srgbClr val="12263A"/>
                </a:solidFill>
                <a:latin typeface="Calibri"/>
              </a:rPr>
              <a:t>Tide height </a:t>
            </a:r>
            <a:r>
              <a:rPr sz="1200" b="0" i="0">
                <a:solidFill>
                  <a:srgbClr val="12263A"/>
                </a:solidFill>
                <a:latin typeface="Calibri"/>
              </a:rPr>
              <a:t>(tide tables): how much water is there, and when?</a:t>
            </a:r>
          </a:p>
          <a:p>
            <a:pPr marL="171450" indent="-171450" algn="l">
              <a:spcAft>
                <a:spcPts val="500"/>
              </a:spcAft>
              <a:buFont typeface="Arial"/>
              <a:buChar char="•"/>
            </a:pPr>
            <a:r>
              <a:rPr sz="1200" b="1" i="0">
                <a:solidFill>
                  <a:srgbClr val="12263A"/>
                </a:solidFill>
                <a:latin typeface="Calibri"/>
              </a:rPr>
              <a:t>Tidal stream </a:t>
            </a:r>
            <a:r>
              <a:rPr sz="1200" b="0" i="0">
                <a:solidFill>
                  <a:srgbClr val="12263A"/>
                </a:solidFill>
                <a:latin typeface="Calibri"/>
              </a:rPr>
              <a:t>(stream atlases, tidal diamonds): which way is the water moving, and how fast?</a:t>
            </a:r>
          </a:p>
          <a:p>
            <a:pPr marL="171450" indent="-171450" algn="l">
              <a:spcAft>
                <a:spcPts val="500"/>
              </a:spcAft>
              <a:buFont typeface="Arial"/>
              <a:buChar char="•"/>
            </a:pPr>
            <a:r>
              <a:rPr sz="1200" b="1" i="0">
                <a:solidFill>
                  <a:srgbClr val="12263A"/>
                </a:solidFill>
                <a:latin typeface="Calibri"/>
              </a:rPr>
              <a:t>Slack water </a:t>
            </a:r>
            <a:r>
              <a:rPr sz="1200" b="0" i="0">
                <a:solidFill>
                  <a:srgbClr val="12263A"/>
                </a:solidFill>
                <a:latin typeface="Calibri"/>
              </a:rPr>
              <a:t>is when the stream is weakest. It can fall well before or after HW and LW.</a:t>
            </a:r>
          </a:p>
          <a:p>
            <a:pPr marL="171450" indent="-171450" algn="l">
              <a:spcAft>
                <a:spcPts val="500"/>
              </a:spcAft>
              <a:buFont typeface="Arial"/>
              <a:buChar char="•"/>
            </a:pPr>
            <a:r>
              <a:rPr sz="1200" b="1" i="0">
                <a:solidFill>
                  <a:srgbClr val="12263A"/>
                </a:solidFill>
                <a:latin typeface="Calibri"/>
              </a:rPr>
              <a:t>Stream data </a:t>
            </a:r>
            <a:r>
              <a:rPr sz="1200" b="0" i="0">
                <a:solidFill>
                  <a:srgbClr val="12263A"/>
                </a:solidFill>
                <a:latin typeface="Calibri"/>
              </a:rPr>
              <a:t>is referred to HW at a standard port and gives spring and neap rates.</a:t>
            </a:r>
          </a:p>
        </p:txBody>
      </p:sp>
      <p:sp>
        <p:nvSpPr>
          <p:cNvPr id="14" name="Rounded Rectangle 13"/>
          <p:cNvSpPr/>
          <p:nvPr/>
        </p:nvSpPr>
        <p:spPr>
          <a:xfrm>
            <a:off x="8458200" y="4754879"/>
            <a:ext cx="3136392" cy="1325880"/>
          </a:xfrm>
          <a:prstGeom prst="roundRect">
            <a:avLst>
              <a:gd name="adj" fmla="val 5517"/>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595360" y="4828031"/>
            <a:ext cx="2862072" cy="1179576"/>
          </a:xfrm>
          <a:prstGeom prst="rect">
            <a:avLst/>
          </a:prstGeom>
          <a:noFill/>
        </p:spPr>
        <p:txBody>
          <a:bodyPr wrap="square" lIns="0" tIns="0" rIns="0" bIns="0" anchor="ctr">
            <a:spAutoFit/>
          </a:bodyPr>
          <a:lstStyle/>
          <a:p>
            <a:pPr algn="l"/>
            <a:r>
              <a:rPr sz="1150" b="1" i="0">
                <a:solidFill>
                  <a:srgbClr val="0B2A4A"/>
                </a:solidFill>
                <a:latin typeface="Calibri"/>
              </a:rPr>
              <a:t>Planning rule: </a:t>
            </a:r>
            <a:r>
              <a:rPr sz="1150" b="0" i="0">
                <a:solidFill>
                  <a:srgbClr val="0B2A4A"/>
                </a:solidFill>
                <a:latin typeface="Calibri"/>
              </a:rPr>
              <a:t>in strong-stream areas, take slack-water times from stream data for that site, not from HW, LW or Moon phase.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7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Slack water: what it is and when it happens</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300"/>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81328"/>
            <a:ext cx="7223760" cy="274320"/>
          </a:xfrm>
          <a:prstGeom prst="rect">
            <a:avLst/>
          </a:prstGeom>
          <a:noFill/>
        </p:spPr>
        <p:txBody>
          <a:bodyPr wrap="square" lIns="0" tIns="0" rIns="0" bIns="0" anchor="t">
            <a:spAutoFit/>
          </a:bodyPr>
          <a:lstStyle/>
          <a:p>
            <a:pPr algn="l"/>
            <a:r>
              <a:rPr sz="1250" b="1">
                <a:solidFill>
                  <a:srgbClr val="FFFFFF"/>
                </a:solidFill>
                <a:latin typeface="Calibri"/>
              </a:rPr>
              <a:t>One tide cycle: where the stream turns compared with HW and LW</a:t>
            </a:r>
          </a:p>
        </p:txBody>
      </p:sp>
      <p:sp>
        <p:nvSpPr>
          <p:cNvPr id="7" name="TextBox 6"/>
          <p:cNvSpPr txBox="1"/>
          <p:nvPr/>
        </p:nvSpPr>
        <p:spPr>
          <a:xfrm>
            <a:off x="2377440" y="1938528"/>
            <a:ext cx="548640" cy="228600"/>
          </a:xfrm>
          <a:prstGeom prst="rect">
            <a:avLst/>
          </a:prstGeom>
          <a:noFill/>
        </p:spPr>
        <p:txBody>
          <a:bodyPr wrap="square" lIns="0" tIns="0" rIns="0" bIns="0" anchor="t">
            <a:spAutoFit/>
          </a:bodyPr>
          <a:lstStyle/>
          <a:p>
            <a:pPr algn="ctr"/>
            <a:r>
              <a:rPr sz="1200" b="1">
                <a:solidFill>
                  <a:srgbClr val="C9DCE8"/>
                </a:solidFill>
                <a:latin typeface="Calibri"/>
              </a:rPr>
              <a:t>LW</a:t>
            </a:r>
          </a:p>
        </p:txBody>
      </p:sp>
      <p:sp>
        <p:nvSpPr>
          <p:cNvPr id="8" name="TextBox 7"/>
          <p:cNvSpPr txBox="1"/>
          <p:nvPr/>
        </p:nvSpPr>
        <p:spPr>
          <a:xfrm>
            <a:off x="4937759" y="1938528"/>
            <a:ext cx="548640" cy="228600"/>
          </a:xfrm>
          <a:prstGeom prst="rect">
            <a:avLst/>
          </a:prstGeom>
          <a:noFill/>
        </p:spPr>
        <p:txBody>
          <a:bodyPr wrap="square" lIns="0" tIns="0" rIns="0" bIns="0" anchor="t">
            <a:spAutoFit/>
          </a:bodyPr>
          <a:lstStyle/>
          <a:p>
            <a:pPr algn="ctr"/>
            <a:r>
              <a:rPr sz="1200" b="1">
                <a:solidFill>
                  <a:srgbClr val="C9DCE8"/>
                </a:solidFill>
                <a:latin typeface="Calibri"/>
              </a:rPr>
              <a:t>HW</a:t>
            </a:r>
          </a:p>
        </p:txBody>
      </p:sp>
      <p:sp>
        <p:nvSpPr>
          <p:cNvPr id="9" name="TextBox 8"/>
          <p:cNvSpPr txBox="1"/>
          <p:nvPr/>
        </p:nvSpPr>
        <p:spPr>
          <a:xfrm>
            <a:off x="7498079" y="1938528"/>
            <a:ext cx="548640" cy="228600"/>
          </a:xfrm>
          <a:prstGeom prst="rect">
            <a:avLst/>
          </a:prstGeom>
          <a:noFill/>
        </p:spPr>
        <p:txBody>
          <a:bodyPr wrap="square" lIns="0" tIns="0" rIns="0" bIns="0" anchor="t">
            <a:spAutoFit/>
          </a:bodyPr>
          <a:lstStyle/>
          <a:p>
            <a:pPr algn="ctr"/>
            <a:r>
              <a:rPr sz="1200" b="1">
                <a:solidFill>
                  <a:srgbClr val="C9DCE8"/>
                </a:solidFill>
                <a:latin typeface="Calibri"/>
              </a:rPr>
              <a:t>LW</a:t>
            </a:r>
          </a:p>
        </p:txBody>
      </p:sp>
      <p:cxnSp>
        <p:nvCxnSpPr>
          <p:cNvPr id="10" name="Connector 9"/>
          <p:cNvCxnSpPr/>
          <p:nvPr/>
        </p:nvCxnSpPr>
        <p:spPr>
          <a:xfrm>
            <a:off x="2651760" y="2194560"/>
            <a:ext cx="0" cy="2560320"/>
          </a:xfrm>
          <a:prstGeom prst="line">
            <a:avLst/>
          </a:prstGeom>
          <a:ln w="15875">
            <a:solidFill>
              <a:srgbClr val="2B5C8A"/>
            </a:solidFill>
            <a:prstDash val="dash"/>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5212079" y="2194560"/>
            <a:ext cx="0" cy="2560320"/>
          </a:xfrm>
          <a:prstGeom prst="line">
            <a:avLst/>
          </a:prstGeom>
          <a:ln w="15875">
            <a:solidFill>
              <a:srgbClr val="2B5C8A"/>
            </a:solidFill>
            <a:prstDash val="dash"/>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7772400" y="2194560"/>
            <a:ext cx="0" cy="2560320"/>
          </a:xfrm>
          <a:prstGeom prst="line">
            <a:avLst/>
          </a:prstGeom>
          <a:ln w="15875">
            <a:solidFill>
              <a:srgbClr val="2B5C8A"/>
            </a:solidFill>
            <a:prstDash val="dash"/>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40080" y="2313432"/>
            <a:ext cx="1920240" cy="731520"/>
          </a:xfrm>
          <a:prstGeom prst="rect">
            <a:avLst/>
          </a:prstGeom>
          <a:noFill/>
        </p:spPr>
        <p:txBody>
          <a:bodyPr wrap="square" lIns="0" tIns="0" rIns="0" bIns="0" anchor="t">
            <a:spAutoFit/>
          </a:bodyPr>
          <a:lstStyle/>
          <a:p>
            <a:pPr algn="l"/>
            <a:r>
              <a:rPr sz="1200" b="1">
                <a:solidFill>
                  <a:srgbClr val="FFFFFF"/>
                </a:solidFill>
                <a:latin typeface="Calibri"/>
              </a:rPr>
              <a:t>Slack at HW and LW</a:t>
            </a:r>
          </a:p>
          <a:p>
            <a:pPr algn="l"/>
            <a:r>
              <a:rPr sz="1050" b="0">
                <a:solidFill>
                  <a:srgbClr val="C9DCE8"/>
                </a:solidFill>
                <a:latin typeface="Calibri"/>
              </a:rPr>
              <a:t>Standing-wave type, e.g. head of a closed bay</a:t>
            </a:r>
          </a:p>
        </p:txBody>
      </p:sp>
      <p:sp>
        <p:nvSpPr>
          <p:cNvPr id="14" name="Rectangle 13"/>
          <p:cNvSpPr/>
          <p:nvPr/>
        </p:nvSpPr>
        <p:spPr>
          <a:xfrm>
            <a:off x="2651760" y="2331720"/>
            <a:ext cx="2560319" cy="502920"/>
          </a:xfrm>
          <a:prstGeom prst="rect">
            <a:avLst/>
          </a:prstGeom>
          <a:solidFill>
            <a:srgbClr val="5AC8F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200" b="1">
                <a:solidFill>
                  <a:srgbClr val="0B2A4A"/>
                </a:solidFill>
                <a:latin typeface="Calibri"/>
              </a:rPr>
              <a:t>Flood</a:t>
            </a:r>
          </a:p>
        </p:txBody>
      </p:sp>
      <p:sp>
        <p:nvSpPr>
          <p:cNvPr id="15" name="Rectangle 14"/>
          <p:cNvSpPr/>
          <p:nvPr/>
        </p:nvSpPr>
        <p:spPr>
          <a:xfrm>
            <a:off x="5212079" y="2331720"/>
            <a:ext cx="2560320" cy="502920"/>
          </a:xfrm>
          <a:prstGeom prst="rect">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200" b="1">
                <a:solidFill>
                  <a:srgbClr val="0B2A4A"/>
                </a:solidFill>
                <a:latin typeface="Calibri"/>
              </a:rPr>
              <a:t>Ebb</a:t>
            </a:r>
          </a:p>
        </p:txBody>
      </p:sp>
      <p:cxnSp>
        <p:nvCxnSpPr>
          <p:cNvPr id="16" name="Connector 15"/>
          <p:cNvCxnSpPr/>
          <p:nvPr/>
        </p:nvCxnSpPr>
        <p:spPr>
          <a:xfrm>
            <a:off x="5212079" y="2295144"/>
            <a:ext cx="0" cy="576071"/>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40080" y="3182112"/>
            <a:ext cx="1920240" cy="731520"/>
          </a:xfrm>
          <a:prstGeom prst="rect">
            <a:avLst/>
          </a:prstGeom>
          <a:noFill/>
        </p:spPr>
        <p:txBody>
          <a:bodyPr wrap="square" lIns="0" tIns="0" rIns="0" bIns="0" anchor="t">
            <a:spAutoFit/>
          </a:bodyPr>
          <a:lstStyle/>
          <a:p>
            <a:pPr algn="l"/>
            <a:r>
              <a:rPr sz="1200" b="1">
                <a:solidFill>
                  <a:srgbClr val="FFFFFF"/>
                </a:solidFill>
                <a:latin typeface="Calibri"/>
              </a:rPr>
              <a:t>Slack near mid-tide</a:t>
            </a:r>
          </a:p>
          <a:p>
            <a:pPr algn="l"/>
            <a:r>
              <a:rPr sz="1050" b="0">
                <a:solidFill>
                  <a:srgbClr val="C9DCE8"/>
                </a:solidFill>
                <a:latin typeface="Calibri"/>
              </a:rPr>
              <a:t>Progressive-wave type, e.g. long open channel</a:t>
            </a:r>
          </a:p>
        </p:txBody>
      </p:sp>
      <p:sp>
        <p:nvSpPr>
          <p:cNvPr id="18" name="Rectangle 17"/>
          <p:cNvSpPr/>
          <p:nvPr/>
        </p:nvSpPr>
        <p:spPr>
          <a:xfrm>
            <a:off x="2651760" y="3200400"/>
            <a:ext cx="1280160" cy="502920"/>
          </a:xfrm>
          <a:prstGeom prst="rect">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200" b="1">
                <a:solidFill>
                  <a:srgbClr val="0B2A4A"/>
                </a:solidFill>
                <a:latin typeface="Calibri"/>
              </a:rPr>
              <a:t>Ebb</a:t>
            </a:r>
          </a:p>
        </p:txBody>
      </p:sp>
      <p:sp>
        <p:nvSpPr>
          <p:cNvPr id="19" name="Rectangle 18"/>
          <p:cNvSpPr/>
          <p:nvPr/>
        </p:nvSpPr>
        <p:spPr>
          <a:xfrm>
            <a:off x="3931920" y="3200400"/>
            <a:ext cx="2560320" cy="502920"/>
          </a:xfrm>
          <a:prstGeom prst="rect">
            <a:avLst/>
          </a:prstGeom>
          <a:solidFill>
            <a:srgbClr val="5AC8F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200" b="1">
                <a:solidFill>
                  <a:srgbClr val="0B2A4A"/>
                </a:solidFill>
                <a:latin typeface="Calibri"/>
              </a:rPr>
              <a:t>Flood</a:t>
            </a:r>
          </a:p>
        </p:txBody>
      </p:sp>
      <p:sp>
        <p:nvSpPr>
          <p:cNvPr id="20" name="Rectangle 19"/>
          <p:cNvSpPr/>
          <p:nvPr/>
        </p:nvSpPr>
        <p:spPr>
          <a:xfrm>
            <a:off x="6492240" y="3200400"/>
            <a:ext cx="1280160" cy="502920"/>
          </a:xfrm>
          <a:prstGeom prst="rect">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200" b="1">
                <a:solidFill>
                  <a:srgbClr val="0B2A4A"/>
                </a:solidFill>
                <a:latin typeface="Calibri"/>
              </a:rPr>
              <a:t>Ebb</a:t>
            </a:r>
          </a:p>
        </p:txBody>
      </p:sp>
      <p:cxnSp>
        <p:nvCxnSpPr>
          <p:cNvPr id="21" name="Connector 20"/>
          <p:cNvCxnSpPr/>
          <p:nvPr/>
        </p:nvCxnSpPr>
        <p:spPr>
          <a:xfrm>
            <a:off x="3931920" y="3163824"/>
            <a:ext cx="0" cy="576072"/>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6492240" y="3163824"/>
            <a:ext cx="0" cy="576072"/>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40080" y="4050791"/>
            <a:ext cx="1920240" cy="731520"/>
          </a:xfrm>
          <a:prstGeom prst="rect">
            <a:avLst/>
          </a:prstGeom>
          <a:noFill/>
        </p:spPr>
        <p:txBody>
          <a:bodyPr wrap="square" lIns="0" tIns="0" rIns="0" bIns="0" anchor="t">
            <a:spAutoFit/>
          </a:bodyPr>
          <a:lstStyle/>
          <a:p>
            <a:pPr algn="l"/>
            <a:r>
              <a:rPr sz="1200" b="1">
                <a:solidFill>
                  <a:srgbClr val="FFFFFF"/>
                </a:solidFill>
                <a:latin typeface="Calibri"/>
              </a:rPr>
              <a:t>Slack 1–2 h after HW and LW</a:t>
            </a:r>
          </a:p>
          <a:p>
            <a:pPr algn="l"/>
            <a:r>
              <a:rPr sz="1050" b="0">
                <a:solidFill>
                  <a:srgbClr val="C9DCE8"/>
                </a:solidFill>
                <a:latin typeface="Calibri"/>
              </a:rPr>
              <a:t>Common in between: the turn is offset</a:t>
            </a:r>
          </a:p>
        </p:txBody>
      </p:sp>
      <p:sp>
        <p:nvSpPr>
          <p:cNvPr id="24" name="Rectangle 23"/>
          <p:cNvSpPr/>
          <p:nvPr/>
        </p:nvSpPr>
        <p:spPr>
          <a:xfrm>
            <a:off x="2651760" y="4069079"/>
            <a:ext cx="619432" cy="502920"/>
          </a:xfrm>
          <a:prstGeom prst="rect">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200" b="1">
                <a:solidFill>
                  <a:srgbClr val="0B2A4A"/>
                </a:solidFill>
                <a:latin typeface="Calibri"/>
              </a:rPr>
              <a:t>Ebb</a:t>
            </a:r>
          </a:p>
        </p:txBody>
      </p:sp>
      <p:sp>
        <p:nvSpPr>
          <p:cNvPr id="25" name="Rectangle 24"/>
          <p:cNvSpPr/>
          <p:nvPr/>
        </p:nvSpPr>
        <p:spPr>
          <a:xfrm>
            <a:off x="3271192" y="4069079"/>
            <a:ext cx="2560320" cy="502920"/>
          </a:xfrm>
          <a:prstGeom prst="rect">
            <a:avLst/>
          </a:prstGeom>
          <a:solidFill>
            <a:srgbClr val="5AC8F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200" b="1">
                <a:solidFill>
                  <a:srgbClr val="0B2A4A"/>
                </a:solidFill>
                <a:latin typeface="Calibri"/>
              </a:rPr>
              <a:t>Flood</a:t>
            </a:r>
          </a:p>
        </p:txBody>
      </p:sp>
      <p:sp>
        <p:nvSpPr>
          <p:cNvPr id="26" name="Rectangle 25"/>
          <p:cNvSpPr/>
          <p:nvPr/>
        </p:nvSpPr>
        <p:spPr>
          <a:xfrm>
            <a:off x="5831512" y="4069079"/>
            <a:ext cx="1940887" cy="502920"/>
          </a:xfrm>
          <a:prstGeom prst="rect">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200" b="1">
                <a:solidFill>
                  <a:srgbClr val="0B2A4A"/>
                </a:solidFill>
                <a:latin typeface="Calibri"/>
              </a:rPr>
              <a:t>Ebb</a:t>
            </a:r>
          </a:p>
        </p:txBody>
      </p:sp>
      <p:cxnSp>
        <p:nvCxnSpPr>
          <p:cNvPr id="27" name="Connector 26"/>
          <p:cNvCxnSpPr/>
          <p:nvPr/>
        </p:nvCxnSpPr>
        <p:spPr>
          <a:xfrm>
            <a:off x="3271192" y="4032503"/>
            <a:ext cx="0" cy="576072"/>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5831512" y="4032503"/>
            <a:ext cx="0" cy="576072"/>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822960" y="5047488"/>
            <a:ext cx="274320" cy="164592"/>
          </a:xfrm>
          <a:prstGeom prst="rect">
            <a:avLst/>
          </a:prstGeom>
          <a:solidFill>
            <a:srgbClr val="5AC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1170432" y="5020056"/>
            <a:ext cx="2286000" cy="228600"/>
          </a:xfrm>
          <a:prstGeom prst="rect">
            <a:avLst/>
          </a:prstGeom>
          <a:noFill/>
        </p:spPr>
        <p:txBody>
          <a:bodyPr wrap="square" lIns="0" tIns="0" rIns="0" bIns="0" anchor="t">
            <a:spAutoFit/>
          </a:bodyPr>
          <a:lstStyle/>
          <a:p>
            <a:pPr algn="l"/>
            <a:r>
              <a:rPr sz="1100" b="0">
                <a:solidFill>
                  <a:srgbClr val="C9DCE8"/>
                </a:solidFill>
                <a:latin typeface="Calibri"/>
              </a:rPr>
              <a:t>Flood: stream flowing in</a:t>
            </a:r>
          </a:p>
        </p:txBody>
      </p:sp>
      <p:sp>
        <p:nvSpPr>
          <p:cNvPr id="31" name="Rectangle 30"/>
          <p:cNvSpPr/>
          <p:nvPr/>
        </p:nvSpPr>
        <p:spPr>
          <a:xfrm>
            <a:off x="3429000" y="5047488"/>
            <a:ext cx="274320" cy="164592"/>
          </a:xfrm>
          <a:prstGeom prst="rect">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3776472" y="5020056"/>
            <a:ext cx="2011680" cy="228600"/>
          </a:xfrm>
          <a:prstGeom prst="rect">
            <a:avLst/>
          </a:prstGeom>
          <a:noFill/>
        </p:spPr>
        <p:txBody>
          <a:bodyPr wrap="square" lIns="0" tIns="0" rIns="0" bIns="0" anchor="t">
            <a:spAutoFit/>
          </a:bodyPr>
          <a:lstStyle/>
          <a:p>
            <a:pPr algn="l"/>
            <a:r>
              <a:rPr sz="1100" b="0">
                <a:solidFill>
                  <a:srgbClr val="C9DCE8"/>
                </a:solidFill>
                <a:latin typeface="Calibri"/>
              </a:rPr>
              <a:t>Ebb: stream flowing out</a:t>
            </a:r>
          </a:p>
        </p:txBody>
      </p:sp>
      <p:cxnSp>
        <p:nvCxnSpPr>
          <p:cNvPr id="33" name="Connector 32"/>
          <p:cNvCxnSpPr/>
          <p:nvPr/>
        </p:nvCxnSpPr>
        <p:spPr>
          <a:xfrm>
            <a:off x="5806440" y="5001768"/>
            <a:ext cx="0" cy="274320"/>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943600" y="5020056"/>
            <a:ext cx="1920240" cy="228600"/>
          </a:xfrm>
          <a:prstGeom prst="rect">
            <a:avLst/>
          </a:prstGeom>
          <a:noFill/>
        </p:spPr>
        <p:txBody>
          <a:bodyPr wrap="square" lIns="0" tIns="0" rIns="0" bIns="0" anchor="t">
            <a:spAutoFit/>
          </a:bodyPr>
          <a:lstStyle/>
          <a:p>
            <a:pPr algn="l"/>
            <a:r>
              <a:rPr sz="1100" b="0">
                <a:solidFill>
                  <a:srgbClr val="C9DCE8"/>
                </a:solidFill>
                <a:latin typeface="Calibri"/>
              </a:rPr>
              <a:t>Slack: the turn</a:t>
            </a:r>
          </a:p>
        </p:txBody>
      </p:sp>
      <p:sp>
        <p:nvSpPr>
          <p:cNvPr id="35" name="TextBox 34"/>
          <p:cNvSpPr txBox="1"/>
          <p:nvPr/>
        </p:nvSpPr>
        <p:spPr>
          <a:xfrm>
            <a:off x="640080" y="5532120"/>
            <a:ext cx="7223760" cy="548640"/>
          </a:xfrm>
          <a:prstGeom prst="rect">
            <a:avLst/>
          </a:prstGeom>
          <a:noFill/>
        </p:spPr>
        <p:txBody>
          <a:bodyPr wrap="square" lIns="0" tIns="0" rIns="0" bIns="0" anchor="t">
            <a:spAutoFit/>
          </a:bodyPr>
          <a:lstStyle/>
          <a:p>
            <a:pPr algn="l"/>
            <a:r>
              <a:rPr sz="1100" b="0">
                <a:solidFill>
                  <a:srgbClr val="C9DCE8"/>
                </a:solidFill>
                <a:latin typeface="Calibri"/>
              </a:rPr>
              <a:t>Illustrative idealised patterns, not to scale and not data for a real site. Time runs left to right through one tide cycle of about 12 h 25 min.</a:t>
            </a:r>
          </a:p>
        </p:txBody>
      </p:sp>
      <p:sp>
        <p:nvSpPr>
          <p:cNvPr id="36" name="Rounded Rectangle 35"/>
          <p:cNvSpPr/>
          <p:nvPr/>
        </p:nvSpPr>
        <p:spPr>
          <a:xfrm>
            <a:off x="8321040" y="1371600"/>
            <a:ext cx="3410712" cy="4846320"/>
          </a:xfrm>
          <a:prstGeom prst="roundRect">
            <a:avLst>
              <a:gd name="adj" fmla="val 32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8503920" y="1499616"/>
            <a:ext cx="3044952" cy="411480"/>
          </a:xfrm>
          <a:prstGeom prst="rect">
            <a:avLst/>
          </a:prstGeom>
          <a:noFill/>
        </p:spPr>
        <p:txBody>
          <a:bodyPr wrap="square" lIns="0" tIns="0" rIns="0" bIns="0" anchor="t">
            <a:spAutoFit/>
          </a:bodyPr>
          <a:lstStyle/>
          <a:p>
            <a:pPr algn="l"/>
            <a:r>
              <a:rPr sz="1600" b="1">
                <a:solidFill>
                  <a:srgbClr val="0B2A4A"/>
                </a:solidFill>
                <a:latin typeface="Georgia"/>
              </a:rPr>
              <a:t>Slack water, defined</a:t>
            </a:r>
          </a:p>
        </p:txBody>
      </p:sp>
      <p:sp>
        <p:nvSpPr>
          <p:cNvPr id="38" name="TextBox 37"/>
          <p:cNvSpPr txBox="1"/>
          <p:nvPr/>
        </p:nvSpPr>
        <p:spPr>
          <a:xfrm>
            <a:off x="8503920" y="1965960"/>
            <a:ext cx="3044952" cy="2880360"/>
          </a:xfrm>
          <a:prstGeom prst="rect">
            <a:avLst/>
          </a:prstGeom>
          <a:noFill/>
        </p:spPr>
        <p:txBody>
          <a:bodyPr wrap="square" lIns="0" tIns="0" rIns="0" bIns="0" anchor="t">
            <a:spAutoFit/>
          </a:bodyPr>
          <a:lstStyle/>
          <a:p>
            <a:pPr marL="171450" indent="-171450" algn="l">
              <a:spcAft>
                <a:spcPts val="500"/>
              </a:spcAft>
              <a:buFont typeface="Arial"/>
              <a:buChar char="•"/>
            </a:pPr>
            <a:r>
              <a:rPr sz="1200" b="1">
                <a:solidFill>
                  <a:srgbClr val="12263A"/>
                </a:solidFill>
                <a:latin typeface="Calibri"/>
              </a:rPr>
              <a:t>Slack water: </a:t>
            </a:r>
            <a:r>
              <a:rPr sz="1200" b="0">
                <a:solidFill>
                  <a:srgbClr val="12263A"/>
                </a:solidFill>
                <a:latin typeface="Calibri"/>
              </a:rPr>
              <a:t>the short period when the stream is weakest as it reverses between flood and ebb.</a:t>
            </a:r>
          </a:p>
          <a:p>
            <a:pPr marL="171450" indent="-171450" algn="l">
              <a:spcAft>
                <a:spcPts val="500"/>
              </a:spcAft>
              <a:buFont typeface="Arial"/>
              <a:buChar char="•"/>
            </a:pPr>
            <a:r>
              <a:rPr sz="1200" b="1">
                <a:solidFill>
                  <a:srgbClr val="12263A"/>
                </a:solidFill>
                <a:latin typeface="Calibri"/>
              </a:rPr>
              <a:t>Twice a cycle: </a:t>
            </a:r>
            <a:r>
              <a:rPr sz="1200" b="0">
                <a:solidFill>
                  <a:srgbClr val="12263A"/>
                </a:solidFill>
                <a:latin typeface="Calibri"/>
              </a:rPr>
              <a:t>and it is a window, not a single instant.</a:t>
            </a:r>
          </a:p>
          <a:p>
            <a:pPr marL="171450" indent="-171450" algn="l">
              <a:spcAft>
                <a:spcPts val="500"/>
              </a:spcAft>
              <a:buFont typeface="Arial"/>
              <a:buChar char="•"/>
            </a:pPr>
            <a:r>
              <a:rPr sz="1200" b="1">
                <a:solidFill>
                  <a:srgbClr val="12263A"/>
                </a:solidFill>
                <a:latin typeface="Calibri"/>
              </a:rPr>
              <a:t>Not the same as HW or LW: </a:t>
            </a:r>
            <a:r>
              <a:rPr sz="1200" b="0">
                <a:solidFill>
                  <a:srgbClr val="12263A"/>
                </a:solidFill>
                <a:latin typeface="Calibri"/>
              </a:rPr>
              <a:t>the turn can be well before or after, depending on the site.</a:t>
            </a:r>
          </a:p>
          <a:p>
            <a:pPr marL="171450" indent="-171450" algn="l">
              <a:spcAft>
                <a:spcPts val="500"/>
              </a:spcAft>
              <a:buFont typeface="Arial"/>
              <a:buChar char="•"/>
            </a:pPr>
            <a:r>
              <a:rPr sz="1200" b="1">
                <a:solidFill>
                  <a:srgbClr val="12263A"/>
                </a:solidFill>
                <a:latin typeface="Calibri"/>
              </a:rPr>
              <a:t>Open sea: </a:t>
            </a:r>
            <a:r>
              <a:rPr sz="1200" b="0">
                <a:solidFill>
                  <a:srgbClr val="12263A"/>
                </a:solidFill>
                <a:latin typeface="Calibri"/>
              </a:rPr>
              <a:t>the stream often rotates and never fully stops.</a:t>
            </a:r>
          </a:p>
        </p:txBody>
      </p:sp>
      <p:sp>
        <p:nvSpPr>
          <p:cNvPr id="39" name="Rounded Rectangle 38"/>
          <p:cNvSpPr/>
          <p:nvPr/>
        </p:nvSpPr>
        <p:spPr>
          <a:xfrm>
            <a:off x="8458200" y="4937760"/>
            <a:ext cx="3136392" cy="1143000"/>
          </a:xfrm>
          <a:prstGeom prst="roundRect">
            <a:avLst>
              <a:gd name="adj" fmla="val 64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8595360" y="5010912"/>
            <a:ext cx="2862072" cy="996696"/>
          </a:xfrm>
          <a:prstGeom prst="rect">
            <a:avLst/>
          </a:prstGeom>
          <a:noFill/>
        </p:spPr>
        <p:txBody>
          <a:bodyPr wrap="square" lIns="0" tIns="0" rIns="0" bIns="0" anchor="ctr">
            <a:spAutoFit/>
          </a:bodyPr>
          <a:lstStyle/>
          <a:p>
            <a:pPr algn="l"/>
            <a:r>
              <a:rPr sz="1150" b="1">
                <a:solidFill>
                  <a:srgbClr val="0B2A4A"/>
                </a:solidFill>
                <a:latin typeface="Calibri"/>
              </a:rPr>
              <a:t>Do not assume. </a:t>
            </a:r>
            <a:r>
              <a:rPr sz="1150" b="0">
                <a:solidFill>
                  <a:srgbClr val="0B2A4A"/>
                </a:solidFill>
                <a:latin typeface="Calibri"/>
              </a:rPr>
              <a:t>NOAA says slack at high and low water does not hold for most locations. Use stream data for the site.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8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Finding slack water: tidal diamonds and atlases</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300"/>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81328"/>
            <a:ext cx="7223760" cy="274320"/>
          </a:xfrm>
          <a:prstGeom prst="rect">
            <a:avLst/>
          </a:prstGeom>
          <a:noFill/>
        </p:spPr>
        <p:txBody>
          <a:bodyPr wrap="square" lIns="0" tIns="0" rIns="0" bIns="0" anchor="t">
            <a:spAutoFit/>
          </a:bodyPr>
          <a:lstStyle/>
          <a:p>
            <a:pPr algn="l"/>
            <a:r>
              <a:rPr sz="1250" b="1">
                <a:solidFill>
                  <a:srgbClr val="FFFFFF"/>
                </a:solidFill>
                <a:latin typeface="Calibri"/>
              </a:rPr>
              <a:t>Illustrative tidal diamond table · hours from HW at the reference port</a:t>
            </a:r>
          </a:p>
        </p:txBody>
      </p:sp>
      <p:graphicFrame>
        <p:nvGraphicFramePr>
          <p:cNvPr id="7" name="Table 6"/>
          <p:cNvGraphicFramePr>
            <a:graphicFrameLocks noGrp="1"/>
          </p:cNvGraphicFramePr>
          <p:nvPr/>
        </p:nvGraphicFramePr>
        <p:xfrm>
          <a:off x="640080" y="1828800"/>
          <a:ext cx="7223760" cy="2084832"/>
        </p:xfrm>
        <a:graphic>
          <a:graphicData uri="http://schemas.openxmlformats.org/drawingml/2006/table">
            <a:tbl>
              <a:tblPr firstRow="1">
                <a:tableStyleId>{5C22544A-7EE6-4342-B048-85BDC9FD1C3A}</a:tableStyleId>
              </a:tblPr>
              <a:tblGrid>
                <a:gridCol w="173736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347472">
                <a:tc>
                  <a:txBody>
                    <a:bodyPr/>
                    <a:lstStyle/>
                    <a:p>
                      <a:r>
                        <a:rPr sz="1200" b="1">
                          <a:solidFill>
                            <a:srgbClr val="FFFFFF"/>
                          </a:solidFill>
                          <a:latin typeface="Calibri"/>
                        </a:rPr>
                        <a:t>Hours from HW</a:t>
                      </a:r>
                    </a:p>
                  </a:txBody>
                  <a:tcPr marL="109728" marR="73152" anchor="ctr">
                    <a:solidFill>
                      <a:srgbClr val="2B5C8A"/>
                    </a:solidFill>
                  </a:tcPr>
                </a:tc>
                <a:tc>
                  <a:txBody>
                    <a:bodyPr/>
                    <a:lstStyle/>
                    <a:p>
                      <a:r>
                        <a:rPr sz="1200" b="1">
                          <a:solidFill>
                            <a:srgbClr val="FFFFFF"/>
                          </a:solidFill>
                          <a:latin typeface="Calibri"/>
                        </a:rPr>
                        <a:t>Stream flows towards</a:t>
                      </a:r>
                    </a:p>
                  </a:txBody>
                  <a:tcPr marL="109728" marR="73152" anchor="ctr">
                    <a:solidFill>
                      <a:srgbClr val="2B5C8A"/>
                    </a:solidFill>
                  </a:tcPr>
                </a:tc>
                <a:tc>
                  <a:txBody>
                    <a:bodyPr/>
                    <a:lstStyle/>
                    <a:p>
                      <a:r>
                        <a:rPr sz="1200" b="1">
                          <a:solidFill>
                            <a:srgbClr val="FFFFFF"/>
                          </a:solidFill>
                          <a:latin typeface="Calibri"/>
                        </a:rPr>
                        <a:t>Neap rate (kn)</a:t>
                      </a:r>
                    </a:p>
                  </a:txBody>
                  <a:tcPr marL="109728" marR="73152" anchor="ctr">
                    <a:solidFill>
                      <a:srgbClr val="2B5C8A"/>
                    </a:solidFill>
                  </a:tcPr>
                </a:tc>
                <a:tc>
                  <a:txBody>
                    <a:bodyPr/>
                    <a:lstStyle/>
                    <a:p>
                      <a:r>
                        <a:rPr sz="1200" b="1">
                          <a:solidFill>
                            <a:srgbClr val="FFFFFF"/>
                          </a:solidFill>
                          <a:latin typeface="Calibri"/>
                        </a:rPr>
                        <a:t>Spring rate (kn)</a:t>
                      </a:r>
                    </a:p>
                  </a:txBody>
                  <a:tcPr marL="109728" marR="73152" anchor="ctr">
                    <a:solidFill>
                      <a:srgbClr val="2B5C8A"/>
                    </a:solidFill>
                  </a:tcPr>
                </a:tc>
                <a:extLst>
                  <a:ext uri="{0D108BD9-81ED-4DB2-BD59-A6C34878D82A}">
                    <a16:rowId xmlns:a16="http://schemas.microsoft.com/office/drawing/2014/main" val="10000"/>
                  </a:ext>
                </a:extLst>
              </a:tr>
              <a:tr h="347472">
                <a:tc>
                  <a:txBody>
                    <a:bodyPr/>
                    <a:lstStyle/>
                    <a:p>
                      <a:r>
                        <a:rPr sz="1200" b="1">
                          <a:solidFill>
                            <a:srgbClr val="FFFFFF"/>
                          </a:solidFill>
                          <a:latin typeface="Calibri"/>
                        </a:rPr>
                        <a:t>HW −1</a:t>
                      </a:r>
                    </a:p>
                  </a:txBody>
                  <a:tcPr marL="109728" marR="73152" anchor="ctr">
                    <a:solidFill>
                      <a:srgbClr val="13355A"/>
                    </a:solidFill>
                  </a:tcPr>
                </a:tc>
                <a:tc>
                  <a:txBody>
                    <a:bodyPr/>
                    <a:lstStyle/>
                    <a:p>
                      <a:r>
                        <a:rPr sz="1200" b="0">
                          <a:solidFill>
                            <a:srgbClr val="FFFFFF"/>
                          </a:solidFill>
                          <a:latin typeface="Calibri"/>
                        </a:rPr>
                        <a:t>075°</a:t>
                      </a:r>
                    </a:p>
                  </a:txBody>
                  <a:tcPr marL="109728" marR="73152" anchor="ctr">
                    <a:solidFill>
                      <a:srgbClr val="13355A"/>
                    </a:solidFill>
                  </a:tcPr>
                </a:tc>
                <a:tc>
                  <a:txBody>
                    <a:bodyPr/>
                    <a:lstStyle/>
                    <a:p>
                      <a:r>
                        <a:rPr sz="1200" b="0">
                          <a:solidFill>
                            <a:srgbClr val="7FD3E6"/>
                          </a:solidFill>
                          <a:latin typeface="Calibri"/>
                        </a:rPr>
                        <a:t>1.0</a:t>
                      </a:r>
                    </a:p>
                  </a:txBody>
                  <a:tcPr marL="109728" marR="73152" anchor="ctr">
                    <a:solidFill>
                      <a:srgbClr val="13355A"/>
                    </a:solidFill>
                  </a:tcPr>
                </a:tc>
                <a:tc>
                  <a:txBody>
                    <a:bodyPr/>
                    <a:lstStyle/>
                    <a:p>
                      <a:r>
                        <a:rPr sz="1200" b="0">
                          <a:solidFill>
                            <a:srgbClr val="7FD3E6"/>
                          </a:solidFill>
                          <a:latin typeface="Calibri"/>
                        </a:rPr>
                        <a:t>2.0</a:t>
                      </a:r>
                    </a:p>
                  </a:txBody>
                  <a:tcPr marL="109728" marR="73152" anchor="ctr">
                    <a:solidFill>
                      <a:srgbClr val="13355A"/>
                    </a:solidFill>
                  </a:tcPr>
                </a:tc>
                <a:extLst>
                  <a:ext uri="{0D108BD9-81ED-4DB2-BD59-A6C34878D82A}">
                    <a16:rowId xmlns:a16="http://schemas.microsoft.com/office/drawing/2014/main" val="10001"/>
                  </a:ext>
                </a:extLst>
              </a:tr>
              <a:tr h="347472">
                <a:tc>
                  <a:txBody>
                    <a:bodyPr/>
                    <a:lstStyle/>
                    <a:p>
                      <a:r>
                        <a:rPr sz="1200" b="1">
                          <a:solidFill>
                            <a:srgbClr val="FFFFFF"/>
                          </a:solidFill>
                          <a:latin typeface="Calibri"/>
                        </a:rPr>
                        <a:t>HW</a:t>
                      </a:r>
                    </a:p>
                  </a:txBody>
                  <a:tcPr marL="109728" marR="73152" anchor="ctr">
                    <a:solidFill>
                      <a:srgbClr val="0F2C4F"/>
                    </a:solidFill>
                  </a:tcPr>
                </a:tc>
                <a:tc>
                  <a:txBody>
                    <a:bodyPr/>
                    <a:lstStyle/>
                    <a:p>
                      <a:r>
                        <a:rPr sz="1200" b="0">
                          <a:solidFill>
                            <a:srgbClr val="FFFFFF"/>
                          </a:solidFill>
                          <a:latin typeface="Calibri"/>
                        </a:rPr>
                        <a:t>075°</a:t>
                      </a:r>
                    </a:p>
                  </a:txBody>
                  <a:tcPr marL="109728" marR="73152" anchor="ctr">
                    <a:solidFill>
                      <a:srgbClr val="0F2C4F"/>
                    </a:solidFill>
                  </a:tcPr>
                </a:tc>
                <a:tc>
                  <a:txBody>
                    <a:bodyPr/>
                    <a:lstStyle/>
                    <a:p>
                      <a:r>
                        <a:rPr sz="1200" b="0">
                          <a:solidFill>
                            <a:srgbClr val="7FD3E6"/>
                          </a:solidFill>
                          <a:latin typeface="Calibri"/>
                        </a:rPr>
                        <a:t>0.6</a:t>
                      </a:r>
                    </a:p>
                  </a:txBody>
                  <a:tcPr marL="109728" marR="73152" anchor="ctr">
                    <a:solidFill>
                      <a:srgbClr val="0F2C4F"/>
                    </a:solidFill>
                  </a:tcPr>
                </a:tc>
                <a:tc>
                  <a:txBody>
                    <a:bodyPr/>
                    <a:lstStyle/>
                    <a:p>
                      <a:r>
                        <a:rPr sz="1200" b="0">
                          <a:solidFill>
                            <a:srgbClr val="7FD3E6"/>
                          </a:solidFill>
                          <a:latin typeface="Calibri"/>
                        </a:rPr>
                        <a:t>1.2</a:t>
                      </a:r>
                    </a:p>
                  </a:txBody>
                  <a:tcPr marL="109728" marR="73152" anchor="ctr">
                    <a:solidFill>
                      <a:srgbClr val="0F2C4F"/>
                    </a:solidFill>
                  </a:tcPr>
                </a:tc>
                <a:extLst>
                  <a:ext uri="{0D108BD9-81ED-4DB2-BD59-A6C34878D82A}">
                    <a16:rowId xmlns:a16="http://schemas.microsoft.com/office/drawing/2014/main" val="10002"/>
                  </a:ext>
                </a:extLst>
              </a:tr>
              <a:tr h="347472">
                <a:tc>
                  <a:txBody>
                    <a:bodyPr/>
                    <a:lstStyle/>
                    <a:p>
                      <a:r>
                        <a:rPr sz="1200" b="1">
                          <a:solidFill>
                            <a:srgbClr val="F2A93B"/>
                          </a:solidFill>
                          <a:latin typeface="Calibri"/>
                        </a:rPr>
                        <a:t>HW +1</a:t>
                      </a:r>
                    </a:p>
                  </a:txBody>
                  <a:tcPr marL="109728" marR="73152" anchor="ctr">
                    <a:solidFill>
                      <a:srgbClr val="5A4320"/>
                    </a:solidFill>
                  </a:tcPr>
                </a:tc>
                <a:tc>
                  <a:txBody>
                    <a:bodyPr/>
                    <a:lstStyle/>
                    <a:p>
                      <a:r>
                        <a:rPr sz="1200" b="1">
                          <a:solidFill>
                            <a:srgbClr val="F2A93B"/>
                          </a:solidFill>
                          <a:latin typeface="Calibri"/>
                        </a:rPr>
                        <a:t>Turns: slack water</a:t>
                      </a:r>
                    </a:p>
                  </a:txBody>
                  <a:tcPr marL="109728" marR="73152" anchor="ctr">
                    <a:solidFill>
                      <a:srgbClr val="5A4320"/>
                    </a:solidFill>
                  </a:tcPr>
                </a:tc>
                <a:tc>
                  <a:txBody>
                    <a:bodyPr/>
                    <a:lstStyle/>
                    <a:p>
                      <a:r>
                        <a:rPr sz="1200" b="1">
                          <a:solidFill>
                            <a:srgbClr val="F2A93B"/>
                          </a:solidFill>
                          <a:latin typeface="Calibri"/>
                        </a:rPr>
                        <a:t>0.0</a:t>
                      </a:r>
                    </a:p>
                  </a:txBody>
                  <a:tcPr marL="109728" marR="73152" anchor="ctr">
                    <a:solidFill>
                      <a:srgbClr val="5A4320"/>
                    </a:solidFill>
                  </a:tcPr>
                </a:tc>
                <a:tc>
                  <a:txBody>
                    <a:bodyPr/>
                    <a:lstStyle/>
                    <a:p>
                      <a:r>
                        <a:rPr sz="1200" b="1">
                          <a:solidFill>
                            <a:srgbClr val="F2A93B"/>
                          </a:solidFill>
                          <a:latin typeface="Calibri"/>
                        </a:rPr>
                        <a:t>0.0</a:t>
                      </a:r>
                    </a:p>
                  </a:txBody>
                  <a:tcPr marL="109728" marR="73152" anchor="ctr">
                    <a:solidFill>
                      <a:srgbClr val="5A4320"/>
                    </a:solidFill>
                  </a:tcPr>
                </a:tc>
                <a:extLst>
                  <a:ext uri="{0D108BD9-81ED-4DB2-BD59-A6C34878D82A}">
                    <a16:rowId xmlns:a16="http://schemas.microsoft.com/office/drawing/2014/main" val="10003"/>
                  </a:ext>
                </a:extLst>
              </a:tr>
              <a:tr h="347472">
                <a:tc>
                  <a:txBody>
                    <a:bodyPr/>
                    <a:lstStyle/>
                    <a:p>
                      <a:r>
                        <a:rPr sz="1200" b="1">
                          <a:solidFill>
                            <a:srgbClr val="FFFFFF"/>
                          </a:solidFill>
                          <a:latin typeface="Calibri"/>
                        </a:rPr>
                        <a:t>HW +2</a:t>
                      </a:r>
                    </a:p>
                  </a:txBody>
                  <a:tcPr marL="109728" marR="73152" anchor="ctr">
                    <a:solidFill>
                      <a:srgbClr val="0F2C4F"/>
                    </a:solidFill>
                  </a:tcPr>
                </a:tc>
                <a:tc>
                  <a:txBody>
                    <a:bodyPr/>
                    <a:lstStyle/>
                    <a:p>
                      <a:r>
                        <a:rPr sz="1200" b="0">
                          <a:solidFill>
                            <a:srgbClr val="FFFFFF"/>
                          </a:solidFill>
                          <a:latin typeface="Calibri"/>
                        </a:rPr>
                        <a:t>255°</a:t>
                      </a:r>
                    </a:p>
                  </a:txBody>
                  <a:tcPr marL="109728" marR="73152" anchor="ctr">
                    <a:solidFill>
                      <a:srgbClr val="0F2C4F"/>
                    </a:solidFill>
                  </a:tcPr>
                </a:tc>
                <a:tc>
                  <a:txBody>
                    <a:bodyPr/>
                    <a:lstStyle/>
                    <a:p>
                      <a:r>
                        <a:rPr sz="1200" b="0">
                          <a:solidFill>
                            <a:srgbClr val="7FD3E6"/>
                          </a:solidFill>
                          <a:latin typeface="Calibri"/>
                        </a:rPr>
                        <a:t>0.6</a:t>
                      </a:r>
                    </a:p>
                  </a:txBody>
                  <a:tcPr marL="109728" marR="73152" anchor="ctr">
                    <a:solidFill>
                      <a:srgbClr val="0F2C4F"/>
                    </a:solidFill>
                  </a:tcPr>
                </a:tc>
                <a:tc>
                  <a:txBody>
                    <a:bodyPr/>
                    <a:lstStyle/>
                    <a:p>
                      <a:r>
                        <a:rPr sz="1200" b="0">
                          <a:solidFill>
                            <a:srgbClr val="7FD3E6"/>
                          </a:solidFill>
                          <a:latin typeface="Calibri"/>
                        </a:rPr>
                        <a:t>1.2</a:t>
                      </a:r>
                    </a:p>
                  </a:txBody>
                  <a:tcPr marL="109728" marR="73152" anchor="ctr">
                    <a:solidFill>
                      <a:srgbClr val="0F2C4F"/>
                    </a:solidFill>
                  </a:tcPr>
                </a:tc>
                <a:extLst>
                  <a:ext uri="{0D108BD9-81ED-4DB2-BD59-A6C34878D82A}">
                    <a16:rowId xmlns:a16="http://schemas.microsoft.com/office/drawing/2014/main" val="10004"/>
                  </a:ext>
                </a:extLst>
              </a:tr>
              <a:tr h="347472">
                <a:tc>
                  <a:txBody>
                    <a:bodyPr/>
                    <a:lstStyle/>
                    <a:p>
                      <a:r>
                        <a:rPr sz="1200" b="1">
                          <a:solidFill>
                            <a:srgbClr val="FFFFFF"/>
                          </a:solidFill>
                          <a:latin typeface="Calibri"/>
                        </a:rPr>
                        <a:t>HW +3</a:t>
                      </a:r>
                    </a:p>
                  </a:txBody>
                  <a:tcPr marL="109728" marR="73152" anchor="ctr">
                    <a:solidFill>
                      <a:srgbClr val="13355A"/>
                    </a:solidFill>
                  </a:tcPr>
                </a:tc>
                <a:tc>
                  <a:txBody>
                    <a:bodyPr/>
                    <a:lstStyle/>
                    <a:p>
                      <a:r>
                        <a:rPr sz="1200" b="0">
                          <a:solidFill>
                            <a:srgbClr val="FFFFFF"/>
                          </a:solidFill>
                          <a:latin typeface="Calibri"/>
                        </a:rPr>
                        <a:t>255°</a:t>
                      </a:r>
                    </a:p>
                  </a:txBody>
                  <a:tcPr marL="109728" marR="73152" anchor="ctr">
                    <a:solidFill>
                      <a:srgbClr val="13355A"/>
                    </a:solidFill>
                  </a:tcPr>
                </a:tc>
                <a:tc>
                  <a:txBody>
                    <a:bodyPr/>
                    <a:lstStyle/>
                    <a:p>
                      <a:r>
                        <a:rPr sz="1200" b="0">
                          <a:solidFill>
                            <a:srgbClr val="7FD3E6"/>
                          </a:solidFill>
                          <a:latin typeface="Calibri"/>
                        </a:rPr>
                        <a:t>1.0</a:t>
                      </a:r>
                    </a:p>
                  </a:txBody>
                  <a:tcPr marL="109728" marR="73152" anchor="ctr">
                    <a:solidFill>
                      <a:srgbClr val="13355A"/>
                    </a:solidFill>
                  </a:tcPr>
                </a:tc>
                <a:tc>
                  <a:txBody>
                    <a:bodyPr/>
                    <a:lstStyle/>
                    <a:p>
                      <a:r>
                        <a:rPr sz="1200" b="0">
                          <a:solidFill>
                            <a:srgbClr val="7FD3E6"/>
                          </a:solidFill>
                          <a:latin typeface="Calibri"/>
                        </a:rPr>
                        <a:t>2.0</a:t>
                      </a:r>
                    </a:p>
                  </a:txBody>
                  <a:tcPr marL="109728" marR="73152" anchor="ctr">
                    <a:solidFill>
                      <a:srgbClr val="13355A"/>
                    </a:solidFill>
                  </a:tcPr>
                </a:tc>
                <a:extLst>
                  <a:ext uri="{0D108BD9-81ED-4DB2-BD59-A6C34878D82A}">
                    <a16:rowId xmlns:a16="http://schemas.microsoft.com/office/drawing/2014/main" val="10005"/>
                  </a:ext>
                </a:extLst>
              </a:tr>
            </a:tbl>
          </a:graphicData>
        </a:graphic>
      </p:graphicFrame>
      <p:sp>
        <p:nvSpPr>
          <p:cNvPr id="8" name="Rounded Rectangle 7"/>
          <p:cNvSpPr/>
          <p:nvPr/>
        </p:nvSpPr>
        <p:spPr>
          <a:xfrm>
            <a:off x="640080" y="4069080"/>
            <a:ext cx="1691640" cy="196596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49808" y="4133087"/>
            <a:ext cx="1463040" cy="365760"/>
          </a:xfrm>
          <a:prstGeom prst="rect">
            <a:avLst/>
          </a:prstGeom>
          <a:noFill/>
        </p:spPr>
        <p:txBody>
          <a:bodyPr wrap="square" lIns="0" tIns="0" rIns="0" bIns="0" anchor="t">
            <a:spAutoFit/>
          </a:bodyPr>
          <a:lstStyle/>
          <a:p>
            <a:pPr algn="l"/>
            <a:r>
              <a:rPr sz="2000" b="1">
                <a:solidFill>
                  <a:srgbClr val="F2A93B"/>
                </a:solidFill>
                <a:latin typeface="Georgia"/>
              </a:rPr>
              <a:t>1</a:t>
            </a:r>
          </a:p>
        </p:txBody>
      </p:sp>
      <p:sp>
        <p:nvSpPr>
          <p:cNvPr id="10" name="TextBox 9"/>
          <p:cNvSpPr txBox="1"/>
          <p:nvPr/>
        </p:nvSpPr>
        <p:spPr>
          <a:xfrm>
            <a:off x="749808" y="4544568"/>
            <a:ext cx="1508760" cy="274320"/>
          </a:xfrm>
          <a:prstGeom prst="rect">
            <a:avLst/>
          </a:prstGeom>
          <a:noFill/>
        </p:spPr>
        <p:txBody>
          <a:bodyPr wrap="square" lIns="0" tIns="0" rIns="0" bIns="0" anchor="t">
            <a:spAutoFit/>
          </a:bodyPr>
          <a:lstStyle/>
          <a:p>
            <a:pPr algn="l"/>
            <a:r>
              <a:rPr sz="1200" b="1">
                <a:solidFill>
                  <a:srgbClr val="FFFFFF"/>
                </a:solidFill>
                <a:latin typeface="Calibri"/>
              </a:rPr>
              <a:t>Find the reference port</a:t>
            </a:r>
          </a:p>
        </p:txBody>
      </p:sp>
      <p:sp>
        <p:nvSpPr>
          <p:cNvPr id="11" name="TextBox 10"/>
          <p:cNvSpPr txBox="1"/>
          <p:nvPr/>
        </p:nvSpPr>
        <p:spPr>
          <a:xfrm>
            <a:off x="749808" y="4846320"/>
            <a:ext cx="1508760" cy="1143000"/>
          </a:xfrm>
          <a:prstGeom prst="rect">
            <a:avLst/>
          </a:prstGeom>
          <a:noFill/>
        </p:spPr>
        <p:txBody>
          <a:bodyPr wrap="square" lIns="0" tIns="0" rIns="0" bIns="0" anchor="t">
            <a:spAutoFit/>
          </a:bodyPr>
          <a:lstStyle/>
          <a:p>
            <a:pPr algn="l"/>
            <a:r>
              <a:rPr sz="1100" b="0">
                <a:solidFill>
                  <a:srgbClr val="C9DCE8"/>
                </a:solidFill>
                <a:latin typeface="Calibri"/>
              </a:rPr>
              <a:t>Named on the chart or atlas. It may not be your nearest port.</a:t>
            </a:r>
          </a:p>
        </p:txBody>
      </p:sp>
      <p:sp>
        <p:nvSpPr>
          <p:cNvPr id="12" name="Rounded Rectangle 11"/>
          <p:cNvSpPr/>
          <p:nvPr/>
        </p:nvSpPr>
        <p:spPr>
          <a:xfrm>
            <a:off x="2468880" y="4069080"/>
            <a:ext cx="1691640" cy="196596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578608" y="4133087"/>
            <a:ext cx="1463040" cy="365760"/>
          </a:xfrm>
          <a:prstGeom prst="rect">
            <a:avLst/>
          </a:prstGeom>
          <a:noFill/>
        </p:spPr>
        <p:txBody>
          <a:bodyPr wrap="square" lIns="0" tIns="0" rIns="0" bIns="0" anchor="t">
            <a:spAutoFit/>
          </a:bodyPr>
          <a:lstStyle/>
          <a:p>
            <a:pPr algn="l"/>
            <a:r>
              <a:rPr sz="2000" b="1">
                <a:solidFill>
                  <a:srgbClr val="F2A93B"/>
                </a:solidFill>
                <a:latin typeface="Georgia"/>
              </a:rPr>
              <a:t>2</a:t>
            </a:r>
          </a:p>
        </p:txBody>
      </p:sp>
      <p:sp>
        <p:nvSpPr>
          <p:cNvPr id="14" name="TextBox 13"/>
          <p:cNvSpPr txBox="1"/>
          <p:nvPr/>
        </p:nvSpPr>
        <p:spPr>
          <a:xfrm>
            <a:off x="2578608" y="4544568"/>
            <a:ext cx="1508760" cy="274320"/>
          </a:xfrm>
          <a:prstGeom prst="rect">
            <a:avLst/>
          </a:prstGeom>
          <a:noFill/>
        </p:spPr>
        <p:txBody>
          <a:bodyPr wrap="square" lIns="0" tIns="0" rIns="0" bIns="0" anchor="t">
            <a:spAutoFit/>
          </a:bodyPr>
          <a:lstStyle/>
          <a:p>
            <a:pPr algn="l"/>
            <a:r>
              <a:rPr sz="1200" b="1">
                <a:solidFill>
                  <a:srgbClr val="FFFFFF"/>
                </a:solidFill>
                <a:latin typeface="Calibri"/>
              </a:rPr>
              <a:t>Get its HW time</a:t>
            </a:r>
          </a:p>
        </p:txBody>
      </p:sp>
      <p:sp>
        <p:nvSpPr>
          <p:cNvPr id="15" name="TextBox 14"/>
          <p:cNvSpPr txBox="1"/>
          <p:nvPr/>
        </p:nvSpPr>
        <p:spPr>
          <a:xfrm>
            <a:off x="2578608" y="4846320"/>
            <a:ext cx="1508760" cy="1143000"/>
          </a:xfrm>
          <a:prstGeom prst="rect">
            <a:avLst/>
          </a:prstGeom>
          <a:noFill/>
        </p:spPr>
        <p:txBody>
          <a:bodyPr wrap="square" lIns="0" tIns="0" rIns="0" bIns="0" anchor="t">
            <a:spAutoFit/>
          </a:bodyPr>
          <a:lstStyle/>
          <a:p>
            <a:pPr algn="l"/>
            <a:r>
              <a:rPr sz="1100" b="0">
                <a:solidFill>
                  <a:srgbClr val="C9DCE8"/>
                </a:solidFill>
                <a:latin typeface="Calibri"/>
              </a:rPr>
              <a:t>From the tide table for the day. Here: 07:13 (BST).</a:t>
            </a:r>
          </a:p>
        </p:txBody>
      </p:sp>
      <p:sp>
        <p:nvSpPr>
          <p:cNvPr id="16" name="Rounded Rectangle 15"/>
          <p:cNvSpPr/>
          <p:nvPr/>
        </p:nvSpPr>
        <p:spPr>
          <a:xfrm>
            <a:off x="4297680" y="4069080"/>
            <a:ext cx="1691640" cy="196596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407408" y="4133087"/>
            <a:ext cx="1463040" cy="365760"/>
          </a:xfrm>
          <a:prstGeom prst="rect">
            <a:avLst/>
          </a:prstGeom>
          <a:noFill/>
        </p:spPr>
        <p:txBody>
          <a:bodyPr wrap="square" lIns="0" tIns="0" rIns="0" bIns="0" anchor="t">
            <a:spAutoFit/>
          </a:bodyPr>
          <a:lstStyle/>
          <a:p>
            <a:pPr algn="l"/>
            <a:r>
              <a:rPr sz="2000" b="1">
                <a:solidFill>
                  <a:srgbClr val="F2A93B"/>
                </a:solidFill>
                <a:latin typeface="Georgia"/>
              </a:rPr>
              <a:t>3</a:t>
            </a:r>
          </a:p>
        </p:txBody>
      </p:sp>
      <p:sp>
        <p:nvSpPr>
          <p:cNvPr id="18" name="TextBox 17"/>
          <p:cNvSpPr txBox="1"/>
          <p:nvPr/>
        </p:nvSpPr>
        <p:spPr>
          <a:xfrm>
            <a:off x="4407408" y="4544568"/>
            <a:ext cx="1508760" cy="274320"/>
          </a:xfrm>
          <a:prstGeom prst="rect">
            <a:avLst/>
          </a:prstGeom>
          <a:noFill/>
        </p:spPr>
        <p:txBody>
          <a:bodyPr wrap="square" lIns="0" tIns="0" rIns="0" bIns="0" anchor="t">
            <a:spAutoFit/>
          </a:bodyPr>
          <a:lstStyle/>
          <a:p>
            <a:pPr algn="l"/>
            <a:r>
              <a:rPr sz="1200" b="1">
                <a:solidFill>
                  <a:srgbClr val="FFFFFF"/>
                </a:solidFill>
                <a:latin typeface="Calibri"/>
              </a:rPr>
              <a:t>Find the turn</a:t>
            </a:r>
          </a:p>
        </p:txBody>
      </p:sp>
      <p:sp>
        <p:nvSpPr>
          <p:cNvPr id="19" name="TextBox 18"/>
          <p:cNvSpPr txBox="1"/>
          <p:nvPr/>
        </p:nvSpPr>
        <p:spPr>
          <a:xfrm>
            <a:off x="4407408" y="4846320"/>
            <a:ext cx="1508760" cy="1143000"/>
          </a:xfrm>
          <a:prstGeom prst="rect">
            <a:avLst/>
          </a:prstGeom>
          <a:noFill/>
        </p:spPr>
        <p:txBody>
          <a:bodyPr wrap="square" lIns="0" tIns="0" rIns="0" bIns="0" anchor="t">
            <a:spAutoFit/>
          </a:bodyPr>
          <a:lstStyle/>
          <a:p>
            <a:pPr algn="l"/>
            <a:r>
              <a:rPr sz="1100" b="0">
                <a:solidFill>
                  <a:srgbClr val="C9DCE8"/>
                </a:solidFill>
                <a:latin typeface="Calibri"/>
              </a:rPr>
              <a:t>Look for the hour the rate falls to 0.0 and the flow reverses: HW +1.</a:t>
            </a:r>
          </a:p>
        </p:txBody>
      </p:sp>
      <p:sp>
        <p:nvSpPr>
          <p:cNvPr id="20" name="Rounded Rectangle 19"/>
          <p:cNvSpPr/>
          <p:nvPr/>
        </p:nvSpPr>
        <p:spPr>
          <a:xfrm>
            <a:off x="6126480" y="4069080"/>
            <a:ext cx="1691640" cy="196596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236208" y="4133087"/>
            <a:ext cx="1463040" cy="365760"/>
          </a:xfrm>
          <a:prstGeom prst="rect">
            <a:avLst/>
          </a:prstGeom>
          <a:noFill/>
        </p:spPr>
        <p:txBody>
          <a:bodyPr wrap="square" lIns="0" tIns="0" rIns="0" bIns="0" anchor="t">
            <a:spAutoFit/>
          </a:bodyPr>
          <a:lstStyle/>
          <a:p>
            <a:pPr algn="l"/>
            <a:r>
              <a:rPr sz="2000" b="1">
                <a:solidFill>
                  <a:srgbClr val="F2A93B"/>
                </a:solidFill>
                <a:latin typeface="Georgia"/>
              </a:rPr>
              <a:t>4</a:t>
            </a:r>
          </a:p>
        </p:txBody>
      </p:sp>
      <p:sp>
        <p:nvSpPr>
          <p:cNvPr id="22" name="TextBox 21"/>
          <p:cNvSpPr txBox="1"/>
          <p:nvPr/>
        </p:nvSpPr>
        <p:spPr>
          <a:xfrm>
            <a:off x="6236208" y="4544568"/>
            <a:ext cx="1508760" cy="274320"/>
          </a:xfrm>
          <a:prstGeom prst="rect">
            <a:avLst/>
          </a:prstGeom>
          <a:noFill/>
        </p:spPr>
        <p:txBody>
          <a:bodyPr wrap="square" lIns="0" tIns="0" rIns="0" bIns="0" anchor="t">
            <a:spAutoFit/>
          </a:bodyPr>
          <a:lstStyle/>
          <a:p>
            <a:pPr algn="l"/>
            <a:r>
              <a:rPr sz="1200" b="1">
                <a:solidFill>
                  <a:srgbClr val="FFFFFF"/>
                </a:solidFill>
                <a:latin typeface="Calibri"/>
              </a:rPr>
              <a:t>Add the offset</a:t>
            </a:r>
          </a:p>
        </p:txBody>
      </p:sp>
      <p:sp>
        <p:nvSpPr>
          <p:cNvPr id="23" name="TextBox 22"/>
          <p:cNvSpPr txBox="1"/>
          <p:nvPr/>
        </p:nvSpPr>
        <p:spPr>
          <a:xfrm>
            <a:off x="6236208" y="4846320"/>
            <a:ext cx="1508760" cy="1143000"/>
          </a:xfrm>
          <a:prstGeom prst="rect">
            <a:avLst/>
          </a:prstGeom>
          <a:noFill/>
        </p:spPr>
        <p:txBody>
          <a:bodyPr wrap="square" lIns="0" tIns="0" rIns="0" bIns="0" anchor="t">
            <a:spAutoFit/>
          </a:bodyPr>
          <a:lstStyle/>
          <a:p>
            <a:pPr algn="l"/>
            <a:r>
              <a:rPr sz="1100" b="0">
                <a:solidFill>
                  <a:srgbClr val="C9DCE8"/>
                </a:solidFill>
                <a:latin typeface="Calibri"/>
              </a:rPr>
              <a:t>Slack = 07:13 + 1 h = 08:13. Check whether times are BST or UTC.</a:t>
            </a:r>
          </a:p>
        </p:txBody>
      </p:sp>
      <p:sp>
        <p:nvSpPr>
          <p:cNvPr id="24" name="Rounded Rectangle 23"/>
          <p:cNvSpPr/>
          <p:nvPr/>
        </p:nvSpPr>
        <p:spPr>
          <a:xfrm>
            <a:off x="8321040" y="1371600"/>
            <a:ext cx="3410712" cy="4846320"/>
          </a:xfrm>
          <a:prstGeom prst="roundRect">
            <a:avLst>
              <a:gd name="adj" fmla="val 32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503920" y="1499616"/>
            <a:ext cx="3044952" cy="411480"/>
          </a:xfrm>
          <a:prstGeom prst="rect">
            <a:avLst/>
          </a:prstGeom>
          <a:noFill/>
        </p:spPr>
        <p:txBody>
          <a:bodyPr wrap="square" lIns="0" tIns="0" rIns="0" bIns="0" anchor="t">
            <a:spAutoFit/>
          </a:bodyPr>
          <a:lstStyle/>
          <a:p>
            <a:pPr algn="l"/>
            <a:r>
              <a:rPr sz="1600" b="1">
                <a:solidFill>
                  <a:srgbClr val="0B2A4A"/>
                </a:solidFill>
                <a:latin typeface="Georgia"/>
              </a:rPr>
              <a:t>Where the data lives</a:t>
            </a:r>
          </a:p>
        </p:txBody>
      </p:sp>
      <p:sp>
        <p:nvSpPr>
          <p:cNvPr id="26" name="TextBox 25"/>
          <p:cNvSpPr txBox="1"/>
          <p:nvPr/>
        </p:nvSpPr>
        <p:spPr>
          <a:xfrm>
            <a:off x="8503920" y="1965960"/>
            <a:ext cx="3044952" cy="2880360"/>
          </a:xfrm>
          <a:prstGeom prst="rect">
            <a:avLst/>
          </a:prstGeom>
          <a:noFill/>
        </p:spPr>
        <p:txBody>
          <a:bodyPr wrap="square" lIns="0" tIns="0" rIns="0" bIns="0" anchor="t">
            <a:spAutoFit/>
          </a:bodyPr>
          <a:lstStyle/>
          <a:p>
            <a:pPr marL="171450" indent="-171450" algn="l">
              <a:spcAft>
                <a:spcPts val="500"/>
              </a:spcAft>
              <a:buFont typeface="Arial"/>
              <a:buChar char="•"/>
            </a:pPr>
            <a:r>
              <a:rPr sz="1200" b="1">
                <a:solidFill>
                  <a:srgbClr val="12263A"/>
                </a:solidFill>
                <a:latin typeface="Calibri"/>
              </a:rPr>
              <a:t>Tidal diamonds: </a:t>
            </a:r>
            <a:r>
              <a:rPr sz="1200" b="0">
                <a:solidFill>
                  <a:srgbClr val="12263A"/>
                </a:solidFill>
                <a:latin typeface="Calibri"/>
              </a:rPr>
              <a:t>lettered symbols on ADMIRALTY charts, each with an hour-by-hour table from HW at a named port.</a:t>
            </a:r>
          </a:p>
          <a:p>
            <a:pPr marL="171450" indent="-171450" algn="l">
              <a:spcAft>
                <a:spcPts val="500"/>
              </a:spcAft>
              <a:buFont typeface="Arial"/>
              <a:buChar char="•"/>
            </a:pPr>
            <a:r>
              <a:rPr sz="1200" b="1">
                <a:solidFill>
                  <a:srgbClr val="12263A"/>
                </a:solidFill>
                <a:latin typeface="Calibri"/>
              </a:rPr>
              <a:t>Stream atlases: </a:t>
            </a:r>
            <a:r>
              <a:rPr sz="1200" b="0">
                <a:solidFill>
                  <a:srgbClr val="12263A"/>
                </a:solidFill>
                <a:latin typeface="Calibri"/>
              </a:rPr>
              <a:t>one chartlet per hour, with arrows and spring and neap rates.</a:t>
            </a:r>
          </a:p>
          <a:p>
            <a:pPr marL="171450" indent="-171450" algn="l">
              <a:spcAft>
                <a:spcPts val="500"/>
              </a:spcAft>
              <a:buFont typeface="Arial"/>
              <a:buChar char="•"/>
            </a:pPr>
            <a:r>
              <a:rPr sz="1200" b="1">
                <a:solidFill>
                  <a:srgbClr val="12263A"/>
                </a:solidFill>
                <a:latin typeface="Calibri"/>
              </a:rPr>
              <a:t>Dive-club lists: </a:t>
            </a:r>
            <a:r>
              <a:rPr sz="1200" b="0">
                <a:solidFill>
                  <a:srgbClr val="12263A"/>
                </a:solidFill>
                <a:latin typeface="Calibri"/>
              </a:rPr>
              <a:t>slack times for local sites, quoted as hours before or after HW at a port.</a:t>
            </a:r>
          </a:p>
        </p:txBody>
      </p:sp>
      <p:sp>
        <p:nvSpPr>
          <p:cNvPr id="27" name="Rounded Rectangle 26"/>
          <p:cNvSpPr/>
          <p:nvPr/>
        </p:nvSpPr>
        <p:spPr>
          <a:xfrm>
            <a:off x="8458200" y="4937760"/>
            <a:ext cx="3136392" cy="1143000"/>
          </a:xfrm>
          <a:prstGeom prst="roundRect">
            <a:avLst>
              <a:gd name="adj" fmla="val 64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595360" y="5010912"/>
            <a:ext cx="2862072" cy="996696"/>
          </a:xfrm>
          <a:prstGeom prst="rect">
            <a:avLst/>
          </a:prstGeom>
          <a:noFill/>
        </p:spPr>
        <p:txBody>
          <a:bodyPr wrap="square" lIns="0" tIns="0" rIns="0" bIns="0" anchor="ctr">
            <a:spAutoFit/>
          </a:bodyPr>
          <a:lstStyle/>
          <a:p>
            <a:pPr algn="l"/>
            <a:r>
              <a:rPr sz="1150" b="1">
                <a:solidFill>
                  <a:srgbClr val="0B2A4A"/>
                </a:solidFill>
                <a:latin typeface="Calibri"/>
              </a:rPr>
              <a:t>The reference is a clock. </a:t>
            </a:r>
            <a:r>
              <a:rPr sz="1150" b="0">
                <a:solidFill>
                  <a:srgbClr val="0B2A4A"/>
                </a:solidFill>
                <a:latin typeface="Calibri"/>
              </a:rPr>
              <a:t>HW at the reference port just labels the hours. It does not mean the stream turns then.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9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Worked example: how long is the slack water window?</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300"/>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1481328"/>
            <a:ext cx="7223760" cy="274320"/>
          </a:xfrm>
          <a:prstGeom prst="rect">
            <a:avLst/>
          </a:prstGeom>
          <a:noFill/>
        </p:spPr>
        <p:txBody>
          <a:bodyPr wrap="square" lIns="0" tIns="0" rIns="0" bIns="0" anchor="t">
            <a:spAutoFit/>
          </a:bodyPr>
          <a:lstStyle/>
          <a:p>
            <a:pPr algn="l"/>
            <a:r>
              <a:rPr sz="1250" b="1">
                <a:solidFill>
                  <a:srgbClr val="FFFFFF"/>
                </a:solidFill>
                <a:latin typeface="Calibri"/>
              </a:rPr>
              <a:t>Stream rate either side of slack water · neaps compared with springs</a:t>
            </a:r>
          </a:p>
        </p:txBody>
      </p:sp>
      <p:graphicFrame>
        <p:nvGraphicFramePr>
          <p:cNvPr id="7" name="Chart 6" descr="Chart"/>
          <p:cNvGraphicFramePr>
            <a:graphicFrameLocks noGrp="1"/>
          </p:cNvGraphicFramePr>
          <p:nvPr/>
        </p:nvGraphicFramePr>
        <p:xfrm>
          <a:off x="548640" y="1783080"/>
          <a:ext cx="7406640" cy="2788920"/>
        </p:xfrm>
        <a:graphic>
          <a:graphicData uri="http://schemas.openxmlformats.org/drawingml/2006/chart">
            <c:chart xmlns:c="http://schemas.openxmlformats.org/drawingml/2006/chart" xmlns:r="http://schemas.openxmlformats.org/officeDocument/2006/relationships" r:id="rId4"/>
          </a:graphicData>
        </a:graphic>
      </p:graphicFrame>
      <p:sp>
        <p:nvSpPr>
          <p:cNvPr id="8" name="Rounded Rectangle 7"/>
          <p:cNvSpPr/>
          <p:nvPr/>
        </p:nvSpPr>
        <p:spPr>
          <a:xfrm>
            <a:off x="640080" y="4663440"/>
            <a:ext cx="2286000" cy="86868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768096" y="4709160"/>
            <a:ext cx="2103120" cy="411480"/>
          </a:xfrm>
          <a:prstGeom prst="rect">
            <a:avLst/>
          </a:prstGeom>
          <a:noFill/>
        </p:spPr>
        <p:txBody>
          <a:bodyPr wrap="square" lIns="0" tIns="0" rIns="0" bIns="0" anchor="t">
            <a:spAutoFit/>
          </a:bodyPr>
          <a:lstStyle/>
          <a:p>
            <a:pPr algn="l"/>
            <a:r>
              <a:rPr sz="2000" b="1">
                <a:solidFill>
                  <a:srgbClr val="F2A93B"/>
                </a:solidFill>
                <a:latin typeface="Georgia"/>
              </a:rPr>
              <a:t>08:13</a:t>
            </a:r>
          </a:p>
        </p:txBody>
      </p:sp>
      <p:sp>
        <p:nvSpPr>
          <p:cNvPr id="10" name="TextBox 9"/>
          <p:cNvSpPr txBox="1"/>
          <p:nvPr/>
        </p:nvSpPr>
        <p:spPr>
          <a:xfrm>
            <a:off x="768096" y="5138928"/>
            <a:ext cx="2103120" cy="320040"/>
          </a:xfrm>
          <a:prstGeom prst="rect">
            <a:avLst/>
          </a:prstGeom>
          <a:noFill/>
        </p:spPr>
        <p:txBody>
          <a:bodyPr wrap="square" lIns="0" tIns="0" rIns="0" bIns="0" anchor="t">
            <a:spAutoFit/>
          </a:bodyPr>
          <a:lstStyle/>
          <a:p>
            <a:pPr algn="l"/>
            <a:r>
              <a:rPr sz="1200" b="0">
                <a:solidFill>
                  <a:srgbClr val="FFFFFF"/>
                </a:solidFill>
                <a:latin typeface="Calibri"/>
              </a:rPr>
              <a:t>Slack: HW 07:13 + 1 h</a:t>
            </a:r>
          </a:p>
        </p:txBody>
      </p:sp>
      <p:sp>
        <p:nvSpPr>
          <p:cNvPr id="11" name="Rounded Rectangle 10"/>
          <p:cNvSpPr/>
          <p:nvPr/>
        </p:nvSpPr>
        <p:spPr>
          <a:xfrm>
            <a:off x="3063239" y="4663440"/>
            <a:ext cx="2286000" cy="86868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191256" y="4709160"/>
            <a:ext cx="2103120" cy="411480"/>
          </a:xfrm>
          <a:prstGeom prst="rect">
            <a:avLst/>
          </a:prstGeom>
          <a:noFill/>
        </p:spPr>
        <p:txBody>
          <a:bodyPr wrap="square" lIns="0" tIns="0" rIns="0" bIns="0" anchor="t">
            <a:spAutoFit/>
          </a:bodyPr>
          <a:lstStyle/>
          <a:p>
            <a:pPr algn="l"/>
            <a:r>
              <a:rPr sz="2000" b="1">
                <a:solidFill>
                  <a:srgbClr val="F2A93B"/>
                </a:solidFill>
                <a:latin typeface="Georgia"/>
              </a:rPr>
              <a:t>≈ 2.2 kn</a:t>
            </a:r>
          </a:p>
        </p:txBody>
      </p:sp>
      <p:sp>
        <p:nvSpPr>
          <p:cNvPr id="13" name="TextBox 12"/>
          <p:cNvSpPr txBox="1"/>
          <p:nvPr/>
        </p:nvSpPr>
        <p:spPr>
          <a:xfrm>
            <a:off x="3191256" y="5138928"/>
            <a:ext cx="2103120" cy="320040"/>
          </a:xfrm>
          <a:prstGeom prst="rect">
            <a:avLst/>
          </a:prstGeom>
          <a:noFill/>
        </p:spPr>
        <p:txBody>
          <a:bodyPr wrap="square" lIns="0" tIns="0" rIns="0" bIns="0" anchor="t">
            <a:spAutoFit/>
          </a:bodyPr>
          <a:lstStyle/>
          <a:p>
            <a:pPr algn="l"/>
            <a:r>
              <a:rPr sz="1200" b="0">
                <a:solidFill>
                  <a:srgbClr val="FFFFFF"/>
                </a:solidFill>
                <a:latin typeface="Calibri"/>
              </a:rPr>
              <a:t>Peak rate today, range 4.7 m</a:t>
            </a:r>
          </a:p>
        </p:txBody>
      </p:sp>
      <p:sp>
        <p:nvSpPr>
          <p:cNvPr id="14" name="Rounded Rectangle 13"/>
          <p:cNvSpPr/>
          <p:nvPr/>
        </p:nvSpPr>
        <p:spPr>
          <a:xfrm>
            <a:off x="5486400" y="4663440"/>
            <a:ext cx="2286000" cy="868680"/>
          </a:xfrm>
          <a:prstGeom prst="roundRect">
            <a:avLst>
              <a:gd name="adj" fmla="val 10500"/>
            </a:avLst>
          </a:prstGeom>
          <a:solidFill>
            <a:srgbClr val="13355A"/>
          </a:solidFill>
          <a:ln w="12700">
            <a:solidFill>
              <a:srgbClr val="2B5C8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614416" y="4709160"/>
            <a:ext cx="2103120" cy="411480"/>
          </a:xfrm>
          <a:prstGeom prst="rect">
            <a:avLst/>
          </a:prstGeom>
          <a:noFill/>
        </p:spPr>
        <p:txBody>
          <a:bodyPr wrap="square" lIns="0" tIns="0" rIns="0" bIns="0" anchor="t">
            <a:spAutoFit/>
          </a:bodyPr>
          <a:lstStyle/>
          <a:p>
            <a:pPr algn="l"/>
            <a:r>
              <a:rPr sz="2000" b="1">
                <a:solidFill>
                  <a:srgbClr val="F2A93B"/>
                </a:solidFill>
                <a:latin typeface="Georgia"/>
              </a:rPr>
              <a:t>07:46–08:40</a:t>
            </a:r>
          </a:p>
        </p:txBody>
      </p:sp>
      <p:sp>
        <p:nvSpPr>
          <p:cNvPr id="16" name="TextBox 15"/>
          <p:cNvSpPr txBox="1"/>
          <p:nvPr/>
        </p:nvSpPr>
        <p:spPr>
          <a:xfrm>
            <a:off x="5614416" y="5138928"/>
            <a:ext cx="2103120" cy="320040"/>
          </a:xfrm>
          <a:prstGeom prst="rect">
            <a:avLst/>
          </a:prstGeom>
          <a:noFill/>
        </p:spPr>
        <p:txBody>
          <a:bodyPr wrap="square" lIns="0" tIns="0" rIns="0" bIns="0" anchor="t">
            <a:spAutoFit/>
          </a:bodyPr>
          <a:lstStyle/>
          <a:p>
            <a:pPr algn="l"/>
            <a:r>
              <a:rPr sz="1200" b="0">
                <a:solidFill>
                  <a:srgbClr val="FFFFFF"/>
                </a:solidFill>
                <a:latin typeface="Calibri"/>
              </a:rPr>
              <a:t>Window under 0.5 kn</a:t>
            </a:r>
          </a:p>
        </p:txBody>
      </p:sp>
      <p:sp>
        <p:nvSpPr>
          <p:cNvPr id="17" name="TextBox 16"/>
          <p:cNvSpPr txBox="1"/>
          <p:nvPr/>
        </p:nvSpPr>
        <p:spPr>
          <a:xfrm>
            <a:off x="640080" y="5623560"/>
            <a:ext cx="7223760" cy="548640"/>
          </a:xfrm>
          <a:prstGeom prst="rect">
            <a:avLst/>
          </a:prstGeom>
          <a:noFill/>
        </p:spPr>
        <p:txBody>
          <a:bodyPr wrap="square" lIns="0" tIns="0" rIns="0" bIns="0" anchor="t">
            <a:spAutoFit/>
          </a:bodyPr>
          <a:lstStyle/>
          <a:p>
            <a:pPr algn="l"/>
            <a:r>
              <a:rPr sz="1100" b="0">
                <a:solidFill>
                  <a:srgbClr val="C9DCE8"/>
                </a:solidFill>
                <a:latin typeface="Calibri"/>
              </a:rPr>
              <a:t>Illustrative: stream modelled as a sine curve (half cycle 6 h 12 min). Offset, peak rates, ranges and the 0.5 kn limit are example values.</a:t>
            </a:r>
          </a:p>
        </p:txBody>
      </p:sp>
      <p:sp>
        <p:nvSpPr>
          <p:cNvPr id="18" name="Rounded Rectangle 17"/>
          <p:cNvSpPr/>
          <p:nvPr/>
        </p:nvSpPr>
        <p:spPr>
          <a:xfrm>
            <a:off x="8321040" y="1371600"/>
            <a:ext cx="3410712" cy="4846320"/>
          </a:xfrm>
          <a:prstGeom prst="roundRect">
            <a:avLst>
              <a:gd name="adj" fmla="val 3200"/>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503920" y="1499616"/>
            <a:ext cx="3044952" cy="411480"/>
          </a:xfrm>
          <a:prstGeom prst="rect">
            <a:avLst/>
          </a:prstGeom>
          <a:noFill/>
        </p:spPr>
        <p:txBody>
          <a:bodyPr wrap="square" lIns="0" tIns="0" rIns="0" bIns="0" anchor="t">
            <a:spAutoFit/>
          </a:bodyPr>
          <a:lstStyle/>
          <a:p>
            <a:pPr algn="l"/>
            <a:r>
              <a:rPr sz="1600" b="1">
                <a:solidFill>
                  <a:srgbClr val="0B2A4A"/>
                </a:solidFill>
                <a:latin typeface="Georgia"/>
              </a:rPr>
              <a:t>Turning slack into a plan</a:t>
            </a:r>
          </a:p>
        </p:txBody>
      </p:sp>
      <p:sp>
        <p:nvSpPr>
          <p:cNvPr id="20" name="TextBox 19"/>
          <p:cNvSpPr txBox="1"/>
          <p:nvPr/>
        </p:nvSpPr>
        <p:spPr>
          <a:xfrm>
            <a:off x="8503920" y="1965960"/>
            <a:ext cx="3044952" cy="2880360"/>
          </a:xfrm>
          <a:prstGeom prst="rect">
            <a:avLst/>
          </a:prstGeom>
          <a:noFill/>
        </p:spPr>
        <p:txBody>
          <a:bodyPr wrap="square" lIns="0" tIns="0" rIns="0" bIns="0" anchor="t">
            <a:spAutoFit/>
          </a:bodyPr>
          <a:lstStyle/>
          <a:p>
            <a:pPr marL="171450" indent="-171450" algn="l">
              <a:spcAft>
                <a:spcPts val="500"/>
              </a:spcAft>
              <a:buFont typeface="Arial"/>
              <a:buChar char="•"/>
            </a:pPr>
            <a:r>
              <a:rPr sz="1200" b="1">
                <a:solidFill>
                  <a:srgbClr val="12263A"/>
                </a:solidFill>
                <a:latin typeface="Calibri"/>
              </a:rPr>
              <a:t>A window: </a:t>
            </a:r>
            <a:r>
              <a:rPr sz="1200" b="0">
                <a:solidFill>
                  <a:srgbClr val="12263A"/>
                </a:solidFill>
                <a:latin typeface="Calibri"/>
              </a:rPr>
              <a:t>about 50 min at springs, about 1 h 40 min at neaps, in this example.</a:t>
            </a:r>
          </a:p>
          <a:p>
            <a:pPr marL="171450" indent="-171450" algn="l">
              <a:spcAft>
                <a:spcPts val="500"/>
              </a:spcAft>
              <a:buFont typeface="Arial"/>
              <a:buChar char="•"/>
            </a:pPr>
            <a:r>
              <a:rPr sz="1200" b="1">
                <a:solidFill>
                  <a:srgbClr val="12263A"/>
                </a:solidFill>
                <a:latin typeface="Calibri"/>
              </a:rPr>
              <a:t>Interpolate: </a:t>
            </a:r>
            <a:r>
              <a:rPr sz="1200" b="0">
                <a:solidFill>
                  <a:srgbClr val="12263A"/>
                </a:solidFill>
                <a:latin typeface="Calibri"/>
              </a:rPr>
              <a:t>range 4.7 m is 81% of the way from neaps to springs, so peak ≈ 2.2 kn.</a:t>
            </a:r>
          </a:p>
          <a:p>
            <a:pPr marL="171450" indent="-171450" algn="l">
              <a:spcAft>
                <a:spcPts val="500"/>
              </a:spcAft>
              <a:buFont typeface="Arial"/>
              <a:buChar char="•"/>
            </a:pPr>
            <a:r>
              <a:rPr sz="1200" b="1">
                <a:solidFill>
                  <a:srgbClr val="12263A"/>
                </a:solidFill>
                <a:latin typeface="Calibri"/>
              </a:rPr>
              <a:t>Your own limit: </a:t>
            </a:r>
            <a:r>
              <a:rPr sz="1200" b="0">
                <a:solidFill>
                  <a:srgbClr val="12263A"/>
                </a:solidFill>
                <a:latin typeface="Calibri"/>
              </a:rPr>
              <a:t>0.5 kn is only an example. Follow your club or site limits.</a:t>
            </a:r>
          </a:p>
          <a:p>
            <a:pPr marL="171450" indent="-171450" algn="l">
              <a:spcAft>
                <a:spcPts val="500"/>
              </a:spcAft>
              <a:buFont typeface="Arial"/>
              <a:buChar char="•"/>
            </a:pPr>
            <a:r>
              <a:rPr sz="1200" b="1">
                <a:solidFill>
                  <a:srgbClr val="12263A"/>
                </a:solidFill>
                <a:latin typeface="Calibri"/>
              </a:rPr>
              <a:t>Check on site: </a:t>
            </a:r>
            <a:r>
              <a:rPr sz="1200" b="0">
                <a:solidFill>
                  <a:srgbClr val="12263A"/>
                </a:solidFill>
                <a:latin typeface="Calibri"/>
              </a:rPr>
              <a:t>wind, pressure and the exact spot can move the turn.</a:t>
            </a:r>
          </a:p>
        </p:txBody>
      </p:sp>
      <p:sp>
        <p:nvSpPr>
          <p:cNvPr id="21" name="Rounded Rectangle 20"/>
          <p:cNvSpPr/>
          <p:nvPr/>
        </p:nvSpPr>
        <p:spPr>
          <a:xfrm>
            <a:off x="8458200" y="4937760"/>
            <a:ext cx="3136392" cy="1143000"/>
          </a:xfrm>
          <a:prstGeom prst="roundRect">
            <a:avLst>
              <a:gd name="adj" fmla="val 6400"/>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595360" y="5010912"/>
            <a:ext cx="2862072" cy="996696"/>
          </a:xfrm>
          <a:prstGeom prst="rect">
            <a:avLst/>
          </a:prstGeom>
          <a:noFill/>
        </p:spPr>
        <p:txBody>
          <a:bodyPr wrap="square" lIns="0" tIns="0" rIns="0" bIns="0" anchor="ctr">
            <a:spAutoFit/>
          </a:bodyPr>
          <a:lstStyle/>
          <a:p>
            <a:pPr algn="l"/>
            <a:r>
              <a:rPr sz="1150" b="1">
                <a:solidFill>
                  <a:srgbClr val="0B2A4A"/>
                </a:solidFill>
                <a:latin typeface="Calibri"/>
              </a:rPr>
              <a:t>An estimate, not a guarantee. </a:t>
            </a:r>
            <a:r>
              <a:rPr sz="1150" b="0">
                <a:solidFill>
                  <a:srgbClr val="0B2A4A"/>
                </a:solidFill>
                <a:latin typeface="Calibri"/>
              </a:rPr>
              <a:t>Confirm with local knowledge and check the stream before you enter.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9FB"/>
        </a:solidFill>
        <a:effectLst/>
      </p:bgPr>
    </p:bg>
    <p:spTree>
      <p:nvGrpSpPr>
        <p:cNvPr id="1" name=""/>
        <p:cNvGrpSpPr/>
        <p:nvPr/>
      </p:nvGrpSpPr>
      <p:grpSpPr>
        <a:xfrm>
          <a:off x="0" y="0"/>
          <a:ext cx="0" cy="0"/>
          <a:chOff x="0" y="0"/>
          <a:chExt cx="0" cy="0"/>
        </a:xfrm>
      </p:grpSpPr>
      <p:sp>
        <p:nvSpPr>
          <p:cNvPr id="2" name="Text 0"/>
          <p:cNvSpPr/>
          <p:nvPr/>
        </p:nvSpPr>
        <p:spPr>
          <a:xfrm>
            <a:off x="457200" y="256032"/>
            <a:ext cx="9875520" cy="256032"/>
          </a:xfrm>
          <a:prstGeom prst="rect">
            <a:avLst/>
          </a:prstGeom>
          <a:noFill/>
          <a:ln/>
        </p:spPr>
        <p:txBody>
          <a:bodyPr wrap="square" lIns="0" tIns="0" rIns="0" bIns="0" rtlCol="0" anchor="ctr"/>
          <a:lstStyle/>
          <a:p>
            <a:pPr marL="0" indent="0">
              <a:buNone/>
            </a:pPr>
            <a:r>
              <a:rPr lang="en-US" sz="1100" b="1" kern="0" spc="200">
                <a:solidFill>
                  <a:srgbClr val="1B8FB0"/>
                </a:solidFill>
                <a:latin typeface="Calibri" pitchFamily="34" charset="0"/>
                <a:ea typeface="Calibri" pitchFamily="34" charset="-122"/>
                <a:cs typeface="Calibri" pitchFamily="34" charset="-120"/>
              </a:rPr>
              <a:t>TIDE TABLES &amp; DIVE PLANNING · 10 OF 10</a:t>
            </a:r>
            <a:endParaRPr lang="en-US" sz="1100"/>
          </a:p>
        </p:txBody>
      </p:sp>
      <p:sp>
        <p:nvSpPr>
          <p:cNvPr id="3" name="Text 1"/>
          <p:cNvSpPr/>
          <p:nvPr/>
        </p:nvSpPr>
        <p:spPr>
          <a:xfrm>
            <a:off x="457200" y="512064"/>
            <a:ext cx="10241280" cy="640080"/>
          </a:xfrm>
          <a:prstGeom prst="rect">
            <a:avLst/>
          </a:prstGeom>
          <a:noFill/>
          <a:ln/>
        </p:spPr>
        <p:txBody>
          <a:bodyPr wrap="square" lIns="0" tIns="0" rIns="0" bIns="0" rtlCol="0" anchor="t"/>
          <a:lstStyle/>
          <a:p>
            <a:pPr marL="0" indent="0">
              <a:buNone/>
            </a:pPr>
            <a:r>
              <a:rPr lang="en-US" sz="2700" b="1">
                <a:solidFill>
                  <a:srgbClr val="0B2A4A"/>
                </a:solidFill>
                <a:latin typeface="Georgia" pitchFamily="34" charset="0"/>
                <a:ea typeface="Georgia" pitchFamily="34" charset="-122"/>
                <a:cs typeface="Georgia" pitchFamily="34" charset="-120"/>
              </a:rPr>
              <a:t>Dive planning checklist: from tables to the water</a:t>
            </a:r>
            <a:endParaRPr lang="en-US" sz="2700"/>
          </a:p>
        </p:txBody>
      </p:sp>
      <p:pic>
        <p:nvPicPr>
          <p:cNvPr id="4" name="Image 0" descr="/agent/turn1/workspace/input/files/file_c8b5a3e9/images/1.png"/>
          <p:cNvPicPr>
            <a:picLocks noChangeAspect="1"/>
          </p:cNvPicPr>
          <p:nvPr/>
        </p:nvPicPr>
        <p:blipFill>
          <a:blip r:embed="rId3"/>
          <a:srcRect/>
          <a:stretch/>
        </p:blipFill>
        <p:spPr>
          <a:xfrm>
            <a:off x="10972800" y="182880"/>
            <a:ext cx="868680" cy="893369"/>
          </a:xfrm>
          <a:prstGeom prst="rect">
            <a:avLst/>
          </a:prstGeom>
        </p:spPr>
      </p:pic>
      <p:sp>
        <p:nvSpPr>
          <p:cNvPr id="5" name="Rounded Rectangle 4"/>
          <p:cNvSpPr/>
          <p:nvPr/>
        </p:nvSpPr>
        <p:spPr>
          <a:xfrm>
            <a:off x="457200" y="1371600"/>
            <a:ext cx="7589520" cy="4846320"/>
          </a:xfrm>
          <a:prstGeom prst="roundRect">
            <a:avLst>
              <a:gd name="adj" fmla="val 2264"/>
            </a:avLst>
          </a:prstGeom>
          <a:solidFill>
            <a:srgbClr val="0A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685800" y="1627632"/>
            <a:ext cx="457200" cy="45720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85800" y="1627632"/>
            <a:ext cx="457200" cy="457200"/>
          </a:xfrm>
          <a:prstGeom prst="rect">
            <a:avLst/>
          </a:prstGeom>
          <a:noFill/>
        </p:spPr>
        <p:txBody>
          <a:bodyPr wrap="square" lIns="0" tIns="0" rIns="0" bIns="0" anchor="ctr">
            <a:spAutoFit/>
          </a:bodyPr>
          <a:lstStyle/>
          <a:p>
            <a:pPr algn="ctr"/>
            <a:r>
              <a:rPr sz="1600" b="1" i="0">
                <a:solidFill>
                  <a:srgbClr val="0A1F3A"/>
                </a:solidFill>
                <a:latin typeface="Georgia"/>
              </a:rPr>
              <a:t>1</a:t>
            </a:r>
          </a:p>
        </p:txBody>
      </p:sp>
      <p:sp>
        <p:nvSpPr>
          <p:cNvPr id="8" name="TextBox 7"/>
          <p:cNvSpPr txBox="1"/>
          <p:nvPr/>
        </p:nvSpPr>
        <p:spPr>
          <a:xfrm>
            <a:off x="1371600" y="1536192"/>
            <a:ext cx="6400800" cy="274320"/>
          </a:xfrm>
          <a:prstGeom prst="rect">
            <a:avLst/>
          </a:prstGeom>
          <a:noFill/>
        </p:spPr>
        <p:txBody>
          <a:bodyPr wrap="square" lIns="0" tIns="0" rIns="0" bIns="0" anchor="t">
            <a:spAutoFit/>
          </a:bodyPr>
          <a:lstStyle/>
          <a:p>
            <a:pPr algn="l"/>
            <a:r>
              <a:rPr sz="1450" b="1" i="0">
                <a:solidFill>
                  <a:srgbClr val="FFFFFF"/>
                </a:solidFill>
                <a:latin typeface="Calibri"/>
              </a:rPr>
              <a:t>Expect springs or neaps</a:t>
            </a:r>
          </a:p>
        </p:txBody>
      </p:sp>
      <p:sp>
        <p:nvSpPr>
          <p:cNvPr id="9" name="TextBox 8"/>
          <p:cNvSpPr txBox="1"/>
          <p:nvPr/>
        </p:nvSpPr>
        <p:spPr>
          <a:xfrm>
            <a:off x="1371600" y="1837943"/>
            <a:ext cx="6400800" cy="502920"/>
          </a:xfrm>
          <a:prstGeom prst="rect">
            <a:avLst/>
          </a:prstGeom>
          <a:noFill/>
        </p:spPr>
        <p:txBody>
          <a:bodyPr wrap="square" lIns="0" tIns="0" rIns="0" bIns="0" anchor="t">
            <a:spAutoFit/>
          </a:bodyPr>
          <a:lstStyle/>
          <a:p>
            <a:pPr algn="l"/>
            <a:r>
              <a:rPr sz="1200" b="0" i="0">
                <a:solidFill>
                  <a:srgbClr val="C9DCE8"/>
                </a:solidFill>
                <a:latin typeface="Calibri"/>
              </a:rPr>
              <a:t>Moon phase hints at whether ranges and streams will be larger (springs) or smaller (neaps).</a:t>
            </a:r>
          </a:p>
        </p:txBody>
      </p:sp>
      <p:sp>
        <p:nvSpPr>
          <p:cNvPr id="10" name="Oval 9"/>
          <p:cNvSpPr/>
          <p:nvPr/>
        </p:nvSpPr>
        <p:spPr>
          <a:xfrm>
            <a:off x="685800" y="2532888"/>
            <a:ext cx="457200" cy="45720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85800" y="2532888"/>
            <a:ext cx="457200" cy="457200"/>
          </a:xfrm>
          <a:prstGeom prst="rect">
            <a:avLst/>
          </a:prstGeom>
          <a:noFill/>
        </p:spPr>
        <p:txBody>
          <a:bodyPr wrap="square" lIns="0" tIns="0" rIns="0" bIns="0" anchor="ctr">
            <a:spAutoFit/>
          </a:bodyPr>
          <a:lstStyle/>
          <a:p>
            <a:pPr algn="ctr"/>
            <a:r>
              <a:rPr sz="1600" b="1" i="0">
                <a:solidFill>
                  <a:srgbClr val="0A1F3A"/>
                </a:solidFill>
                <a:latin typeface="Georgia"/>
              </a:rPr>
              <a:t>2</a:t>
            </a:r>
          </a:p>
        </p:txBody>
      </p:sp>
      <p:sp>
        <p:nvSpPr>
          <p:cNvPr id="12" name="TextBox 11"/>
          <p:cNvSpPr txBox="1"/>
          <p:nvPr/>
        </p:nvSpPr>
        <p:spPr>
          <a:xfrm>
            <a:off x="1371600" y="2441448"/>
            <a:ext cx="6400800" cy="274320"/>
          </a:xfrm>
          <a:prstGeom prst="rect">
            <a:avLst/>
          </a:prstGeom>
          <a:noFill/>
        </p:spPr>
        <p:txBody>
          <a:bodyPr wrap="square" lIns="0" tIns="0" rIns="0" bIns="0" anchor="t">
            <a:spAutoFit/>
          </a:bodyPr>
          <a:lstStyle/>
          <a:p>
            <a:pPr algn="l"/>
            <a:r>
              <a:rPr sz="1450" b="1" i="0">
                <a:solidFill>
                  <a:srgbClr val="FFFFFF"/>
                </a:solidFill>
                <a:latin typeface="Calibri"/>
              </a:rPr>
              <a:t>Get tide times and heights</a:t>
            </a:r>
          </a:p>
        </p:txBody>
      </p:sp>
      <p:sp>
        <p:nvSpPr>
          <p:cNvPr id="13" name="TextBox 12"/>
          <p:cNvSpPr txBox="1"/>
          <p:nvPr/>
        </p:nvSpPr>
        <p:spPr>
          <a:xfrm>
            <a:off x="1371600" y="2743200"/>
            <a:ext cx="6400800" cy="502920"/>
          </a:xfrm>
          <a:prstGeom prst="rect">
            <a:avLst/>
          </a:prstGeom>
          <a:noFill/>
        </p:spPr>
        <p:txBody>
          <a:bodyPr wrap="square" lIns="0" tIns="0" rIns="0" bIns="0" anchor="t">
            <a:spAutoFit/>
          </a:bodyPr>
          <a:lstStyle/>
          <a:p>
            <a:pPr algn="l"/>
            <a:r>
              <a:rPr sz="1200" b="0" i="0">
                <a:solidFill>
                  <a:srgbClr val="C9DCE8"/>
                </a:solidFill>
                <a:latin typeface="Calibri"/>
              </a:rPr>
              <a:t>Use predictions for the nearest port, such as ADMIRALTY EasyTide or Tide Tables.</a:t>
            </a:r>
          </a:p>
        </p:txBody>
      </p:sp>
      <p:sp>
        <p:nvSpPr>
          <p:cNvPr id="14" name="Oval 13"/>
          <p:cNvSpPr/>
          <p:nvPr/>
        </p:nvSpPr>
        <p:spPr>
          <a:xfrm>
            <a:off x="685800" y="3438144"/>
            <a:ext cx="457200" cy="45720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85800" y="3438144"/>
            <a:ext cx="457200" cy="457200"/>
          </a:xfrm>
          <a:prstGeom prst="rect">
            <a:avLst/>
          </a:prstGeom>
          <a:noFill/>
        </p:spPr>
        <p:txBody>
          <a:bodyPr wrap="square" lIns="0" tIns="0" rIns="0" bIns="0" anchor="ctr">
            <a:spAutoFit/>
          </a:bodyPr>
          <a:lstStyle/>
          <a:p>
            <a:pPr algn="ctr"/>
            <a:r>
              <a:rPr sz="1600" b="1" i="0">
                <a:solidFill>
                  <a:srgbClr val="0A1F3A"/>
                </a:solidFill>
                <a:latin typeface="Georgia"/>
              </a:rPr>
              <a:t>3</a:t>
            </a:r>
          </a:p>
        </p:txBody>
      </p:sp>
      <p:sp>
        <p:nvSpPr>
          <p:cNvPr id="16" name="TextBox 15"/>
          <p:cNvSpPr txBox="1"/>
          <p:nvPr/>
        </p:nvSpPr>
        <p:spPr>
          <a:xfrm>
            <a:off x="1371600" y="3346704"/>
            <a:ext cx="6400800" cy="274320"/>
          </a:xfrm>
          <a:prstGeom prst="rect">
            <a:avLst/>
          </a:prstGeom>
          <a:noFill/>
        </p:spPr>
        <p:txBody>
          <a:bodyPr wrap="square" lIns="0" tIns="0" rIns="0" bIns="0" anchor="t">
            <a:spAutoFit/>
          </a:bodyPr>
          <a:lstStyle/>
          <a:p>
            <a:pPr algn="l"/>
            <a:r>
              <a:rPr sz="1450" b="1" i="0">
                <a:solidFill>
                  <a:srgbClr val="FFFFFF"/>
                </a:solidFill>
                <a:latin typeface="Calibri"/>
              </a:rPr>
              <a:t>Find slack water and stream rates</a:t>
            </a:r>
          </a:p>
        </p:txBody>
      </p:sp>
      <p:sp>
        <p:nvSpPr>
          <p:cNvPr id="17" name="TextBox 16"/>
          <p:cNvSpPr txBox="1"/>
          <p:nvPr/>
        </p:nvSpPr>
        <p:spPr>
          <a:xfrm>
            <a:off x="1371600" y="3648456"/>
            <a:ext cx="6400800" cy="502920"/>
          </a:xfrm>
          <a:prstGeom prst="rect">
            <a:avLst/>
          </a:prstGeom>
          <a:noFill/>
        </p:spPr>
        <p:txBody>
          <a:bodyPr wrap="square" lIns="0" tIns="0" rIns="0" bIns="0" anchor="t">
            <a:spAutoFit/>
          </a:bodyPr>
          <a:lstStyle/>
          <a:p>
            <a:pPr algn="l"/>
            <a:r>
              <a:rPr sz="1200" b="0" i="0">
                <a:solidFill>
                  <a:srgbClr val="C9DCE8"/>
                </a:solidFill>
                <a:latin typeface="Calibri"/>
              </a:rPr>
              <a:t>Use tidal stream atlases or tidal diamonds for the site, plus local dive-site knowledge.</a:t>
            </a:r>
          </a:p>
        </p:txBody>
      </p:sp>
      <p:sp>
        <p:nvSpPr>
          <p:cNvPr id="18" name="Oval 17"/>
          <p:cNvSpPr/>
          <p:nvPr/>
        </p:nvSpPr>
        <p:spPr>
          <a:xfrm>
            <a:off x="685800" y="4343399"/>
            <a:ext cx="457200" cy="45720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85800" y="4343399"/>
            <a:ext cx="457200" cy="457200"/>
          </a:xfrm>
          <a:prstGeom prst="rect">
            <a:avLst/>
          </a:prstGeom>
          <a:noFill/>
        </p:spPr>
        <p:txBody>
          <a:bodyPr wrap="square" lIns="0" tIns="0" rIns="0" bIns="0" anchor="ctr">
            <a:spAutoFit/>
          </a:bodyPr>
          <a:lstStyle/>
          <a:p>
            <a:pPr algn="ctr"/>
            <a:r>
              <a:rPr sz="1600" b="1" i="0">
                <a:solidFill>
                  <a:srgbClr val="0A1F3A"/>
                </a:solidFill>
                <a:latin typeface="Georgia"/>
              </a:rPr>
              <a:t>4</a:t>
            </a:r>
          </a:p>
        </p:txBody>
      </p:sp>
      <p:sp>
        <p:nvSpPr>
          <p:cNvPr id="20" name="TextBox 19"/>
          <p:cNvSpPr txBox="1"/>
          <p:nvPr/>
        </p:nvSpPr>
        <p:spPr>
          <a:xfrm>
            <a:off x="1371600" y="4251959"/>
            <a:ext cx="6400800" cy="274320"/>
          </a:xfrm>
          <a:prstGeom prst="rect">
            <a:avLst/>
          </a:prstGeom>
          <a:noFill/>
        </p:spPr>
        <p:txBody>
          <a:bodyPr wrap="square" lIns="0" tIns="0" rIns="0" bIns="0" anchor="t">
            <a:spAutoFit/>
          </a:bodyPr>
          <a:lstStyle/>
          <a:p>
            <a:pPr algn="l"/>
            <a:r>
              <a:rPr sz="1450" b="1" i="0">
                <a:solidFill>
                  <a:srgbClr val="FFFFFF"/>
                </a:solidFill>
                <a:latin typeface="Calibri"/>
              </a:rPr>
              <a:t>Calculate depth at your planned time</a:t>
            </a:r>
          </a:p>
        </p:txBody>
      </p:sp>
      <p:sp>
        <p:nvSpPr>
          <p:cNvPr id="21" name="TextBox 20"/>
          <p:cNvSpPr txBox="1"/>
          <p:nvPr/>
        </p:nvSpPr>
        <p:spPr>
          <a:xfrm>
            <a:off x="1371600" y="4553712"/>
            <a:ext cx="6400800" cy="502920"/>
          </a:xfrm>
          <a:prstGeom prst="rect">
            <a:avLst/>
          </a:prstGeom>
          <a:noFill/>
        </p:spPr>
        <p:txBody>
          <a:bodyPr wrap="square" lIns="0" tIns="0" rIns="0" bIns="0" anchor="t">
            <a:spAutoFit/>
          </a:bodyPr>
          <a:lstStyle/>
          <a:p>
            <a:pPr algn="l"/>
            <a:r>
              <a:rPr sz="1200" b="0" i="0">
                <a:solidFill>
                  <a:srgbClr val="C9DCE8"/>
                </a:solidFill>
                <a:latin typeface="Calibri"/>
              </a:rPr>
              <a:t>Depth = charted depth + height of tide. The rule of twelfths is a quick check, not the plan.</a:t>
            </a:r>
          </a:p>
        </p:txBody>
      </p:sp>
      <p:sp>
        <p:nvSpPr>
          <p:cNvPr id="22" name="Oval 21"/>
          <p:cNvSpPr/>
          <p:nvPr/>
        </p:nvSpPr>
        <p:spPr>
          <a:xfrm>
            <a:off x="685800" y="5248655"/>
            <a:ext cx="457200" cy="457200"/>
          </a:xfrm>
          <a:prstGeom prst="ellipse">
            <a:avLst/>
          </a:prstGeom>
          <a:solidFill>
            <a:srgbClr val="F2A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85800" y="5248655"/>
            <a:ext cx="457200" cy="457200"/>
          </a:xfrm>
          <a:prstGeom prst="rect">
            <a:avLst/>
          </a:prstGeom>
          <a:noFill/>
        </p:spPr>
        <p:txBody>
          <a:bodyPr wrap="square" lIns="0" tIns="0" rIns="0" bIns="0" anchor="ctr">
            <a:spAutoFit/>
          </a:bodyPr>
          <a:lstStyle/>
          <a:p>
            <a:pPr algn="ctr"/>
            <a:r>
              <a:rPr sz="1600" b="1" i="0">
                <a:solidFill>
                  <a:srgbClr val="0A1F3A"/>
                </a:solidFill>
                <a:latin typeface="Georgia"/>
              </a:rPr>
              <a:t>5</a:t>
            </a:r>
          </a:p>
        </p:txBody>
      </p:sp>
      <p:sp>
        <p:nvSpPr>
          <p:cNvPr id="24" name="TextBox 23"/>
          <p:cNvSpPr txBox="1"/>
          <p:nvPr/>
        </p:nvSpPr>
        <p:spPr>
          <a:xfrm>
            <a:off x="1371600" y="5157216"/>
            <a:ext cx="6400800" cy="274320"/>
          </a:xfrm>
          <a:prstGeom prst="rect">
            <a:avLst/>
          </a:prstGeom>
          <a:noFill/>
        </p:spPr>
        <p:txBody>
          <a:bodyPr wrap="square" lIns="0" tIns="0" rIns="0" bIns="0" anchor="t">
            <a:spAutoFit/>
          </a:bodyPr>
          <a:lstStyle/>
          <a:p>
            <a:pPr algn="l"/>
            <a:r>
              <a:rPr sz="1450" b="1" i="0">
                <a:solidFill>
                  <a:srgbClr val="FFFFFF"/>
                </a:solidFill>
                <a:latin typeface="Calibri"/>
              </a:rPr>
              <a:t>Check the weather on the day</a:t>
            </a:r>
          </a:p>
        </p:txBody>
      </p:sp>
      <p:sp>
        <p:nvSpPr>
          <p:cNvPr id="25" name="TextBox 24"/>
          <p:cNvSpPr txBox="1"/>
          <p:nvPr/>
        </p:nvSpPr>
        <p:spPr>
          <a:xfrm>
            <a:off x="1371600" y="5458968"/>
            <a:ext cx="6400800" cy="502920"/>
          </a:xfrm>
          <a:prstGeom prst="rect">
            <a:avLst/>
          </a:prstGeom>
          <a:noFill/>
        </p:spPr>
        <p:txBody>
          <a:bodyPr wrap="square" lIns="0" tIns="0" rIns="0" bIns="0" anchor="t">
            <a:spAutoFit/>
          </a:bodyPr>
          <a:lstStyle/>
          <a:p>
            <a:pPr algn="l"/>
            <a:r>
              <a:rPr sz="1200" b="0" i="0">
                <a:solidFill>
                  <a:srgbClr val="C9DCE8"/>
                </a:solidFill>
                <a:latin typeface="Calibri"/>
              </a:rPr>
              <a:t>Low pressure and onshore wind raise sea level above the prediction; high pressure and offshore wind lower it.</a:t>
            </a:r>
          </a:p>
        </p:txBody>
      </p:sp>
      <p:sp>
        <p:nvSpPr>
          <p:cNvPr id="26" name="Rounded Rectangle 25"/>
          <p:cNvSpPr/>
          <p:nvPr/>
        </p:nvSpPr>
        <p:spPr>
          <a:xfrm>
            <a:off x="8321040" y="1371600"/>
            <a:ext cx="3410712" cy="4846320"/>
          </a:xfrm>
          <a:prstGeom prst="roundRect">
            <a:avLst>
              <a:gd name="adj" fmla="val 3217"/>
            </a:avLst>
          </a:prstGeom>
          <a:solidFill>
            <a:srgbClr val="FFFFFF"/>
          </a:solidFill>
          <a:ln w="12700">
            <a:solidFill>
              <a:srgbClr val="D3E3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503919" y="1499616"/>
            <a:ext cx="3044952" cy="365760"/>
          </a:xfrm>
          <a:prstGeom prst="rect">
            <a:avLst/>
          </a:prstGeom>
          <a:noFill/>
        </p:spPr>
        <p:txBody>
          <a:bodyPr wrap="square" lIns="0" tIns="0" rIns="0" bIns="0" anchor="t">
            <a:spAutoFit/>
          </a:bodyPr>
          <a:lstStyle/>
          <a:p>
            <a:pPr algn="l"/>
            <a:r>
              <a:rPr sz="1600" b="1" i="0">
                <a:solidFill>
                  <a:srgbClr val="0B2A4A"/>
                </a:solidFill>
                <a:latin typeface="Georgia"/>
              </a:rPr>
              <a:t>Why prediction ≠ reality</a:t>
            </a:r>
          </a:p>
        </p:txBody>
      </p:sp>
      <p:sp>
        <p:nvSpPr>
          <p:cNvPr id="28" name="Rounded Rectangle 27"/>
          <p:cNvSpPr/>
          <p:nvPr/>
        </p:nvSpPr>
        <p:spPr>
          <a:xfrm>
            <a:off x="8458200" y="2011680"/>
            <a:ext cx="3136392" cy="1097280"/>
          </a:xfrm>
          <a:prstGeom prst="roundRect">
            <a:avLst>
              <a:gd name="adj" fmla="val 8333"/>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595360" y="2057400"/>
            <a:ext cx="2862072" cy="457200"/>
          </a:xfrm>
          <a:prstGeom prst="rect">
            <a:avLst/>
          </a:prstGeom>
          <a:noFill/>
        </p:spPr>
        <p:txBody>
          <a:bodyPr wrap="square" lIns="0" tIns="0" rIns="0" bIns="0" anchor="ctr">
            <a:spAutoFit/>
          </a:bodyPr>
          <a:lstStyle/>
          <a:p>
            <a:pPr algn="l"/>
            <a:r>
              <a:rPr sz="2400" b="1" i="0">
                <a:solidFill>
                  <a:srgbClr val="0B2A4A"/>
                </a:solidFill>
                <a:latin typeface="Georgia"/>
              </a:rPr>
              <a:t>≈ 1 cm</a:t>
            </a:r>
          </a:p>
        </p:txBody>
      </p:sp>
      <p:sp>
        <p:nvSpPr>
          <p:cNvPr id="30" name="TextBox 29"/>
          <p:cNvSpPr txBox="1"/>
          <p:nvPr/>
        </p:nvSpPr>
        <p:spPr>
          <a:xfrm>
            <a:off x="8595360" y="2532888"/>
            <a:ext cx="2862072" cy="530352"/>
          </a:xfrm>
          <a:prstGeom prst="rect">
            <a:avLst/>
          </a:prstGeom>
          <a:noFill/>
        </p:spPr>
        <p:txBody>
          <a:bodyPr wrap="square" lIns="0" tIns="0" rIns="0" bIns="0" anchor="t">
            <a:spAutoFit/>
          </a:bodyPr>
          <a:lstStyle/>
          <a:p>
            <a:pPr algn="l"/>
            <a:r>
              <a:rPr sz="1150" b="0" i="0">
                <a:solidFill>
                  <a:srgbClr val="12263A"/>
                </a:solidFill>
                <a:latin typeface="Calibri"/>
              </a:rPr>
              <a:t>change in sea level for each 1 hPa that pressure differs from the 1013 hPa predictions assume</a:t>
            </a:r>
          </a:p>
        </p:txBody>
      </p:sp>
      <p:sp>
        <p:nvSpPr>
          <p:cNvPr id="31" name="Rounded Rectangle 30"/>
          <p:cNvSpPr/>
          <p:nvPr/>
        </p:nvSpPr>
        <p:spPr>
          <a:xfrm>
            <a:off x="8458200" y="3200400"/>
            <a:ext cx="3136392" cy="1097280"/>
          </a:xfrm>
          <a:prstGeom prst="roundRect">
            <a:avLst>
              <a:gd name="adj" fmla="val 8333"/>
            </a:avLst>
          </a:prstGeom>
          <a:solidFill>
            <a:srgbClr val="E6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595360" y="3246120"/>
            <a:ext cx="2862072" cy="457200"/>
          </a:xfrm>
          <a:prstGeom prst="rect">
            <a:avLst/>
          </a:prstGeom>
          <a:noFill/>
        </p:spPr>
        <p:txBody>
          <a:bodyPr wrap="square" lIns="0" tIns="0" rIns="0" bIns="0" anchor="ctr">
            <a:spAutoFit/>
          </a:bodyPr>
          <a:lstStyle/>
          <a:p>
            <a:pPr algn="l"/>
            <a:r>
              <a:rPr sz="2400" b="1" i="0">
                <a:solidFill>
                  <a:srgbClr val="0B2A4A"/>
                </a:solidFill>
                <a:latin typeface="Georgia"/>
              </a:rPr>
              <a:t>≲ 30 cm</a:t>
            </a:r>
          </a:p>
        </p:txBody>
      </p:sp>
      <p:sp>
        <p:nvSpPr>
          <p:cNvPr id="33" name="TextBox 32"/>
          <p:cNvSpPr txBox="1"/>
          <p:nvPr/>
        </p:nvSpPr>
        <p:spPr>
          <a:xfrm>
            <a:off x="8595360" y="3721608"/>
            <a:ext cx="2862072" cy="530352"/>
          </a:xfrm>
          <a:prstGeom prst="rect">
            <a:avLst/>
          </a:prstGeom>
          <a:noFill/>
        </p:spPr>
        <p:txBody>
          <a:bodyPr wrap="square" lIns="0" tIns="0" rIns="0" bIns="0" anchor="t">
            <a:spAutoFit/>
          </a:bodyPr>
          <a:lstStyle/>
          <a:p>
            <a:pPr algn="l"/>
            <a:r>
              <a:rPr sz="1150" b="0" i="0">
                <a:solidFill>
                  <a:srgbClr val="12263A"/>
                </a:solidFill>
                <a:latin typeface="Calibri"/>
              </a:rPr>
              <a:t>seldom exceeded from pressure alone, but storms add wind effects on top</a:t>
            </a:r>
          </a:p>
        </p:txBody>
      </p:sp>
      <p:sp>
        <p:nvSpPr>
          <p:cNvPr id="34" name="TextBox 33"/>
          <p:cNvSpPr txBox="1"/>
          <p:nvPr/>
        </p:nvSpPr>
        <p:spPr>
          <a:xfrm>
            <a:off x="8503919" y="4480560"/>
            <a:ext cx="3044952" cy="1645920"/>
          </a:xfrm>
          <a:prstGeom prst="rect">
            <a:avLst/>
          </a:prstGeom>
          <a:noFill/>
        </p:spPr>
        <p:txBody>
          <a:bodyPr wrap="square" lIns="0" tIns="0" rIns="0" bIns="0" anchor="t">
            <a:spAutoFit/>
          </a:bodyPr>
          <a:lstStyle/>
          <a:p>
            <a:pPr marL="171450" indent="-171450" algn="l">
              <a:spcAft>
                <a:spcPts val="500"/>
              </a:spcAft>
              <a:buFont typeface="Arial"/>
              <a:buChar char="•"/>
            </a:pPr>
            <a:r>
              <a:rPr sz="1200" b="1" i="0">
                <a:solidFill>
                  <a:srgbClr val="12263A"/>
                </a:solidFill>
                <a:latin typeface="Calibri"/>
              </a:rPr>
              <a:t>Wind: </a:t>
            </a:r>
            <a:r>
              <a:rPr sz="1200" b="0" i="0">
                <a:solidFill>
                  <a:srgbClr val="12263A"/>
                </a:solidFill>
                <a:latin typeface="Calibri"/>
              </a:rPr>
              <a:t>onshore wind piles water up; offshore wind lowers it, depending on the coastline.</a:t>
            </a:r>
          </a:p>
          <a:p>
            <a:pPr marL="171450" indent="-171450" algn="l">
              <a:spcAft>
                <a:spcPts val="500"/>
              </a:spcAft>
              <a:buFont typeface="Arial"/>
              <a:buChar char="•"/>
            </a:pPr>
            <a:r>
              <a:rPr sz="1200" b="1" i="0">
                <a:solidFill>
                  <a:srgbClr val="12263A"/>
                </a:solidFill>
                <a:latin typeface="Calibri"/>
              </a:rPr>
              <a:t>Storm surge: </a:t>
            </a:r>
            <a:r>
              <a:rPr sz="1200" b="0" i="0">
                <a:solidFill>
                  <a:srgbClr val="12263A"/>
                </a:solidFill>
                <a:latin typeface="Calibri"/>
              </a:rPr>
              <a:t>pressure and wind together can add much more. See NTSLF surge forecasts.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6">
    <p:bg>
      <p:bgPr>
        <a:solidFill>
          <a:srgbClr val="0B2A4A"/>
        </a:solidFill>
        <a:effectLst/>
      </p:bgPr>
    </p:bg>
    <p:spTree>
      <p:nvGrpSpPr>
        <p:cNvPr id="1" name=""/>
        <p:cNvGrpSpPr/>
        <p:nvPr/>
      </p:nvGrpSpPr>
      <p:grpSpPr>
        <a:xfrm>
          <a:off x="0" y="0"/>
          <a:ext cx="0" cy="0"/>
          <a:chOff x="0" y="0"/>
          <a:chExt cx="0" cy="0"/>
        </a:xfrm>
      </p:grpSpPr>
      <p:sp>
        <p:nvSpPr>
          <p:cNvPr id="2" name="Text 0"/>
          <p:cNvSpPr/>
          <p:nvPr/>
        </p:nvSpPr>
        <p:spPr>
          <a:xfrm>
            <a:off x="640080" y="640080"/>
            <a:ext cx="6400800" cy="274320"/>
          </a:xfrm>
          <a:prstGeom prst="rect">
            <a:avLst/>
          </a:prstGeom>
          <a:noFill/>
          <a:ln/>
        </p:spPr>
        <p:txBody>
          <a:bodyPr wrap="square" lIns="0" tIns="0" rIns="0" bIns="0" rtlCol="0" anchor="t"/>
          <a:lstStyle/>
          <a:p>
            <a:pPr marL="0" indent="0">
              <a:buNone/>
            </a:pPr>
            <a:r>
              <a:rPr lang="en-US" sz="1100" b="1" kern="0" spc="200" dirty="0">
                <a:solidFill>
                  <a:srgbClr val="F2A93B"/>
                </a:solidFill>
                <a:latin typeface="Calibri" pitchFamily="34" charset="0"/>
                <a:ea typeface="Calibri" pitchFamily="34" charset="-122"/>
                <a:cs typeface="Calibri" pitchFamily="34" charset="-120"/>
              </a:rPr>
              <a:t>TIDES · TAKEAWAY AND SOURCES</a:t>
            </a:r>
            <a:endParaRPr lang="en-US" sz="1100" dirty="0"/>
          </a:p>
        </p:txBody>
      </p:sp>
      <p:sp>
        <p:nvSpPr>
          <p:cNvPr id="3" name="Text 1"/>
          <p:cNvSpPr/>
          <p:nvPr/>
        </p:nvSpPr>
        <p:spPr>
          <a:xfrm>
            <a:off x="640080" y="1280160"/>
            <a:ext cx="5669280" cy="3108960"/>
          </a:xfrm>
          <a:prstGeom prst="rect">
            <a:avLst/>
          </a:prstGeom>
          <a:noFill/>
          <a:ln/>
        </p:spPr>
        <p:txBody>
          <a:bodyPr wrap="square" lIns="0" tIns="0" rIns="0" bIns="0" rtlCol="0" anchor="t"/>
          <a:lstStyle/>
          <a:p>
            <a:pPr marL="0" indent="0">
              <a:buNone/>
            </a:pPr>
            <a:r>
              <a:rPr lang="en-US" sz="3600" i="1" dirty="0">
                <a:solidFill>
                  <a:srgbClr val="FFFFFF"/>
                </a:solidFill>
                <a:latin typeface="Georgia" pitchFamily="34" charset="0"/>
                <a:ea typeface="Georgia" pitchFamily="34" charset="-122"/>
                <a:cs typeface="Georgia" pitchFamily="34" charset="-120"/>
              </a:rPr>
              <a:t>Moon phase helps explain the tidal cycle. It does not tell us the exact time of slack water at a dive site.</a:t>
            </a:r>
            <a:endParaRPr lang="en-US" sz="3000" dirty="0"/>
          </a:p>
        </p:txBody>
      </p:sp>
      <p:sp>
        <p:nvSpPr>
          <p:cNvPr id="4" name="Shape 2"/>
          <p:cNvSpPr/>
          <p:nvPr/>
        </p:nvSpPr>
        <p:spPr>
          <a:xfrm>
            <a:off x="640080" y="5074920"/>
            <a:ext cx="1097280" cy="1097280"/>
          </a:xfrm>
          <a:prstGeom prst="ellipse">
            <a:avLst/>
          </a:prstGeom>
          <a:solidFill>
            <a:srgbClr val="FFFFFF"/>
          </a:solidFill>
          <a:ln w="12700">
            <a:solidFill>
              <a:srgbClr val="FFFFFF"/>
            </a:solidFill>
            <a:prstDash val="solid"/>
          </a:ln>
        </p:spPr>
        <p:txBody>
          <a:bodyPr/>
          <a:lstStyle/>
          <a:p>
            <a:endParaRPr lang="en-GB"/>
          </a:p>
        </p:txBody>
      </p:sp>
      <p:pic>
        <p:nvPicPr>
          <p:cNvPr id="5" name="Image 0" descr="/agent/turn1/workspace/input/files/file_c8b5a3e9/images/1.png"/>
          <p:cNvPicPr>
            <a:picLocks noChangeAspect="1"/>
          </p:cNvPicPr>
          <p:nvPr/>
        </p:nvPicPr>
        <p:blipFill>
          <a:blip r:embed="rId3"/>
          <a:srcRect/>
          <a:stretch/>
        </p:blipFill>
        <p:spPr>
          <a:xfrm>
            <a:off x="685800" y="5102352"/>
            <a:ext cx="1005840" cy="1034186"/>
          </a:xfrm>
          <a:prstGeom prst="rect">
            <a:avLst/>
          </a:prstGeom>
        </p:spPr>
      </p:pic>
      <p:sp>
        <p:nvSpPr>
          <p:cNvPr id="6" name="Text 3"/>
          <p:cNvSpPr/>
          <p:nvPr/>
        </p:nvSpPr>
        <p:spPr>
          <a:xfrm>
            <a:off x="1920240" y="5394960"/>
            <a:ext cx="4114800" cy="457200"/>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Staffordshire Divers</a:t>
            </a:r>
            <a:endParaRPr lang="en-US" sz="1800" dirty="0"/>
          </a:p>
        </p:txBody>
      </p:sp>
      <p:sp>
        <p:nvSpPr>
          <p:cNvPr id="7" name="Shape 4"/>
          <p:cNvSpPr/>
          <p:nvPr/>
        </p:nvSpPr>
        <p:spPr>
          <a:xfrm>
            <a:off x="6583680" y="640080"/>
            <a:ext cx="5148072" cy="5577840"/>
          </a:xfrm>
          <a:prstGeom prst="roundRect">
            <a:avLst>
              <a:gd name="adj" fmla="val 2484"/>
            </a:avLst>
          </a:prstGeom>
          <a:solidFill>
            <a:srgbClr val="13355A"/>
          </a:solidFill>
          <a:ln w="12700">
            <a:solidFill>
              <a:srgbClr val="2B5C8A"/>
            </a:solidFill>
            <a:prstDash val="solid"/>
          </a:ln>
        </p:spPr>
        <p:txBody>
          <a:bodyPr/>
          <a:lstStyle/>
          <a:p>
            <a:endParaRPr lang="en-GB"/>
          </a:p>
        </p:txBody>
      </p:sp>
      <p:sp>
        <p:nvSpPr>
          <p:cNvPr id="8" name="Text 5"/>
          <p:cNvSpPr/>
          <p:nvPr/>
        </p:nvSpPr>
        <p:spPr>
          <a:xfrm>
            <a:off x="6812280" y="777240"/>
            <a:ext cx="4754880" cy="365760"/>
          </a:xfrm>
          <a:prstGeom prst="rect">
            <a:avLst/>
          </a:prstGeom>
          <a:noFill/>
          <a:ln/>
        </p:spPr>
        <p:txBody>
          <a:bodyPr wrap="square" lIns="0" tIns="0" rIns="0" bIns="0" rtlCol="0" anchor="ctr"/>
          <a:lstStyle/>
          <a:p>
            <a:pPr marL="0" indent="0">
              <a:buNone/>
            </a:pPr>
            <a:r>
              <a:rPr lang="en-US" sz="1600" b="1" dirty="0">
                <a:solidFill>
                  <a:srgbClr val="F2A93B"/>
                </a:solidFill>
                <a:latin typeface="Georgia" pitchFamily="34" charset="0"/>
                <a:ea typeface="Georgia" pitchFamily="34" charset="-122"/>
                <a:cs typeface="Georgia" pitchFamily="34" charset="-120"/>
              </a:rPr>
              <a:t>Sources and further reading</a:t>
            </a:r>
            <a:endParaRPr lang="en-US" sz="1600" dirty="0"/>
          </a:p>
        </p:txBody>
      </p:sp>
      <p:sp>
        <p:nvSpPr>
          <p:cNvPr id="9" name="Text 6"/>
          <p:cNvSpPr/>
          <p:nvPr/>
        </p:nvSpPr>
        <p:spPr>
          <a:xfrm>
            <a:off x="6812280" y="1188720"/>
            <a:ext cx="4754880" cy="4937760"/>
          </a:xfrm>
          <a:prstGeom prst="rect">
            <a:avLst/>
          </a:prstGeom>
          <a:noFill/>
          <a:ln/>
        </p:spPr>
        <p:txBody>
          <a:bodyPr wrap="square" lIns="0" tIns="0" rIns="0" bIns="0" rtlCol="0" anchor="t"/>
          <a:lstStyle/>
          <a:p>
            <a:pPr marL="0" indent="0">
              <a:spcBef>
                <a:spcPts val="0"/>
              </a:spcBef>
              <a:buNone/>
            </a:pPr>
            <a:r>
              <a:rPr lang="en-GB" sz="1200" b="1">
                <a:solidFill>
                  <a:srgbClr val="FFFFFF"/>
                </a:solidFill>
                <a:latin typeface="Calibri"/>
              </a:rPr>
              <a:t>NOAA – What are spring and neap tides?</a:t>
            </a:r>
          </a:p>
          <a:p>
            <a:pPr>
              <a:spcBef>
                <a:spcPts val="0"/>
              </a:spcBef>
            </a:pPr>
            <a:r>
              <a:rPr lang="en-GB" sz="1000" b="0" u="sng">
                <a:solidFill>
                  <a:srgbClr val="7FD3E6"/>
                </a:solidFill>
                <a:latin typeface="Calibri"/>
                <a:hlinkClick r:id="rId4">
                  <a:extLst>
                    <a:ext uri="{A12FA001-AC4F-418D-AE19-62706E023703}">
                      <ahyp:hlinkClr xmlns:ahyp="http://schemas.microsoft.com/office/drawing/2018/hyperlinkcolor" val="tx"/>
                    </a:ext>
                  </a:extLst>
                </a:hlinkClick>
              </a:rPr>
              <a:t>oceanservice.noaa.gov/facts/springtide.html</a:t>
            </a:r>
          </a:p>
          <a:p>
            <a:pPr>
              <a:spcBef>
                <a:spcPts val="350"/>
              </a:spcBef>
            </a:pPr>
            <a:r>
              <a:rPr lang="en-GB" sz="1200" b="1">
                <a:solidFill>
                  <a:srgbClr val="FFFFFF"/>
                </a:solidFill>
                <a:latin typeface="Calibri"/>
              </a:rPr>
              <a:t>NOAA NOS – Tides and Water Levels tutorial</a:t>
            </a:r>
          </a:p>
          <a:p>
            <a:pPr>
              <a:spcBef>
                <a:spcPts val="0"/>
              </a:spcBef>
            </a:pPr>
            <a:r>
              <a:rPr lang="en-GB" sz="1000" b="0" u="sng">
                <a:solidFill>
                  <a:srgbClr val="7FD3E6"/>
                </a:solidFill>
                <a:latin typeface="Calibri"/>
                <a:hlinkClick r:id="rId5">
                  <a:extLst>
                    <a:ext uri="{A12FA001-AC4F-418D-AE19-62706E023703}">
                      <ahyp:hlinkClr xmlns:ahyp="http://schemas.microsoft.com/office/drawing/2018/hyperlinkcolor" val="tx"/>
                    </a:ext>
                  </a:extLst>
                </a:hlinkClick>
              </a:rPr>
              <a:t>oceanservice.noaa.gov/education/tutorial_tides/</a:t>
            </a:r>
          </a:p>
          <a:p>
            <a:pPr>
              <a:spcBef>
                <a:spcPts val="350"/>
              </a:spcBef>
            </a:pPr>
            <a:r>
              <a:rPr lang="en-GB" sz="1200" b="1">
                <a:solidFill>
                  <a:srgbClr val="FFFFFF"/>
                </a:solidFill>
                <a:latin typeface="Calibri"/>
              </a:rPr>
              <a:t>NOAA Tides &amp; Currents – Education</a:t>
            </a:r>
          </a:p>
          <a:p>
            <a:pPr>
              <a:spcBef>
                <a:spcPts val="0"/>
              </a:spcBef>
            </a:pPr>
            <a:r>
              <a:rPr lang="en-GB" sz="1000" b="0" u="sng">
                <a:solidFill>
                  <a:srgbClr val="7FD3E6"/>
                </a:solidFill>
                <a:latin typeface="Calibri"/>
                <a:hlinkClick r:id="rId6">
                  <a:extLst>
                    <a:ext uri="{A12FA001-AC4F-418D-AE19-62706E023703}">
                      <ahyp:hlinkClr xmlns:ahyp="http://schemas.microsoft.com/office/drawing/2018/hyperlinkcolor" val="tx"/>
                    </a:ext>
                  </a:extLst>
                </a:hlinkClick>
              </a:rPr>
              <a:t>tidesandcurrents.noaa.gov/education.html</a:t>
            </a:r>
          </a:p>
          <a:p>
            <a:pPr>
              <a:spcBef>
                <a:spcPts val="350"/>
              </a:spcBef>
            </a:pPr>
            <a:r>
              <a:rPr lang="en-GB" sz="1200" b="1">
                <a:solidFill>
                  <a:srgbClr val="FFFFFF"/>
                </a:solidFill>
                <a:latin typeface="Calibri"/>
              </a:rPr>
              <a:t>NOAA NESDIS – What causes tides?</a:t>
            </a:r>
          </a:p>
          <a:p>
            <a:pPr>
              <a:spcBef>
                <a:spcPts val="0"/>
              </a:spcBef>
            </a:pPr>
            <a:r>
              <a:rPr lang="en-GB" sz="1000" b="0" u="sng">
                <a:solidFill>
                  <a:srgbClr val="7FD3E6"/>
                </a:solidFill>
                <a:latin typeface="Calibri"/>
                <a:hlinkClick r:id="rId7">
                  <a:extLst>
                    <a:ext uri="{A12FA001-AC4F-418D-AE19-62706E023703}">
                      <ahyp:hlinkClr xmlns:ahyp="http://schemas.microsoft.com/office/drawing/2018/hyperlinkcolor" val="tx"/>
                    </a:ext>
                  </a:extLst>
                </a:hlinkClick>
              </a:rPr>
              <a:t>nesdis.noaa.gov/…/what-causes-tides</a:t>
            </a:r>
          </a:p>
          <a:p>
            <a:pPr>
              <a:spcBef>
                <a:spcPts val="350"/>
              </a:spcBef>
            </a:pPr>
            <a:r>
              <a:rPr lang="en-GB" sz="1200" b="1">
                <a:solidFill>
                  <a:srgbClr val="FFFFFF"/>
                </a:solidFill>
                <a:latin typeface="Calibri"/>
              </a:rPr>
              <a:t>NASA Science – Moon Phases</a:t>
            </a:r>
          </a:p>
          <a:p>
            <a:pPr>
              <a:spcBef>
                <a:spcPts val="0"/>
              </a:spcBef>
            </a:pPr>
            <a:r>
              <a:rPr lang="en-GB" sz="1000" b="0" u="sng">
                <a:solidFill>
                  <a:srgbClr val="7FD3E6"/>
                </a:solidFill>
                <a:latin typeface="Calibri"/>
                <a:hlinkClick r:id="rId8">
                  <a:extLst>
                    <a:ext uri="{A12FA001-AC4F-418D-AE19-62706E023703}">
                      <ahyp:hlinkClr xmlns:ahyp="http://schemas.microsoft.com/office/drawing/2018/hyperlinkcolor" val="tx"/>
                    </a:ext>
                  </a:extLst>
                </a:hlinkClick>
              </a:rPr>
              <a:t>science.nasa.gov/moon/moon-phases/</a:t>
            </a:r>
          </a:p>
          <a:p>
            <a:pPr>
              <a:spcBef>
                <a:spcPts val="350"/>
              </a:spcBef>
            </a:pPr>
            <a:r>
              <a:rPr lang="en-GB" sz="1200" b="1">
                <a:solidFill>
                  <a:srgbClr val="FFFFFF"/>
                </a:solidFill>
                <a:latin typeface="Calibri"/>
              </a:rPr>
              <a:t>NASA StarChild – Phases of the Moon</a:t>
            </a:r>
          </a:p>
          <a:p>
            <a:pPr>
              <a:spcBef>
                <a:spcPts val="0"/>
              </a:spcBef>
            </a:pPr>
            <a:r>
              <a:rPr lang="en-GB" sz="1000" b="0" u="sng">
                <a:solidFill>
                  <a:srgbClr val="7FD3E6"/>
                </a:solidFill>
                <a:latin typeface="Calibri"/>
                <a:hlinkClick r:id="rId9">
                  <a:extLst>
                    <a:ext uri="{A12FA001-AC4F-418D-AE19-62706E023703}">
                      <ahyp:hlinkClr xmlns:ahyp="http://schemas.microsoft.com/office/drawing/2018/hyperlinkcolor" val="tx"/>
                    </a:ext>
                  </a:extLst>
                </a:hlinkClick>
              </a:rPr>
              <a:t>starchild.gsfc.nasa.gov/…/question3.html</a:t>
            </a:r>
          </a:p>
          <a:p>
            <a:pPr>
              <a:spcBef>
                <a:spcPts val="350"/>
              </a:spcBef>
            </a:pPr>
            <a:r>
              <a:rPr lang="en-GB" sz="1200" b="1">
                <a:solidFill>
                  <a:srgbClr val="FFFFFF"/>
                </a:solidFill>
                <a:latin typeface="Calibri"/>
              </a:rPr>
              <a:t>UKHO – ADMIRALTY EasyTide</a:t>
            </a:r>
          </a:p>
          <a:p>
            <a:pPr>
              <a:spcBef>
                <a:spcPts val="0"/>
              </a:spcBef>
            </a:pPr>
            <a:r>
              <a:rPr lang="en-GB" sz="1000" b="0" u="sng">
                <a:solidFill>
                  <a:srgbClr val="7FD3E6"/>
                </a:solidFill>
                <a:latin typeface="Calibri"/>
                <a:hlinkClick r:id="rId10">
                  <a:extLst>
                    <a:ext uri="{A12FA001-AC4F-418D-AE19-62706E023703}">
                      <ahyp:hlinkClr xmlns:ahyp="http://schemas.microsoft.com/office/drawing/2018/hyperlinkcolor" val="tx"/>
                    </a:ext>
                  </a:extLst>
                </a:hlinkClick>
              </a:rPr>
              <a:t>easytide.admiralty.co.uk</a:t>
            </a:r>
          </a:p>
          <a:p>
            <a:pPr>
              <a:spcBef>
                <a:spcPts val="350"/>
              </a:spcBef>
            </a:pPr>
            <a:r>
              <a:rPr lang="en-GB" sz="1200" b="1">
                <a:solidFill>
                  <a:srgbClr val="FFFFFF"/>
                </a:solidFill>
                <a:latin typeface="Calibri"/>
              </a:rPr>
              <a:t>UKHO – ADMIRALTY Tide Tables</a:t>
            </a:r>
          </a:p>
          <a:p>
            <a:pPr>
              <a:spcBef>
                <a:spcPts val="0"/>
              </a:spcBef>
            </a:pPr>
            <a:r>
              <a:rPr lang="en-GB" sz="1000" b="0" u="sng">
                <a:solidFill>
                  <a:srgbClr val="7FD3E6"/>
                </a:solidFill>
                <a:latin typeface="Calibri"/>
                <a:hlinkClick r:id="rId11">
                  <a:extLst>
                    <a:ext uri="{A12FA001-AC4F-418D-AE19-62706E023703}">
                      <ahyp:hlinkClr xmlns:ahyp="http://schemas.microsoft.com/office/drawing/2018/hyperlinkcolor" val="tx"/>
                    </a:ext>
                  </a:extLst>
                </a:hlinkClick>
              </a:rPr>
              <a:t>admiralty.co.uk/…/admiralty-tide-tables</a:t>
            </a:r>
          </a:p>
          <a:p>
            <a:pPr>
              <a:spcBef>
                <a:spcPts val="350"/>
              </a:spcBef>
            </a:pPr>
            <a:r>
              <a:rPr lang="en-GB" sz="1200" b="1">
                <a:solidFill>
                  <a:srgbClr val="FFFFFF"/>
                </a:solidFill>
                <a:latin typeface="Calibri"/>
              </a:rPr>
              <a:t>UKHO – ADMIRALTY Tidal Stream Atlases</a:t>
            </a:r>
          </a:p>
          <a:p>
            <a:pPr>
              <a:spcBef>
                <a:spcPts val="0"/>
              </a:spcBef>
            </a:pPr>
            <a:r>
              <a:rPr lang="en-GB" sz="1000" b="0" u="sng">
                <a:solidFill>
                  <a:srgbClr val="7FD3E6"/>
                </a:solidFill>
                <a:latin typeface="Calibri"/>
                <a:hlinkClick r:id="rId12">
                  <a:extLst>
                    <a:ext uri="{A12FA001-AC4F-418D-AE19-62706E023703}">
                      <ahyp:hlinkClr xmlns:ahyp="http://schemas.microsoft.com/office/drawing/2018/hyperlinkcolor" val="tx"/>
                    </a:ext>
                  </a:extLst>
                </a:hlinkClick>
              </a:rPr>
              <a:t>admiralty.co.uk/…/admiralty-tidal-stream-atlases</a:t>
            </a:r>
          </a:p>
          <a:p>
            <a:pPr>
              <a:spcBef>
                <a:spcPts val="350"/>
              </a:spcBef>
            </a:pPr>
            <a:r>
              <a:rPr lang="en-GB" sz="1200" b="1">
                <a:solidFill>
                  <a:srgbClr val="FFFFFF"/>
                </a:solidFill>
                <a:latin typeface="Calibri"/>
              </a:rPr>
              <a:t>NTSLF – Storm surges</a:t>
            </a:r>
          </a:p>
          <a:p>
            <a:pPr>
              <a:spcBef>
                <a:spcPts val="0"/>
              </a:spcBef>
            </a:pPr>
            <a:r>
              <a:rPr lang="en-GB" sz="1000" b="0" u="sng">
                <a:solidFill>
                  <a:srgbClr val="7FD3E6"/>
                </a:solidFill>
                <a:latin typeface="Calibri"/>
                <a:hlinkClick r:id="rId13">
                  <a:extLst>
                    <a:ext uri="{A12FA001-AC4F-418D-AE19-62706E023703}">
                      <ahyp:hlinkClr xmlns:ahyp="http://schemas.microsoft.com/office/drawing/2018/hyperlinkcolor" val="tx"/>
                    </a:ext>
                  </a:extLst>
                </a:hlinkClick>
              </a:rPr>
              <a:t>ntslf.org/storm-surges</a:t>
            </a:r>
          </a:p>
          <a:p>
            <a:pPr>
              <a:spcBef>
                <a:spcPts val="350"/>
              </a:spcBef>
            </a:pPr>
            <a:r>
              <a:rPr lang="en-GB" sz="1200" b="1">
                <a:solidFill>
                  <a:srgbClr val="FFFFFF"/>
                </a:solidFill>
                <a:latin typeface="Calibri"/>
              </a:rPr>
              <a:t>LINZ – Meteorological effects on tides</a:t>
            </a:r>
          </a:p>
          <a:p>
            <a:pPr>
              <a:spcBef>
                <a:spcPts val="0"/>
              </a:spcBef>
            </a:pPr>
            <a:r>
              <a:rPr lang="en-GB" sz="1000" b="0" u="sng">
                <a:solidFill>
                  <a:srgbClr val="7FD3E6"/>
                </a:solidFill>
                <a:latin typeface="Calibri"/>
                <a:hlinkClick r:id="rId14">
                  <a:extLst>
                    <a:ext uri="{A12FA001-AC4F-418D-AE19-62706E023703}">
                      <ahyp:hlinkClr xmlns:ahyp="http://schemas.microsoft.com/office/drawing/2018/hyperlinkcolor" val="tx"/>
                    </a:ext>
                  </a:extLst>
                </a:hlinkClick>
              </a:rPr>
              <a:t>linz.govt.nz/…/meteorological-effects-tides</a:t>
            </a:r>
          </a:p>
          <a:p>
            <a:pPr>
              <a:spcBef>
                <a:spcPts val="350"/>
              </a:spcBef>
            </a:pPr>
            <a:r>
              <a:rPr lang="en-GB" sz="1200" b="1">
                <a:solidFill>
                  <a:srgbClr val="FFFFFF"/>
                </a:solidFill>
                <a:latin typeface="Calibri"/>
              </a:rPr>
              <a:t>Rule of twelfths (general reference)</a:t>
            </a:r>
          </a:p>
          <a:p>
            <a:pPr>
              <a:spcBef>
                <a:spcPts val="0"/>
              </a:spcBef>
            </a:pPr>
            <a:r>
              <a:rPr lang="en-GB" sz="1000" b="0" u="sng">
                <a:solidFill>
                  <a:srgbClr val="7FD3E6"/>
                </a:solidFill>
                <a:latin typeface="Calibri"/>
                <a:hlinkClick r:id="rId15">
                  <a:extLst>
                    <a:ext uri="{A12FA001-AC4F-418D-AE19-62706E023703}">
                      <ahyp:hlinkClr xmlns:ahyp="http://schemas.microsoft.com/office/drawing/2018/hyperlinkcolor" val="tx"/>
                    </a:ext>
                  </a:extLst>
                </a:hlinkClick>
              </a:rPr>
              <a:t>en.wikipedia.org/wiki/Rule_of_twelfths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11140</Words>
  <Application>Microsoft Office PowerPoint</Application>
  <PresentationFormat>Widescreen</PresentationFormat>
  <Paragraphs>706</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Lee Ingram</dc:creator>
  <cp:lastModifiedBy>Lee Ingram</cp:lastModifiedBy>
  <cp:revision>1</cp:revision>
  <dcterms:created xsi:type="dcterms:W3CDTF">2026-10-29T10:36:55Z</dcterms:created>
  <dcterms:modified xsi:type="dcterms:W3CDTF">2026-10-29T12:28:20Z</dcterms:modified>
</cp:coreProperties>
</file>